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6272" r:id="rId5"/>
    <p:sldId id="259" r:id="rId6"/>
    <p:sldId id="6273" r:id="rId7"/>
    <p:sldId id="6274" r:id="rId8"/>
    <p:sldId id="6275" r:id="rId9"/>
    <p:sldId id="6276" r:id="rId10"/>
    <p:sldId id="6241" r:id="rId11"/>
    <p:sldId id="6097" r:id="rId12"/>
    <p:sldId id="6411" r:id="rId13"/>
    <p:sldId id="6394" r:id="rId14"/>
    <p:sldId id="6210" r:id="rId15"/>
    <p:sldId id="1385" r:id="rId16"/>
    <p:sldId id="6336" r:id="rId17"/>
    <p:sldId id="6365" r:id="rId18"/>
    <p:sldId id="6366" r:id="rId19"/>
    <p:sldId id="6415" r:id="rId20"/>
    <p:sldId id="6416" r:id="rId21"/>
    <p:sldId id="6417" r:id="rId22"/>
    <p:sldId id="6425" r:id="rId23"/>
    <p:sldId id="6395" r:id="rId24"/>
    <p:sldId id="6094" r:id="rId25"/>
    <p:sldId id="6426" r:id="rId26"/>
    <p:sldId id="6429" r:id="rId27"/>
    <p:sldId id="6430" r:id="rId28"/>
    <p:sldId id="643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0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A05714-343F-4EB7-ACB6-CCC912BB3448}"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FF45B0-B92A-43C7-9C7B-3F6BB6B23B62}" type="slidenum">
              <a:rPr lang="en-US" smtClean="0"/>
              <a:t>‹#›</a:t>
            </a:fld>
            <a:endParaRPr lang="en-US"/>
          </a:p>
        </p:txBody>
      </p:sp>
    </p:spTree>
    <p:extLst>
      <p:ext uri="{BB962C8B-B14F-4D97-AF65-F5344CB8AC3E}">
        <p14:creationId xmlns:p14="http://schemas.microsoft.com/office/powerpoint/2010/main" val="1484744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ciencedirect.com/topics/neuroscience/glutamic-acid"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sciencedirect.com/topics/neuroscience/neurotransmitter"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8E24-F4FE-9F12-FC41-C8AFE5B8F1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71EA45F-D09E-9258-55B8-027E711A2FDE}"/>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1219392B-92B0-A96E-ED3E-BE6B182D7520}"/>
              </a:ext>
            </a:extLst>
          </p:cNvPr>
          <p:cNvSpPr>
            <a:spLocks noGrp="1"/>
          </p:cNvSpPr>
          <p:nvPr>
            <p:ph type="body" idx="1"/>
          </p:nvPr>
        </p:nvSpPr>
        <p:spPr/>
        <p:txBody>
          <a:bodyPr/>
          <a:lstStyle/>
          <a:p>
            <a:r>
              <a:rPr lang="en-GB" dirty="0" err="1"/>
              <a:t>Mejorar</a:t>
            </a:r>
            <a:r>
              <a:rPr lang="en-GB" dirty="0"/>
              <a:t> la </a:t>
            </a:r>
            <a:r>
              <a:rPr lang="en-GB" dirty="0" err="1"/>
              <a:t>grafica</a:t>
            </a:r>
            <a:r>
              <a:rPr lang="en-GB" dirty="0"/>
              <a:t>!</a:t>
            </a:r>
          </a:p>
        </p:txBody>
      </p:sp>
      <p:sp>
        <p:nvSpPr>
          <p:cNvPr id="4" name="Espace réservé du numéro de diapositive 3">
            <a:extLst>
              <a:ext uri="{FF2B5EF4-FFF2-40B4-BE49-F238E27FC236}">
                <a16:creationId xmlns:a16="http://schemas.microsoft.com/office/drawing/2014/main" id="{5AE073B9-B64F-4EDF-37A4-5CC8E9288942}"/>
              </a:ext>
            </a:extLst>
          </p:cNvPr>
          <p:cNvSpPr>
            <a:spLocks noGrp="1"/>
          </p:cNvSpPr>
          <p:nvPr>
            <p:ph type="sldNum" sz="quarter" idx="5"/>
          </p:nvPr>
        </p:nvSpPr>
        <p:spPr/>
        <p:txBody>
          <a:bodyPr/>
          <a:lstStyle/>
          <a:p>
            <a:fld id="{1F6AF0E6-C138-4B1E-ADCF-7F54151BB55B}" type="slidenum">
              <a:rPr lang="en-US" smtClean="0"/>
              <a:pPr/>
              <a:t>14</a:t>
            </a:fld>
            <a:endParaRPr lang="en-US" dirty="0"/>
          </a:p>
        </p:txBody>
      </p:sp>
    </p:spTree>
    <p:extLst>
      <p:ext uri="{BB962C8B-B14F-4D97-AF65-F5344CB8AC3E}">
        <p14:creationId xmlns:p14="http://schemas.microsoft.com/office/powerpoint/2010/main" val="1931968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b="0" i="0" dirty="0">
                <a:solidFill>
                  <a:srgbClr val="1F1F1F"/>
                </a:solidFill>
                <a:effectLst/>
                <a:latin typeface="ElsevierGulliver"/>
                <a:hlinkClick r:id="rId3" tooltip="Learn more about Glutamate from ScienceDirect's AI-generated Topic Pages"/>
              </a:rPr>
              <a:t>Glutamate</a:t>
            </a:r>
            <a:r>
              <a:rPr lang="en-GB" b="0" i="0" dirty="0">
                <a:solidFill>
                  <a:srgbClr val="1F1F1F"/>
                </a:solidFill>
                <a:effectLst/>
                <a:latin typeface="ElsevierGulliver"/>
              </a:rPr>
              <a:t> is the primary excitatory </a:t>
            </a:r>
            <a:r>
              <a:rPr lang="en-GB" b="0" i="0" dirty="0">
                <a:solidFill>
                  <a:srgbClr val="1F1F1F"/>
                </a:solidFill>
                <a:effectLst/>
                <a:latin typeface="ElsevierGulliver"/>
                <a:hlinkClick r:id="rId4" tooltip="Learn more about neurotransmitter from ScienceDirect's AI-generated Topic Pages"/>
              </a:rPr>
              <a:t>neurotransmitter</a:t>
            </a:r>
            <a:r>
              <a:rPr lang="en-GB" b="0" i="0" dirty="0">
                <a:solidFill>
                  <a:srgbClr val="1F1F1F"/>
                </a:solidFill>
                <a:effectLst/>
                <a:latin typeface="ElsevierGulliver"/>
              </a:rPr>
              <a:t> of the brain. Cellular homeostasis of glutamate is of paramount importance for normal brain function and relies on an intricate metabolic collaboration between neurons and astrocytes. Glutamate is extensively recycled between neurons and astrocytes in a process known as the glutamate-glutamine cycle. The recycling of glutamate is closely linked to brain energy metabolism and is essential to sustain glutamatergic</a:t>
            </a:r>
            <a:endParaRPr lang="en-GB" dirty="0"/>
          </a:p>
        </p:txBody>
      </p:sp>
      <p:sp>
        <p:nvSpPr>
          <p:cNvPr id="4" name="Espace réservé du numéro de diapositive 3"/>
          <p:cNvSpPr>
            <a:spLocks noGrp="1"/>
          </p:cNvSpPr>
          <p:nvPr>
            <p:ph type="sldNum" sz="quarter" idx="5"/>
          </p:nvPr>
        </p:nvSpPr>
        <p:spPr/>
        <p:txBody>
          <a:bodyPr/>
          <a:lstStyle/>
          <a:p>
            <a:fld id="{1F6AF0E6-C138-4B1E-ADCF-7F54151BB55B}" type="slidenum">
              <a:rPr lang="en-US" smtClean="0"/>
              <a:pPr/>
              <a:t>15</a:t>
            </a:fld>
            <a:endParaRPr lang="en-US" dirty="0"/>
          </a:p>
        </p:txBody>
      </p:sp>
    </p:spTree>
    <p:extLst>
      <p:ext uri="{BB962C8B-B14F-4D97-AF65-F5344CB8AC3E}">
        <p14:creationId xmlns:p14="http://schemas.microsoft.com/office/powerpoint/2010/main" val="584458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F6AF0E6-C138-4B1E-ADCF-7F54151BB55B}" type="slidenum">
              <a:rPr lang="en-US" smtClean="0"/>
              <a:pPr/>
              <a:t>16</a:t>
            </a:fld>
            <a:endParaRPr lang="en-US" dirty="0"/>
          </a:p>
        </p:txBody>
      </p:sp>
    </p:spTree>
    <p:extLst>
      <p:ext uri="{BB962C8B-B14F-4D97-AF65-F5344CB8AC3E}">
        <p14:creationId xmlns:p14="http://schemas.microsoft.com/office/powerpoint/2010/main" val="1410982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F6AF0E6-C138-4B1E-ADCF-7F54151BB55B}" type="slidenum">
              <a:rPr lang="en-US" smtClean="0"/>
              <a:pPr/>
              <a:t>17</a:t>
            </a:fld>
            <a:endParaRPr lang="en-US" dirty="0"/>
          </a:p>
        </p:txBody>
      </p:sp>
    </p:spTree>
    <p:extLst>
      <p:ext uri="{BB962C8B-B14F-4D97-AF65-F5344CB8AC3E}">
        <p14:creationId xmlns:p14="http://schemas.microsoft.com/office/powerpoint/2010/main" val="2444546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6AF0E6-C138-4B1E-ADCF-7F54151BB55B}" type="slidenum">
              <a:rPr lang="en-US" smtClean="0"/>
              <a:pPr/>
              <a:t>24</a:t>
            </a:fld>
            <a:endParaRPr lang="en-US" dirty="0"/>
          </a:p>
        </p:txBody>
      </p:sp>
    </p:spTree>
    <p:extLst>
      <p:ext uri="{BB962C8B-B14F-4D97-AF65-F5344CB8AC3E}">
        <p14:creationId xmlns:p14="http://schemas.microsoft.com/office/powerpoint/2010/main" val="24198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88440-9FCB-9B74-C586-1AD0BD0F5F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2B89B2-1006-E724-1381-FC0113BCBD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F03834-E185-1E53-1EF8-00C1EE94B80C}"/>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5" name="Footer Placeholder 4">
            <a:extLst>
              <a:ext uri="{FF2B5EF4-FFF2-40B4-BE49-F238E27FC236}">
                <a16:creationId xmlns:a16="http://schemas.microsoft.com/office/drawing/2014/main" id="{813E36A1-EB59-D19F-C904-E982CC927E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B676F-D550-00FC-FE51-FF75FBD94639}"/>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508073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174E-57FB-C678-6F09-6567A72CDC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F57E49-7DE8-8FEB-3A8E-E99F66A07A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F636CD-4353-86A3-977C-C5AD41842ED5}"/>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5" name="Footer Placeholder 4">
            <a:extLst>
              <a:ext uri="{FF2B5EF4-FFF2-40B4-BE49-F238E27FC236}">
                <a16:creationId xmlns:a16="http://schemas.microsoft.com/office/drawing/2014/main" id="{B871F21A-9A83-C924-D7EF-1250CD10F0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B6C44B-AC02-FA23-DD2D-2103E4896AE6}"/>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2103926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2FA6C-AD93-3FD1-1E10-18E488DEF5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9639C3-4D52-989B-63CD-DE1323070F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9D3EFB-1588-1472-F67D-3EC1A6BA08C1}"/>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5" name="Footer Placeholder 4">
            <a:extLst>
              <a:ext uri="{FF2B5EF4-FFF2-40B4-BE49-F238E27FC236}">
                <a16:creationId xmlns:a16="http://schemas.microsoft.com/office/drawing/2014/main" id="{96FB24D5-9953-B48B-9536-C758947B1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DF168F-6D20-6DE7-453F-8B6711BC78B6}"/>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3622683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16FD-BAD5-8693-D59E-F0474C4288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234B37-FCFD-5A25-D354-04E812409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48B92E-C292-4B3B-D53C-7EFC9626C7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CF0C8F-8EF3-B621-0280-E44FEBE676E2}"/>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6" name="Footer Placeholder 5">
            <a:extLst>
              <a:ext uri="{FF2B5EF4-FFF2-40B4-BE49-F238E27FC236}">
                <a16:creationId xmlns:a16="http://schemas.microsoft.com/office/drawing/2014/main" id="{A1A64C65-3413-F21E-F9E6-6A827CFBCC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B14CB3-6360-CDCE-3867-2E6D8357DE44}"/>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2167365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07C8B-9BF7-CC7C-CFF5-A348027334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2C6556-225F-D5FC-A0A8-C3971B16BF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7F2CEC-1F72-A31D-BF08-6CB7CC3EBB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0C2103-97CF-8146-BD37-78B2120901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1F87F7-BEED-9C78-CB07-1955AD33A1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6CD3D6-F328-3C89-37AB-E606E92A280A}"/>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8" name="Footer Placeholder 7">
            <a:extLst>
              <a:ext uri="{FF2B5EF4-FFF2-40B4-BE49-F238E27FC236}">
                <a16:creationId xmlns:a16="http://schemas.microsoft.com/office/drawing/2014/main" id="{3974E54F-C6CC-42EA-ED23-BEB1C975F3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D36DD3-E413-FA22-7CB2-72052E7D6071}"/>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1212015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62C10-F29B-9FC9-F088-4ACEA09510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465AC6-B86C-35A6-92BD-DF777655A9D0}"/>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4" name="Footer Placeholder 3">
            <a:extLst>
              <a:ext uri="{FF2B5EF4-FFF2-40B4-BE49-F238E27FC236}">
                <a16:creationId xmlns:a16="http://schemas.microsoft.com/office/drawing/2014/main" id="{9D611991-304B-FF17-BC13-D853DF2F0E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648248-C2EA-271E-1AE5-02341A116B90}"/>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21126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030EF3-25AD-BA8E-99C0-45284B154194}"/>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3" name="Footer Placeholder 2">
            <a:extLst>
              <a:ext uri="{FF2B5EF4-FFF2-40B4-BE49-F238E27FC236}">
                <a16:creationId xmlns:a16="http://schemas.microsoft.com/office/drawing/2014/main" id="{CC5F8EAC-4BD8-0450-1A13-F3E7E7FFC3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B2093D-CB26-FD16-7E3B-45155C4789B6}"/>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849345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FA07-9AB2-1BDD-E75B-39DD3FFE94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C8A155-EBDF-65E0-AC07-98025C3D8C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C60F65-AC01-C2B5-69EA-E313886BFF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EDF94D-975F-9835-7FA6-56BDB112A6BB}"/>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6" name="Footer Placeholder 5">
            <a:extLst>
              <a:ext uri="{FF2B5EF4-FFF2-40B4-BE49-F238E27FC236}">
                <a16:creationId xmlns:a16="http://schemas.microsoft.com/office/drawing/2014/main" id="{88957F68-76FD-3DFE-1467-79C34A50B4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C962B-FE23-FCB9-14F9-96E7609D0E0D}"/>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655170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F290-178F-C260-DC00-46BF35C4D9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D11842-3D25-6E85-3AFB-49BB17137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40AE76-6F41-81AC-EAE0-9B6BB5772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9E8EE6-C84C-707B-FB61-C77C7C333FAE}"/>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6" name="Footer Placeholder 5">
            <a:extLst>
              <a:ext uri="{FF2B5EF4-FFF2-40B4-BE49-F238E27FC236}">
                <a16:creationId xmlns:a16="http://schemas.microsoft.com/office/drawing/2014/main" id="{0A11B1E9-6540-7F8E-B2B6-E49F2574DE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8874D9-E1AE-A9F6-5DBC-9D0CE2292B5C}"/>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3348401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14D5F-456E-5F5D-5BB6-28264E8D45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2E9272-62A2-18F3-34D8-EDA930608F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FD7145-EAE5-D2E5-CE68-96E73BF89A28}"/>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5" name="Footer Placeholder 4">
            <a:extLst>
              <a:ext uri="{FF2B5EF4-FFF2-40B4-BE49-F238E27FC236}">
                <a16:creationId xmlns:a16="http://schemas.microsoft.com/office/drawing/2014/main" id="{28CD0AF3-2D33-5ED2-B6EC-9274495DB1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803C48-C8DC-F1F5-8133-DAA9EAE14DF3}"/>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4228010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D42B0-B86C-0BCC-EF8F-8D9A2C09DD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B9E7FF-23CB-A3BC-3DB9-84F7B7EE30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7EDBB-1460-D360-EB48-0F0B3D0E1878}"/>
              </a:ext>
            </a:extLst>
          </p:cNvPr>
          <p:cNvSpPr>
            <a:spLocks noGrp="1"/>
          </p:cNvSpPr>
          <p:nvPr>
            <p:ph type="dt" sz="half" idx="10"/>
          </p:nvPr>
        </p:nvSpPr>
        <p:spPr/>
        <p:txBody>
          <a:bodyPr/>
          <a:lstStyle/>
          <a:p>
            <a:fld id="{95061EDE-2659-47B0-8DAF-5F14028AC895}" type="datetimeFigureOut">
              <a:rPr lang="en-US" smtClean="0"/>
              <a:t>10/14/2026</a:t>
            </a:fld>
            <a:endParaRPr lang="en-US"/>
          </a:p>
        </p:txBody>
      </p:sp>
      <p:sp>
        <p:nvSpPr>
          <p:cNvPr id="5" name="Footer Placeholder 4">
            <a:extLst>
              <a:ext uri="{FF2B5EF4-FFF2-40B4-BE49-F238E27FC236}">
                <a16:creationId xmlns:a16="http://schemas.microsoft.com/office/drawing/2014/main" id="{928BFFA6-3C05-E784-C9BA-FCCA30560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BE3B8-0A11-F9AB-D74E-7016F113E962}"/>
              </a:ext>
            </a:extLst>
          </p:cNvPr>
          <p:cNvSpPr>
            <a:spLocks noGrp="1"/>
          </p:cNvSpPr>
          <p:nvPr>
            <p:ph type="sldNum" sz="quarter" idx="12"/>
          </p:nvPr>
        </p:nvSpPr>
        <p:spPr/>
        <p:txBody>
          <a:bodyPr/>
          <a:lstStyle/>
          <a:p>
            <a:fld id="{00B8E219-9711-43F0-9575-01115EDDF6DC}" type="slidenum">
              <a:rPr lang="en-US" smtClean="0"/>
              <a:t>‹#›</a:t>
            </a:fld>
            <a:endParaRPr lang="en-US"/>
          </a:p>
        </p:txBody>
      </p:sp>
    </p:spTree>
    <p:extLst>
      <p:ext uri="{BB962C8B-B14F-4D97-AF65-F5344CB8AC3E}">
        <p14:creationId xmlns:p14="http://schemas.microsoft.com/office/powerpoint/2010/main" val="1486202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uverture">
    <p:spTree>
      <p:nvGrpSpPr>
        <p:cNvPr id="1" name=""/>
        <p:cNvGrpSpPr/>
        <p:nvPr/>
      </p:nvGrpSpPr>
      <p:grpSpPr>
        <a:xfrm>
          <a:off x="0" y="0"/>
          <a:ext cx="0" cy="0"/>
          <a:chOff x="0" y="0"/>
          <a:chExt cx="0" cy="0"/>
        </a:xfrm>
      </p:grpSpPr>
      <p:sp>
        <p:nvSpPr>
          <p:cNvPr id="15" name="Rectangle 14"/>
          <p:cNvSpPr/>
          <p:nvPr userDrawn="1"/>
        </p:nvSpPr>
        <p:spPr bwMode="auto">
          <a:xfrm>
            <a:off x="0" y="6400800"/>
            <a:ext cx="12192000" cy="486000"/>
          </a:xfrm>
          <a:prstGeom prst="rect">
            <a:avLst/>
          </a:prstGeom>
          <a:solidFill>
            <a:schemeClr val="bg2"/>
          </a:solidFill>
          <a:ln>
            <a:noFill/>
          </a:ln>
        </p:spPr>
        <p:txBody>
          <a:bodyPr vert="horz" wrap="square" lIns="91440" tIns="45720" rIns="91440" bIns="45720" numCol="1" rtlCol="0" anchor="t" anchorCtr="0" compatLnSpc="1">
            <a:prstTxWarp prst="textNoShape">
              <a:avLst/>
            </a:prstTxWarp>
          </a:bodyPr>
          <a:lstStyle/>
          <a:p>
            <a:pPr algn="ctr"/>
            <a:endParaRPr lang="fr-FR" sz="1800">
              <a:solidFill>
                <a:schemeClr val="accent1"/>
              </a:solidFill>
            </a:endParaRPr>
          </a:p>
        </p:txBody>
      </p:sp>
      <p:sp>
        <p:nvSpPr>
          <p:cNvPr id="9" name="Date Placeholder 3"/>
          <p:cNvSpPr>
            <a:spLocks noGrp="1"/>
          </p:cNvSpPr>
          <p:nvPr>
            <p:ph type="dt" sz="half" idx="10"/>
          </p:nvPr>
        </p:nvSpPr>
        <p:spPr>
          <a:xfrm>
            <a:off x="10032438" y="6550073"/>
            <a:ext cx="1884693" cy="248493"/>
          </a:xfrm>
        </p:spPr>
        <p:txBody>
          <a:bodyPr/>
          <a:lstStyle/>
          <a:p>
            <a:fld id="{216E182C-549C-41BB-91C0-989010742836}" type="datetime4">
              <a:rPr lang="fr-FR" smtClean="0"/>
              <a:pPr/>
              <a:t>14 octobre 2026</a:t>
            </a:fld>
            <a:endParaRPr lang="en-US" dirty="0"/>
          </a:p>
        </p:txBody>
      </p:sp>
      <p:sp>
        <p:nvSpPr>
          <p:cNvPr id="10" name="Footer Placeholder 4"/>
          <p:cNvSpPr>
            <a:spLocks noGrp="1"/>
          </p:cNvSpPr>
          <p:nvPr>
            <p:ph type="ftr" sz="quarter" idx="11"/>
          </p:nvPr>
        </p:nvSpPr>
        <p:spPr>
          <a:xfrm>
            <a:off x="872067" y="6550073"/>
            <a:ext cx="7336168" cy="248493"/>
          </a:xfrm>
        </p:spPr>
        <p:txBody>
          <a:bodyPr/>
          <a:lstStyle/>
          <a:p>
            <a:r>
              <a:rPr lang="fr-FR" b="1" dirty="0"/>
              <a:t>Institut Curie </a:t>
            </a:r>
            <a:r>
              <a:rPr lang="fr-FR" dirty="0"/>
              <a:t>- nom de l'émetteur - </a:t>
            </a:r>
            <a:r>
              <a:rPr lang="fr-FR" i="1" dirty="0"/>
              <a:t>Titre de la présentation</a:t>
            </a:r>
            <a:endParaRPr lang="en-US" i="1" dirty="0"/>
          </a:p>
        </p:txBody>
      </p:sp>
      <p:sp>
        <p:nvSpPr>
          <p:cNvPr id="11" name="Slide Number Placeholder 5"/>
          <p:cNvSpPr>
            <a:spLocks noGrp="1"/>
          </p:cNvSpPr>
          <p:nvPr>
            <p:ph type="sldNum" sz="quarter" idx="12"/>
          </p:nvPr>
        </p:nvSpPr>
        <p:spPr>
          <a:xfrm>
            <a:off x="9206475" y="6550073"/>
            <a:ext cx="636555" cy="248493"/>
          </a:xfrm>
        </p:spPr>
        <p:txBody>
          <a:bodyPr/>
          <a:lstStyle/>
          <a:p>
            <a:fld id="{5E366EBC-928B-1F4D-BCBB-31473BB08F84}" type="slidenum">
              <a:rPr lang="en-US" smtClean="0"/>
              <a:pPr/>
              <a:t>‹#›</a:t>
            </a:fld>
            <a:endParaRPr lang="en-US" dirty="0"/>
          </a:p>
        </p:txBody>
      </p:sp>
      <p:sp>
        <p:nvSpPr>
          <p:cNvPr id="12" name="Title 1"/>
          <p:cNvSpPr>
            <a:spLocks noGrp="1"/>
          </p:cNvSpPr>
          <p:nvPr>
            <p:ph type="ctrTitle"/>
          </p:nvPr>
        </p:nvSpPr>
        <p:spPr>
          <a:xfrm>
            <a:off x="5378899" y="4295001"/>
            <a:ext cx="5909284" cy="1728192"/>
          </a:xfrm>
        </p:spPr>
        <p:txBody>
          <a:bodyPr anchor="t" anchorCtr="0"/>
          <a:lstStyle>
            <a:lvl1pPr algn="l">
              <a:lnSpc>
                <a:spcPts val="3500"/>
              </a:lnSpc>
              <a:defRPr sz="3400" b="1">
                <a:solidFill>
                  <a:schemeClr val="bg1"/>
                </a:solidFill>
              </a:defRPr>
            </a:lvl1pPr>
          </a:lstStyle>
          <a:p>
            <a:r>
              <a:rPr lang="en-US"/>
              <a:t>Click to edit Master title style</a:t>
            </a:r>
          </a:p>
        </p:txBody>
      </p:sp>
      <p:cxnSp>
        <p:nvCxnSpPr>
          <p:cNvPr id="14" name="Connecteur droit 13"/>
          <p:cNvCxnSpPr/>
          <p:nvPr userDrawn="1"/>
        </p:nvCxnSpPr>
        <p:spPr>
          <a:xfrm>
            <a:off x="9936427" y="6550072"/>
            <a:ext cx="0" cy="208868"/>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Image 15" descr="LogolC-Blanc.png"/>
          <p:cNvPicPr>
            <a:picLocks noChangeAspect="1"/>
          </p:cNvPicPr>
          <p:nvPr userDrawn="1"/>
        </p:nvPicPr>
        <p:blipFill>
          <a:blip r:embed="rId2"/>
          <a:stretch>
            <a:fillRect/>
          </a:stretch>
        </p:blipFill>
        <p:spPr>
          <a:xfrm>
            <a:off x="5831862" y="3300995"/>
            <a:ext cx="528276" cy="256011"/>
          </a:xfrm>
          <a:prstGeom prst="rect">
            <a:avLst/>
          </a:prstGeom>
        </p:spPr>
      </p:pic>
      <p:pic>
        <p:nvPicPr>
          <p:cNvPr id="13" name="Image 12" descr="LogolC-Gris300Marge.png"/>
          <p:cNvPicPr>
            <a:picLocks noChangeAspect="1"/>
          </p:cNvPicPr>
          <p:nvPr userDrawn="1"/>
        </p:nvPicPr>
        <p:blipFill>
          <a:blip r:embed="rId3"/>
          <a:stretch>
            <a:fillRect/>
          </a:stretch>
        </p:blipFill>
        <p:spPr>
          <a:xfrm>
            <a:off x="137526" y="6486714"/>
            <a:ext cx="577089" cy="286513"/>
          </a:xfrm>
          <a:prstGeom prst="rect">
            <a:avLst/>
          </a:prstGeom>
          <a:ln>
            <a:noFill/>
          </a:ln>
        </p:spPr>
      </p:pic>
    </p:spTree>
    <p:extLst>
      <p:ext uri="{BB962C8B-B14F-4D97-AF65-F5344CB8AC3E}">
        <p14:creationId xmlns:p14="http://schemas.microsoft.com/office/powerpoint/2010/main" val="2116266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ítulo">
    <p:spTree>
      <p:nvGrpSpPr>
        <p:cNvPr id="1" name=""/>
        <p:cNvGrpSpPr/>
        <p:nvPr/>
      </p:nvGrpSpPr>
      <p:grpSpPr>
        <a:xfrm>
          <a:off x="0" y="0"/>
          <a:ext cx="0" cy="0"/>
          <a:chOff x="0" y="0"/>
          <a:chExt cx="0" cy="0"/>
        </a:xfrm>
      </p:grpSpPr>
      <p:pic>
        <p:nvPicPr>
          <p:cNvPr id="11" name="**PPT_SEOR2024-02.png" descr="**PPT_SEOR2024-02.png"/>
          <p:cNvPicPr>
            <a:picLocks noChangeAspect="1"/>
          </p:cNvPicPr>
          <p:nvPr/>
        </p:nvPicPr>
        <p:blipFill>
          <a:blip r:embed="rId2"/>
          <a:stretch>
            <a:fillRect/>
          </a:stretch>
        </p:blipFill>
        <p:spPr>
          <a:xfrm>
            <a:off x="1185" y="0"/>
            <a:ext cx="12189631" cy="6858000"/>
          </a:xfrm>
          <a:prstGeom prst="rect">
            <a:avLst/>
          </a:prstGeom>
          <a:ln w="12700">
            <a:miter lim="400000"/>
          </a:ln>
        </p:spPr>
      </p:pic>
      <p:sp>
        <p:nvSpPr>
          <p:cNvPr id="12" name="Autor y fecha"/>
          <p:cNvSpPr txBox="1">
            <a:spLocks noGrp="1"/>
          </p:cNvSpPr>
          <p:nvPr>
            <p:ph type="body" sz="quarter" idx="21" hasCustomPrompt="1"/>
          </p:nvPr>
        </p:nvSpPr>
        <p:spPr>
          <a:xfrm>
            <a:off x="793750" y="1230931"/>
            <a:ext cx="1098550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Autor y fecha</a:t>
            </a:r>
          </a:p>
        </p:txBody>
      </p:sp>
      <p:sp>
        <p:nvSpPr>
          <p:cNvPr id="13" name="Título de la presentación"/>
          <p:cNvSpPr txBox="1">
            <a:spLocks noGrp="1"/>
          </p:cNvSpPr>
          <p:nvPr>
            <p:ph type="title" hasCustomPrompt="1"/>
          </p:nvPr>
        </p:nvSpPr>
        <p:spPr>
          <a:xfrm>
            <a:off x="793749" y="584824"/>
            <a:ext cx="10985502" cy="651873"/>
          </a:xfrm>
          <a:prstGeom prst="rect">
            <a:avLst/>
          </a:prstGeom>
        </p:spPr>
        <p:txBody>
          <a:bodyPr anchor="b"/>
          <a:lstStyle>
            <a:lvl1pPr>
              <a:defRPr sz="5800" spc="-116"/>
            </a:lvl1pPr>
          </a:lstStyle>
          <a:p>
            <a:r>
              <a:t>Título de la presentación</a:t>
            </a:r>
          </a:p>
        </p:txBody>
      </p:sp>
      <p:sp>
        <p:nvSpPr>
          <p:cNvPr id="1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303526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3A778-CBF0-9747-53CE-974A720CFD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C86DB5-6589-D742-151C-1349675641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47DE8E-1CCC-DD44-1CF8-FB1D4EC0C6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061EDE-2659-47B0-8DAF-5F14028AC895}" type="datetimeFigureOut">
              <a:rPr lang="en-US" smtClean="0"/>
              <a:t>10/14/2026</a:t>
            </a:fld>
            <a:endParaRPr lang="en-US"/>
          </a:p>
        </p:txBody>
      </p:sp>
      <p:sp>
        <p:nvSpPr>
          <p:cNvPr id="5" name="Footer Placeholder 4">
            <a:extLst>
              <a:ext uri="{FF2B5EF4-FFF2-40B4-BE49-F238E27FC236}">
                <a16:creationId xmlns:a16="http://schemas.microsoft.com/office/drawing/2014/main" id="{CDDD1333-126A-47D6-2C63-92D4D94977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FD6048C-2837-1957-3E54-D648F85B7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B8E219-9711-43F0-9575-01115EDDF6DC}" type="slidenum">
              <a:rPr lang="en-US" smtClean="0"/>
              <a:t>‹#›</a:t>
            </a:fld>
            <a:endParaRPr lang="en-US"/>
          </a:p>
        </p:txBody>
      </p:sp>
    </p:spTree>
    <p:extLst>
      <p:ext uri="{BB962C8B-B14F-4D97-AF65-F5344CB8AC3E}">
        <p14:creationId xmlns:p14="http://schemas.microsoft.com/office/powerpoint/2010/main" val="15712483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6B62-D1EA-0CE7-0022-2CEDA9FE225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35D444E-724E-BA92-9508-F4E1F113CDB0}"/>
              </a:ext>
            </a:extLst>
          </p:cNvPr>
          <p:cNvSpPr>
            <a:spLocks noGrp="1"/>
          </p:cNvSpPr>
          <p:nvPr>
            <p:ph type="subTitle" idx="1"/>
          </p:nvPr>
        </p:nvSpPr>
        <p:spPr/>
        <p:txBody>
          <a:bodyPr/>
          <a:lstStyle/>
          <a:p>
            <a:endParaRPr lang="en-US"/>
          </a:p>
        </p:txBody>
      </p:sp>
      <p:pic>
        <p:nvPicPr>
          <p:cNvPr id="5" name="Picture 4" descr="The image is a scientific presentation for the University of Santiago de Compostela's Center for Molecular Medicine (CiMUS) featuring a diagram of the brain with various scientific elements and research themes such as chronic diseases, particle energy, and the intersection of time and space.&#10;&#10;AI-generated content may be incorrect.">
            <a:extLst>
              <a:ext uri="{FF2B5EF4-FFF2-40B4-BE49-F238E27FC236}">
                <a16:creationId xmlns:a16="http://schemas.microsoft.com/office/drawing/2014/main" id="{DF73B406-6A94-3E5A-6B99-40A6F11201B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354988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he image illustrates the urgent need for advanced radiotherapy techniques to address the increasing number of cancer cases, the limitations of current treatments, and the significant toxicity to healthy tissues, emphasizing the necessity for innovation to enhance tumor control and patient quality of life.&#10;&#10;AI-generated content may be incorrect.">
            <a:extLst>
              <a:ext uri="{FF2B5EF4-FFF2-40B4-BE49-F238E27FC236}">
                <a16:creationId xmlns:a16="http://schemas.microsoft.com/office/drawing/2014/main" id="{9AF7A8CA-BEF5-EE06-04DB-F5BA0B369CD1}"/>
              </a:ext>
            </a:extLst>
          </p:cNvPr>
          <p:cNvPicPr>
            <a:picLocks noGrp="1" noChangeAspect="1"/>
          </p:cNvPicPr>
          <p:nvPr>
            <p:ph idx="1"/>
          </p:nvPr>
        </p:nvPicPr>
        <p:blipFill>
          <a:blip r:embed="rId2"/>
          <a:stretch>
            <a:fillRect/>
          </a:stretch>
        </p:blipFill>
        <p:spPr>
          <a:xfrm>
            <a:off x="96727" y="161027"/>
            <a:ext cx="12095273" cy="6684978"/>
          </a:xfrm>
          <a:prstGeom prst="rect">
            <a:avLst/>
          </a:prstGeom>
        </p:spPr>
      </p:pic>
    </p:spTree>
    <p:extLst>
      <p:ext uri="{BB962C8B-B14F-4D97-AF65-F5344CB8AC3E}">
        <p14:creationId xmlns:p14="http://schemas.microsoft.com/office/powerpoint/2010/main" val="746825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41A9-758F-904F-C4C9-8867B3BA17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E56144-085E-5381-2D66-0A06313E68F5}"/>
              </a:ext>
            </a:extLst>
          </p:cNvPr>
          <p:cNvSpPr>
            <a:spLocks noGrp="1"/>
          </p:cNvSpPr>
          <p:nvPr>
            <p:ph idx="1"/>
          </p:nvPr>
        </p:nvSpPr>
        <p:spPr/>
        <p:txBody>
          <a:bodyPr/>
          <a:lstStyle/>
          <a:p>
            <a:endParaRPr lang="en-US"/>
          </a:p>
        </p:txBody>
      </p:sp>
      <p:pic>
        <p:nvPicPr>
          <p:cNvPr id="5" name="Picture 4" descr="Radiotherapy is a crucial treatment for cancer, accounting for approximately 50% of cancer cures and significantly enhancing the quality of life for many patients.&#10;&#10;AI-generated content may be incorrect.">
            <a:extLst>
              <a:ext uri="{FF2B5EF4-FFF2-40B4-BE49-F238E27FC236}">
                <a16:creationId xmlns:a16="http://schemas.microsoft.com/office/drawing/2014/main" id="{AEB65C6C-F985-E8B7-FA8A-BDB745C4DADC}"/>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733417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7971761-41CD-9B35-1F01-A3DD6B82797F}"/>
              </a:ext>
            </a:extLst>
          </p:cNvPr>
          <p:cNvPicPr>
            <a:picLocks noChangeAspect="1"/>
          </p:cNvPicPr>
          <p:nvPr/>
        </p:nvPicPr>
        <p:blipFill>
          <a:blip r:embed="rId2"/>
          <a:stretch>
            <a:fillRect/>
          </a:stretch>
        </p:blipFill>
        <p:spPr>
          <a:xfrm>
            <a:off x="2033587" y="395287"/>
            <a:ext cx="8124825" cy="6067425"/>
          </a:xfrm>
          <a:prstGeom prst="rect">
            <a:avLst/>
          </a:prstGeom>
        </p:spPr>
      </p:pic>
      <p:pic>
        <p:nvPicPr>
          <p:cNvPr id="8" name="Imagen 7">
            <a:extLst>
              <a:ext uri="{FF2B5EF4-FFF2-40B4-BE49-F238E27FC236}">
                <a16:creationId xmlns:a16="http://schemas.microsoft.com/office/drawing/2014/main" id="{E7ECD2E9-F81A-01EC-9960-B4CF24033418}"/>
              </a:ext>
            </a:extLst>
          </p:cNvPr>
          <p:cNvPicPr>
            <a:picLocks noChangeAspect="1"/>
          </p:cNvPicPr>
          <p:nvPr/>
        </p:nvPicPr>
        <p:blipFill>
          <a:blip r:embed="rId2"/>
          <a:stretch>
            <a:fillRect/>
          </a:stretch>
        </p:blipFill>
        <p:spPr>
          <a:xfrm>
            <a:off x="2033587" y="395287"/>
            <a:ext cx="8124825" cy="6067425"/>
          </a:xfrm>
          <a:prstGeom prst="rect">
            <a:avLst/>
          </a:prstGeom>
        </p:spPr>
      </p:pic>
      <p:pic>
        <p:nvPicPr>
          <p:cNvPr id="10" name="Imagen 9">
            <a:extLst>
              <a:ext uri="{FF2B5EF4-FFF2-40B4-BE49-F238E27FC236}">
                <a16:creationId xmlns:a16="http://schemas.microsoft.com/office/drawing/2014/main" id="{EEFAADB3-CC38-920E-C264-5761DF332756}"/>
              </a:ext>
            </a:extLst>
          </p:cNvPr>
          <p:cNvPicPr>
            <a:picLocks noChangeAspect="1"/>
          </p:cNvPicPr>
          <p:nvPr/>
        </p:nvPicPr>
        <p:blipFill>
          <a:blip r:embed="rId3"/>
          <a:stretch>
            <a:fillRect/>
          </a:stretch>
        </p:blipFill>
        <p:spPr>
          <a:xfrm>
            <a:off x="0" y="1"/>
            <a:ext cx="12403247" cy="7001632"/>
          </a:xfrm>
          <a:prstGeom prst="rect">
            <a:avLst/>
          </a:prstGeom>
        </p:spPr>
      </p:pic>
    </p:spTree>
    <p:extLst>
      <p:ext uri="{BB962C8B-B14F-4D97-AF65-F5344CB8AC3E}">
        <p14:creationId xmlns:p14="http://schemas.microsoft.com/office/powerpoint/2010/main" val="311089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9CC2C-9510-D00D-C6F9-CB31F520DB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9CE6F20-E219-CDAA-F028-B223FFBF26BA}"/>
              </a:ext>
            </a:extLst>
          </p:cNvPr>
          <p:cNvSpPr>
            <a:spLocks noGrp="1"/>
          </p:cNvSpPr>
          <p:nvPr>
            <p:ph idx="1"/>
          </p:nvPr>
        </p:nvSpPr>
        <p:spPr/>
        <p:txBody>
          <a:bodyPr/>
          <a:lstStyle/>
          <a:p>
            <a:endParaRPr lang="en-US"/>
          </a:p>
        </p:txBody>
      </p:sp>
      <p:pic>
        <p:nvPicPr>
          <p:cNvPr id="5" name="Picture 4" descr="The image illustrates a comprehensive diagram comparing traditional and biology-driven radiotherapy, highlighting various factors such as dose delivery, cell response, immune system effects, metabolism, tissue response, vascular effects, and radiation characteristics.&#10;&#10;AI-generated content may be incorrect.">
            <a:extLst>
              <a:ext uri="{FF2B5EF4-FFF2-40B4-BE49-F238E27FC236}">
                <a16:creationId xmlns:a16="http://schemas.microsoft.com/office/drawing/2014/main" id="{E90DB035-9AF2-209F-0FD9-81143E592F64}"/>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1959343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7244E-9A2D-5375-96BF-C6F2CE3ED0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FD6792-7C41-344A-4538-F7916A4A79DE}"/>
              </a:ext>
            </a:extLst>
          </p:cNvPr>
          <p:cNvSpPr>
            <a:spLocks noGrp="1"/>
          </p:cNvSpPr>
          <p:nvPr>
            <p:ph idx="1"/>
          </p:nvPr>
        </p:nvSpPr>
        <p:spPr/>
        <p:txBody>
          <a:bodyPr/>
          <a:lstStyle/>
          <a:p>
            <a:endParaRPr lang="en-US"/>
          </a:p>
        </p:txBody>
      </p:sp>
      <p:pic>
        <p:nvPicPr>
          <p:cNvPr id="5" name="Picture 4" descr="The diagram illustrates various factors influencing the effects of radiation on biological systems, including cell biochemistry, oxygen levels, tissue metabolism, patient genetics, vascular responses, particle properties, spatial considerations, patient health, and immune system impacts.&#10;&#10;AI-generated content may be incorrect.">
            <a:extLst>
              <a:ext uri="{FF2B5EF4-FFF2-40B4-BE49-F238E27FC236}">
                <a16:creationId xmlns:a16="http://schemas.microsoft.com/office/drawing/2014/main" id="{3EC76F75-40FD-2388-338A-C5DEFA529F3C}"/>
              </a:ext>
            </a:extLst>
          </p:cNvPr>
          <p:cNvPicPr>
            <a:picLocks noChangeAspect="1"/>
          </p:cNvPicPr>
          <p:nvPr/>
        </p:nvPicPr>
        <p:blipFill>
          <a:blip r:embed="rId2"/>
          <a:stretch>
            <a:fillRect/>
          </a:stretch>
        </p:blipFill>
        <p:spPr>
          <a:xfrm>
            <a:off x="20627" y="0"/>
            <a:ext cx="12150745" cy="6858000"/>
          </a:xfrm>
          <a:prstGeom prst="rect">
            <a:avLst/>
          </a:prstGeom>
        </p:spPr>
      </p:pic>
    </p:spTree>
    <p:extLst>
      <p:ext uri="{BB962C8B-B14F-4D97-AF65-F5344CB8AC3E}">
        <p14:creationId xmlns:p14="http://schemas.microsoft.com/office/powerpoint/2010/main" val="1516337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9C8D3-57E9-F46A-ED22-5C259FEC5E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594720-933A-F611-3FD7-B33F25389819}"/>
              </a:ext>
            </a:extLst>
          </p:cNvPr>
          <p:cNvSpPr>
            <a:spLocks noGrp="1"/>
          </p:cNvSpPr>
          <p:nvPr>
            <p:ph idx="1"/>
          </p:nvPr>
        </p:nvSpPr>
        <p:spPr/>
        <p:txBody>
          <a:bodyPr/>
          <a:lstStyle/>
          <a:p>
            <a:endParaRPr lang="en-US"/>
          </a:p>
        </p:txBody>
      </p:sp>
      <p:pic>
        <p:nvPicPr>
          <p:cNvPr id="5" name="Picture 4" descr="The image illustrates a diagram explaining the unexplored potential of radiobiological space in radiation therapy, emphasizing the limitations of current clinical accelerators and the need for exploration of new parameters like dose rate, spatial dose distribution, and particle types.&#10;&#10;AI-generated content may be incorrect.">
            <a:extLst>
              <a:ext uri="{FF2B5EF4-FFF2-40B4-BE49-F238E27FC236}">
                <a16:creationId xmlns:a16="http://schemas.microsoft.com/office/drawing/2014/main" id="{71DFFD1B-CBC1-50EE-18B2-DD20D5C38F06}"/>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1789103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754F7-7293-53B2-D638-EA4992DEC8EC}"/>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7C186BE6-9917-D841-2A25-46DB001F9586}"/>
              </a:ext>
            </a:extLst>
          </p:cNvPr>
          <p:cNvSpPr>
            <a:spLocks noGrp="1"/>
          </p:cNvSpPr>
          <p:nvPr>
            <p:ph idx="1"/>
          </p:nvPr>
        </p:nvSpPr>
        <p:spPr/>
        <p:txBody>
          <a:bodyPr/>
          <a:lstStyle/>
          <a:p>
            <a:endParaRPr lang="en-US"/>
          </a:p>
        </p:txBody>
      </p:sp>
      <p:pic>
        <p:nvPicPr>
          <p:cNvPr id="8" name="Content Placeholder 4" descr="The diagram illustrates a comprehensive framework for exploring the effects of various factors like particle type, energy, space, and time on biological responses, highlighting advancements in radiation therapy techniques, including spatial fractionation, dose rates, and pulse structures.&#10;&#10;AI-generated content may be incorrect.">
            <a:extLst>
              <a:ext uri="{FF2B5EF4-FFF2-40B4-BE49-F238E27FC236}">
                <a16:creationId xmlns:a16="http://schemas.microsoft.com/office/drawing/2014/main" id="{AB4FAABB-4CEE-D2CB-3ED9-6E62B92F12D8}"/>
              </a:ext>
            </a:extLst>
          </p:cNvPr>
          <p:cNvPicPr>
            <a:picLocks noChangeAspect="1"/>
          </p:cNvPicPr>
          <p:nvPr/>
        </p:nvPicPr>
        <p:blipFill>
          <a:blip r:embed="rId2"/>
          <a:stretch>
            <a:fillRect/>
          </a:stretch>
        </p:blipFill>
        <p:spPr>
          <a:xfrm>
            <a:off x="414068" y="365125"/>
            <a:ext cx="11250283" cy="6339231"/>
          </a:xfrm>
          <a:prstGeom prst="rect">
            <a:avLst/>
          </a:prstGeom>
        </p:spPr>
      </p:pic>
    </p:spTree>
    <p:extLst>
      <p:ext uri="{BB962C8B-B14F-4D97-AF65-F5344CB8AC3E}">
        <p14:creationId xmlns:p14="http://schemas.microsoft.com/office/powerpoint/2010/main" val="1494499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FE92A-E90B-5B07-C68B-51779E61681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B17CD8-AE17-6D3B-DE90-29AAD02474A7}"/>
              </a:ext>
            </a:extLst>
          </p:cNvPr>
          <p:cNvSpPr>
            <a:spLocks noGrp="1"/>
          </p:cNvSpPr>
          <p:nvPr>
            <p:ph idx="1"/>
          </p:nvPr>
        </p:nvSpPr>
        <p:spPr/>
        <p:txBody>
          <a:bodyPr/>
          <a:lstStyle/>
          <a:p>
            <a:endParaRPr lang="en-US"/>
          </a:p>
        </p:txBody>
      </p:sp>
      <p:pic>
        <p:nvPicPr>
          <p:cNvPr id="5" name="Picture 4" descr="The image illustrates the LhARA research program's four pillars: Systematic exploration of particle, energy, space, and time's influence on radiation biology, detailing conventional and ultrafast radiation techniques, spatially fractionated doses, and varying energy levels and their biological effects.&#10;&#10;AI-generated content may be incorrect.">
            <a:extLst>
              <a:ext uri="{FF2B5EF4-FFF2-40B4-BE49-F238E27FC236}">
                <a16:creationId xmlns:a16="http://schemas.microsoft.com/office/drawing/2014/main" id="{D5E8DA35-000A-33F1-571A-02280744E666}"/>
              </a:ext>
            </a:extLst>
          </p:cNvPr>
          <p:cNvPicPr>
            <a:picLocks noChangeAspect="1"/>
          </p:cNvPicPr>
          <p:nvPr/>
        </p:nvPicPr>
        <p:blipFill>
          <a:blip r:embed="rId2"/>
          <a:stretch>
            <a:fillRect/>
          </a:stretch>
        </p:blipFill>
        <p:spPr>
          <a:xfrm>
            <a:off x="10527" y="0"/>
            <a:ext cx="12170946" cy="6858000"/>
          </a:xfrm>
          <a:prstGeom prst="rect">
            <a:avLst/>
          </a:prstGeom>
        </p:spPr>
      </p:pic>
    </p:spTree>
    <p:extLst>
      <p:ext uri="{BB962C8B-B14F-4D97-AF65-F5344CB8AC3E}">
        <p14:creationId xmlns:p14="http://schemas.microsoft.com/office/powerpoint/2010/main" val="463825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8CB3A9-A8C8-1EB0-044B-262FE5B18469}"/>
              </a:ext>
            </a:extLst>
          </p:cNvPr>
          <p:cNvSpPr>
            <a:spLocks noGrp="1"/>
          </p:cNvSpPr>
          <p:nvPr>
            <p:ph type="title"/>
          </p:nvPr>
        </p:nvSpPr>
        <p:spPr>
          <a:xfrm>
            <a:off x="611890" y="386457"/>
            <a:ext cx="11809312" cy="1325563"/>
          </a:xfrm>
        </p:spPr>
        <p:txBody>
          <a:bodyPr>
            <a:noAutofit/>
          </a:bodyPr>
          <a:lstStyle/>
          <a:p>
            <a:r>
              <a:rPr lang="en-US" sz="3200" b="1" dirty="0">
                <a:solidFill>
                  <a:srgbClr val="00B050"/>
                </a:solidFill>
                <a:latin typeface="Calibri" panose="020F0502020204030204" pitchFamily="34" charset="0"/>
                <a:cs typeface="Calibri" panose="020F0502020204030204" pitchFamily="34" charset="0"/>
              </a:rPr>
              <a:t>Rethinking RT: It’s not just the dose, it’s how it’s delivered</a:t>
            </a:r>
            <a:br>
              <a:rPr lang="es-ES" sz="3200" b="1" dirty="0">
                <a:solidFill>
                  <a:srgbClr val="00B050"/>
                </a:solidFill>
                <a:latin typeface="Calibri" panose="020F0502020204030204" pitchFamily="34" charset="0"/>
                <a:cs typeface="Calibri" panose="020F0502020204030204" pitchFamily="34" charset="0"/>
              </a:rPr>
            </a:br>
            <a:endParaRPr lang="es-ES" sz="3200" b="1" dirty="0">
              <a:solidFill>
                <a:srgbClr val="00B050"/>
              </a:solidFill>
              <a:latin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510CAD6B-C22D-32C1-0FEB-368E6DB1EE56}"/>
              </a:ext>
            </a:extLst>
          </p:cNvPr>
          <p:cNvPicPr>
            <a:picLocks noChangeAspect="1"/>
          </p:cNvPicPr>
          <p:nvPr/>
        </p:nvPicPr>
        <p:blipFill>
          <a:blip r:embed="rId2"/>
          <a:stretch>
            <a:fillRect/>
          </a:stretch>
        </p:blipFill>
        <p:spPr>
          <a:xfrm>
            <a:off x="983432" y="1712020"/>
            <a:ext cx="2796551" cy="3733395"/>
          </a:xfrm>
          <a:prstGeom prst="rect">
            <a:avLst/>
          </a:prstGeom>
        </p:spPr>
      </p:pic>
      <p:pic>
        <p:nvPicPr>
          <p:cNvPr id="3" name="Imagen 5">
            <a:extLst>
              <a:ext uri="{FF2B5EF4-FFF2-40B4-BE49-F238E27FC236}">
                <a16:creationId xmlns:a16="http://schemas.microsoft.com/office/drawing/2014/main" id="{3E802C4C-EA0C-1E22-7916-2B856B8079C7}"/>
              </a:ext>
            </a:extLst>
          </p:cNvPr>
          <p:cNvPicPr>
            <a:picLocks noChangeAspect="1"/>
          </p:cNvPicPr>
          <p:nvPr/>
        </p:nvPicPr>
        <p:blipFill>
          <a:blip r:embed="rId3"/>
          <a:stretch>
            <a:fillRect/>
          </a:stretch>
        </p:blipFill>
        <p:spPr>
          <a:xfrm>
            <a:off x="5015880" y="1751732"/>
            <a:ext cx="5413007" cy="3608671"/>
          </a:xfrm>
          <a:prstGeom prst="rect">
            <a:avLst/>
          </a:prstGeom>
        </p:spPr>
      </p:pic>
      <p:sp>
        <p:nvSpPr>
          <p:cNvPr id="4" name="Rectangle 3">
            <a:extLst>
              <a:ext uri="{FF2B5EF4-FFF2-40B4-BE49-F238E27FC236}">
                <a16:creationId xmlns:a16="http://schemas.microsoft.com/office/drawing/2014/main" id="{BBFA95B3-BFCD-47DC-E538-7A0642D045D4}"/>
              </a:ext>
            </a:extLst>
          </p:cNvPr>
          <p:cNvSpPr/>
          <p:nvPr/>
        </p:nvSpPr>
        <p:spPr bwMode="auto">
          <a:xfrm>
            <a:off x="0" y="6381328"/>
            <a:ext cx="12192000" cy="576064"/>
          </a:xfrm>
          <a:prstGeom prst="rect">
            <a:avLst/>
          </a:prstGeom>
          <a:solidFill>
            <a:srgbClr val="00B050"/>
          </a:solidFill>
          <a:ln>
            <a:noFill/>
          </a:ln>
        </p:spPr>
        <p:txBody>
          <a:bodyPr vert="horz" wrap="square" lIns="91440" tIns="45720" rIns="91440" bIns="45720" numCol="1" rtlCol="0" anchor="t" anchorCtr="0" compatLnSpc="1">
            <a:prstTxWarp prst="textNoShape">
              <a:avLst/>
            </a:prstTxWarp>
          </a:bodyPr>
          <a:lstStyle/>
          <a:p>
            <a:pPr algn="ctr"/>
            <a:endParaRPr lang="en-US"/>
          </a:p>
        </p:txBody>
      </p:sp>
    </p:spTree>
    <p:extLst>
      <p:ext uri="{BB962C8B-B14F-4D97-AF65-F5344CB8AC3E}">
        <p14:creationId xmlns:p14="http://schemas.microsoft.com/office/powerpoint/2010/main" val="406750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ieren 33">
            <a:extLst>
              <a:ext uri="{FF2B5EF4-FFF2-40B4-BE49-F238E27FC236}">
                <a16:creationId xmlns:a16="http://schemas.microsoft.com/office/drawing/2014/main" id="{66BD7D66-40D0-4A04-A859-D39C2C4D455B}"/>
              </a:ext>
            </a:extLst>
          </p:cNvPr>
          <p:cNvGrpSpPr/>
          <p:nvPr/>
        </p:nvGrpSpPr>
        <p:grpSpPr>
          <a:xfrm>
            <a:off x="3313029" y="3818215"/>
            <a:ext cx="2363359" cy="2240384"/>
            <a:chOff x="6685110" y="1346771"/>
            <a:chExt cx="2363359" cy="2240384"/>
          </a:xfrm>
        </p:grpSpPr>
        <p:pic>
          <p:nvPicPr>
            <p:cNvPr id="8" name="Picture 3">
              <a:extLst>
                <a:ext uri="{FF2B5EF4-FFF2-40B4-BE49-F238E27FC236}">
                  <a16:creationId xmlns:a16="http://schemas.microsoft.com/office/drawing/2014/main" id="{D54AC1FE-8672-4D65-B15A-B685CB301DD6}"/>
                </a:ext>
              </a:extLst>
            </p:cNvPr>
            <p:cNvPicPr>
              <a:picLocks noChangeAspect="1"/>
            </p:cNvPicPr>
            <p:nvPr/>
          </p:nvPicPr>
          <p:blipFill>
            <a:blip r:embed="rId2"/>
            <a:stretch>
              <a:fillRect/>
            </a:stretch>
          </p:blipFill>
          <p:spPr>
            <a:xfrm>
              <a:off x="6693193" y="1346771"/>
              <a:ext cx="2355276" cy="2240384"/>
            </a:xfrm>
            <a:prstGeom prst="rect">
              <a:avLst/>
            </a:prstGeom>
          </p:spPr>
        </p:pic>
        <p:grpSp>
          <p:nvGrpSpPr>
            <p:cNvPr id="9" name="Group 10">
              <a:extLst>
                <a:ext uri="{FF2B5EF4-FFF2-40B4-BE49-F238E27FC236}">
                  <a16:creationId xmlns:a16="http://schemas.microsoft.com/office/drawing/2014/main" id="{4B0C18B3-E0A9-4937-B0A0-392B7EA8DEC6}"/>
                </a:ext>
              </a:extLst>
            </p:cNvPr>
            <p:cNvGrpSpPr/>
            <p:nvPr/>
          </p:nvGrpSpPr>
          <p:grpSpPr>
            <a:xfrm>
              <a:off x="6685110" y="2056873"/>
              <a:ext cx="2345547" cy="834562"/>
              <a:chOff x="4888537" y="1963681"/>
              <a:chExt cx="2074196" cy="738014"/>
            </a:xfrm>
          </p:grpSpPr>
          <p:pic>
            <p:nvPicPr>
              <p:cNvPr id="10" name="Imagen 22">
                <a:extLst>
                  <a:ext uri="{FF2B5EF4-FFF2-40B4-BE49-F238E27FC236}">
                    <a16:creationId xmlns:a16="http://schemas.microsoft.com/office/drawing/2014/main" id="{3593793E-A091-413F-9A9C-5DA288CE4833}"/>
                  </a:ext>
                </a:extLst>
              </p:cNvPr>
              <p:cNvPicPr>
                <a:picLocks noChangeAspect="1"/>
              </p:cNvPicPr>
              <p:nvPr/>
            </p:nvPicPr>
            <p:blipFill>
              <a:blip r:embed="rId3"/>
              <a:stretch>
                <a:fillRect/>
              </a:stretch>
            </p:blipFill>
            <p:spPr>
              <a:xfrm>
                <a:off x="4904275" y="1963681"/>
                <a:ext cx="2033206" cy="64819"/>
              </a:xfrm>
              <a:prstGeom prst="rect">
                <a:avLst/>
              </a:prstGeom>
            </p:spPr>
          </p:pic>
          <p:pic>
            <p:nvPicPr>
              <p:cNvPr id="11" name="Imagen 23">
                <a:extLst>
                  <a:ext uri="{FF2B5EF4-FFF2-40B4-BE49-F238E27FC236}">
                    <a16:creationId xmlns:a16="http://schemas.microsoft.com/office/drawing/2014/main" id="{94C8D156-993E-4933-BD1D-5218EAE04E9F}"/>
                  </a:ext>
                </a:extLst>
              </p:cNvPr>
              <p:cNvPicPr>
                <a:picLocks noChangeAspect="1"/>
              </p:cNvPicPr>
              <p:nvPr/>
            </p:nvPicPr>
            <p:blipFill>
              <a:blip r:embed="rId3"/>
              <a:stretch>
                <a:fillRect/>
              </a:stretch>
            </p:blipFill>
            <p:spPr>
              <a:xfrm>
                <a:off x="4895685" y="2208438"/>
                <a:ext cx="2067048" cy="65899"/>
              </a:xfrm>
              <a:prstGeom prst="rect">
                <a:avLst/>
              </a:prstGeom>
            </p:spPr>
          </p:pic>
          <p:pic>
            <p:nvPicPr>
              <p:cNvPr id="12" name="Imagen 24">
                <a:extLst>
                  <a:ext uri="{FF2B5EF4-FFF2-40B4-BE49-F238E27FC236}">
                    <a16:creationId xmlns:a16="http://schemas.microsoft.com/office/drawing/2014/main" id="{02A36663-1391-46E7-BE78-43755728FC68}"/>
                  </a:ext>
                </a:extLst>
              </p:cNvPr>
              <p:cNvPicPr>
                <a:picLocks noChangeAspect="1"/>
              </p:cNvPicPr>
              <p:nvPr/>
            </p:nvPicPr>
            <p:blipFill>
              <a:blip r:embed="rId3"/>
              <a:stretch>
                <a:fillRect/>
              </a:stretch>
            </p:blipFill>
            <p:spPr>
              <a:xfrm>
                <a:off x="4888537" y="2442078"/>
                <a:ext cx="2067045" cy="65899"/>
              </a:xfrm>
              <a:prstGeom prst="rect">
                <a:avLst/>
              </a:prstGeom>
            </p:spPr>
          </p:pic>
          <p:pic>
            <p:nvPicPr>
              <p:cNvPr id="13" name="Imagen 25">
                <a:extLst>
                  <a:ext uri="{FF2B5EF4-FFF2-40B4-BE49-F238E27FC236}">
                    <a16:creationId xmlns:a16="http://schemas.microsoft.com/office/drawing/2014/main" id="{D1000472-C2F5-44B5-8074-5BBC101DD8B5}"/>
                  </a:ext>
                </a:extLst>
              </p:cNvPr>
              <p:cNvPicPr>
                <a:picLocks noChangeAspect="1"/>
              </p:cNvPicPr>
              <p:nvPr/>
            </p:nvPicPr>
            <p:blipFill>
              <a:blip r:embed="rId3"/>
              <a:stretch>
                <a:fillRect/>
              </a:stretch>
            </p:blipFill>
            <p:spPr>
              <a:xfrm>
                <a:off x="4888537" y="2635796"/>
                <a:ext cx="2067048" cy="65899"/>
              </a:xfrm>
              <a:prstGeom prst="rect">
                <a:avLst/>
              </a:prstGeom>
            </p:spPr>
          </p:pic>
        </p:grpSp>
      </p:grpSp>
      <p:pic>
        <p:nvPicPr>
          <p:cNvPr id="14" name="Picture 19" descr="Slide1.gif">
            <a:extLst>
              <a:ext uri="{FF2B5EF4-FFF2-40B4-BE49-F238E27FC236}">
                <a16:creationId xmlns:a16="http://schemas.microsoft.com/office/drawing/2014/main" id="{3974F736-B3FF-44CA-9F55-EB0D19BC063C}"/>
              </a:ext>
            </a:extLst>
          </p:cNvPr>
          <p:cNvPicPr>
            <a:picLocks noChangeAspect="1"/>
          </p:cNvPicPr>
          <p:nvPr/>
        </p:nvPicPr>
        <p:blipFill rotWithShape="1">
          <a:blip r:embed="rId4">
            <a:extLst>
              <a:ext uri="{28A0092B-C50C-407E-A947-70E740481C1C}">
                <a14:useLocalDpi xmlns:a14="http://schemas.microsoft.com/office/drawing/2010/main" val="0"/>
              </a:ext>
            </a:extLst>
          </a:blip>
          <a:srcRect l="9610" t="15080" r="52589" b="48186"/>
          <a:stretch/>
        </p:blipFill>
        <p:spPr bwMode="auto">
          <a:xfrm>
            <a:off x="6114198" y="1148447"/>
            <a:ext cx="2403474" cy="223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9" descr="Slide1.gif">
            <a:extLst>
              <a:ext uri="{FF2B5EF4-FFF2-40B4-BE49-F238E27FC236}">
                <a16:creationId xmlns:a16="http://schemas.microsoft.com/office/drawing/2014/main" id="{5416FA59-2C23-4A2B-96D5-7799A5F6E522}"/>
              </a:ext>
            </a:extLst>
          </p:cNvPr>
          <p:cNvPicPr>
            <a:picLocks noChangeAspect="1"/>
          </p:cNvPicPr>
          <p:nvPr/>
        </p:nvPicPr>
        <p:blipFill rotWithShape="1">
          <a:blip r:embed="rId4">
            <a:extLst>
              <a:ext uri="{28A0092B-C50C-407E-A947-70E740481C1C}">
                <a14:useLocalDpi xmlns:a14="http://schemas.microsoft.com/office/drawing/2010/main" val="0"/>
              </a:ext>
            </a:extLst>
          </a:blip>
          <a:srcRect l="60325" t="16450" r="2643" b="48039"/>
          <a:stretch/>
        </p:blipFill>
        <p:spPr bwMode="auto">
          <a:xfrm rot="16200000">
            <a:off x="6184791" y="3697787"/>
            <a:ext cx="2240385" cy="24812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 name="Textfeld 27">
            <a:extLst>
              <a:ext uri="{FF2B5EF4-FFF2-40B4-BE49-F238E27FC236}">
                <a16:creationId xmlns:a16="http://schemas.microsoft.com/office/drawing/2014/main" id="{B561A234-BC55-4007-B0F2-CBCB77F301CF}"/>
              </a:ext>
            </a:extLst>
          </p:cNvPr>
          <p:cNvSpPr txBox="1"/>
          <p:nvPr/>
        </p:nvSpPr>
        <p:spPr>
          <a:xfrm>
            <a:off x="1483176" y="2030105"/>
            <a:ext cx="1793337" cy="400110"/>
          </a:xfrm>
          <a:prstGeom prst="rect">
            <a:avLst/>
          </a:prstGeom>
          <a:noFill/>
        </p:spPr>
        <p:txBody>
          <a:bodyPr wrap="square" rtlCol="0">
            <a:spAutoFit/>
          </a:bodyPr>
          <a:lstStyle/>
          <a:p>
            <a:pPr algn="ctr"/>
            <a:r>
              <a:rPr lang="en-GB" sz="2000" b="1" dirty="0">
                <a:solidFill>
                  <a:schemeClr val="tx1">
                    <a:lumMod val="85000"/>
                    <a:lumOff val="15000"/>
                  </a:schemeClr>
                </a:solidFill>
                <a:latin typeface="Helvetica" pitchFamily="2" charset="0"/>
              </a:rPr>
              <a:t>Standard RT</a:t>
            </a:r>
          </a:p>
        </p:txBody>
      </p:sp>
      <p:sp>
        <p:nvSpPr>
          <p:cNvPr id="17" name="Textfeld 28">
            <a:extLst>
              <a:ext uri="{FF2B5EF4-FFF2-40B4-BE49-F238E27FC236}">
                <a16:creationId xmlns:a16="http://schemas.microsoft.com/office/drawing/2014/main" id="{5474A0DC-1281-43F6-9615-F7C53EC769DD}"/>
              </a:ext>
            </a:extLst>
          </p:cNvPr>
          <p:cNvSpPr txBox="1"/>
          <p:nvPr/>
        </p:nvSpPr>
        <p:spPr>
          <a:xfrm>
            <a:off x="1483176" y="4590593"/>
            <a:ext cx="1793337" cy="400110"/>
          </a:xfrm>
          <a:prstGeom prst="rect">
            <a:avLst/>
          </a:prstGeom>
          <a:noFill/>
        </p:spPr>
        <p:txBody>
          <a:bodyPr wrap="square" rtlCol="0">
            <a:spAutoFit/>
          </a:bodyPr>
          <a:lstStyle/>
          <a:p>
            <a:pPr algn="ctr"/>
            <a:r>
              <a:rPr lang="en-GB" sz="2000" b="1" dirty="0">
                <a:solidFill>
                  <a:schemeClr val="tx1">
                    <a:lumMod val="85000"/>
                    <a:lumOff val="15000"/>
                  </a:schemeClr>
                </a:solidFill>
                <a:latin typeface="Helvetica" pitchFamily="2" charset="0"/>
              </a:rPr>
              <a:t>SFRT</a:t>
            </a:r>
          </a:p>
        </p:txBody>
      </p:sp>
      <p:sp>
        <p:nvSpPr>
          <p:cNvPr id="18" name="Textfeld 31">
            <a:extLst>
              <a:ext uri="{FF2B5EF4-FFF2-40B4-BE49-F238E27FC236}">
                <a16:creationId xmlns:a16="http://schemas.microsoft.com/office/drawing/2014/main" id="{0BCBBDFB-78A4-494E-A411-0D00DA11780E}"/>
              </a:ext>
            </a:extLst>
          </p:cNvPr>
          <p:cNvSpPr txBox="1"/>
          <p:nvPr/>
        </p:nvSpPr>
        <p:spPr>
          <a:xfrm>
            <a:off x="8704116" y="1525277"/>
            <a:ext cx="3146513" cy="4585871"/>
          </a:xfrm>
          <a:prstGeom prst="rect">
            <a:avLst/>
          </a:prstGeom>
          <a:noFill/>
        </p:spPr>
        <p:txBody>
          <a:bodyPr wrap="square" rtlCol="0">
            <a:spAutoFit/>
          </a:bodyPr>
          <a:lstStyle/>
          <a:p>
            <a:pPr marL="360000" indent="-360000" defTabSz="180000">
              <a:spcAft>
                <a:spcPts val="600"/>
              </a:spcAft>
              <a:buFont typeface="Arial" panose="020B0604020202020204" pitchFamily="34" charset="0"/>
              <a:buChar char="•"/>
            </a:pPr>
            <a:r>
              <a:rPr lang="en-GB" dirty="0">
                <a:solidFill>
                  <a:schemeClr val="tx1">
                    <a:lumMod val="85000"/>
                    <a:lumOff val="15000"/>
                  </a:schemeClr>
                </a:solidFill>
                <a:latin typeface="Helvetica" pitchFamily="2" charset="0"/>
              </a:rPr>
              <a:t>large fields (≥ 1 cm)</a:t>
            </a:r>
          </a:p>
          <a:p>
            <a:pPr marL="360000" indent="-360000" defTabSz="180000">
              <a:spcAft>
                <a:spcPts val="600"/>
              </a:spcAft>
              <a:buFont typeface="Arial" panose="020B0604020202020204" pitchFamily="34" charset="0"/>
              <a:buChar char="•"/>
            </a:pPr>
            <a:r>
              <a:rPr lang="en-GB" dirty="0">
                <a:solidFill>
                  <a:schemeClr val="tx1">
                    <a:lumMod val="85000"/>
                    <a:lumOff val="15000"/>
                  </a:schemeClr>
                </a:solidFill>
                <a:latin typeface="Helvetica" pitchFamily="2" charset="0"/>
              </a:rPr>
              <a:t>laterally homogeneous dose distributions</a:t>
            </a:r>
          </a:p>
          <a:p>
            <a:pPr marL="360000" indent="-360000" defTabSz="180000">
              <a:spcAft>
                <a:spcPts val="600"/>
              </a:spcAft>
              <a:buFont typeface="Arial" panose="020B0604020202020204" pitchFamily="34" charset="0"/>
              <a:buChar char="•"/>
            </a:pPr>
            <a:endParaRPr lang="en-GB" dirty="0">
              <a:solidFill>
                <a:schemeClr val="tx1">
                  <a:lumMod val="85000"/>
                  <a:lumOff val="15000"/>
                </a:schemeClr>
              </a:solidFill>
              <a:latin typeface="Helvetica" pitchFamily="2" charset="0"/>
            </a:endParaRPr>
          </a:p>
          <a:p>
            <a:pPr marL="360000" indent="-360000" defTabSz="180000">
              <a:spcAft>
                <a:spcPts val="600"/>
              </a:spcAft>
              <a:buFont typeface="Arial" panose="020B0604020202020204" pitchFamily="34" charset="0"/>
              <a:buChar char="•"/>
            </a:pPr>
            <a:endParaRPr lang="en-GB" dirty="0">
              <a:solidFill>
                <a:schemeClr val="tx1">
                  <a:lumMod val="85000"/>
                  <a:lumOff val="15000"/>
                </a:schemeClr>
              </a:solidFill>
              <a:latin typeface="Helvetica" pitchFamily="2" charset="0"/>
            </a:endParaRPr>
          </a:p>
          <a:p>
            <a:pPr marL="360000" indent="-360000" defTabSz="180000">
              <a:spcAft>
                <a:spcPts val="600"/>
              </a:spcAft>
              <a:buFont typeface="Arial" panose="020B0604020202020204" pitchFamily="34" charset="0"/>
              <a:buChar char="•"/>
            </a:pPr>
            <a:endParaRPr lang="en-GB" dirty="0">
              <a:solidFill>
                <a:schemeClr val="tx1">
                  <a:lumMod val="85000"/>
                  <a:lumOff val="15000"/>
                </a:schemeClr>
              </a:solidFill>
              <a:latin typeface="Helvetica" pitchFamily="2" charset="0"/>
            </a:endParaRPr>
          </a:p>
          <a:p>
            <a:pPr defTabSz="180000">
              <a:spcAft>
                <a:spcPts val="600"/>
              </a:spcAft>
            </a:pPr>
            <a:endParaRPr lang="en-GB" dirty="0">
              <a:solidFill>
                <a:schemeClr val="tx1">
                  <a:lumMod val="85000"/>
                  <a:lumOff val="15000"/>
                </a:schemeClr>
              </a:solidFill>
              <a:latin typeface="Helvetica" pitchFamily="2" charset="0"/>
            </a:endParaRPr>
          </a:p>
          <a:p>
            <a:pPr marL="360000" indent="-360000" defTabSz="180000">
              <a:spcAft>
                <a:spcPts val="600"/>
              </a:spcAft>
              <a:buFont typeface="Arial" panose="020B0604020202020204" pitchFamily="34" charset="0"/>
              <a:buChar char="•"/>
            </a:pPr>
            <a:r>
              <a:rPr lang="en-GB" dirty="0">
                <a:solidFill>
                  <a:schemeClr val="tx1">
                    <a:lumMod val="85000"/>
                    <a:lumOff val="15000"/>
                  </a:schemeClr>
                </a:solidFill>
                <a:latin typeface="Helvetica" pitchFamily="2" charset="0"/>
              </a:rPr>
              <a:t>field composed of smaller </a:t>
            </a:r>
            <a:r>
              <a:rPr lang="en-GB" b="1" dirty="0">
                <a:solidFill>
                  <a:schemeClr val="tx1">
                    <a:lumMod val="85000"/>
                    <a:lumOff val="15000"/>
                  </a:schemeClr>
                </a:solidFill>
                <a:latin typeface="Helvetica" pitchFamily="2" charset="0"/>
              </a:rPr>
              <a:t>beamlets</a:t>
            </a:r>
          </a:p>
          <a:p>
            <a:pPr marL="360000" indent="-360000" defTabSz="180000">
              <a:spcAft>
                <a:spcPts val="600"/>
              </a:spcAft>
              <a:buFont typeface="Arial" panose="020B0604020202020204" pitchFamily="34" charset="0"/>
              <a:buChar char="•"/>
            </a:pPr>
            <a:r>
              <a:rPr lang="en-GB" dirty="0">
                <a:solidFill>
                  <a:schemeClr val="tx1">
                    <a:lumMod val="85000"/>
                    <a:lumOff val="15000"/>
                  </a:schemeClr>
                </a:solidFill>
                <a:latin typeface="Helvetica" pitchFamily="2" charset="0"/>
              </a:rPr>
              <a:t>laterally </a:t>
            </a:r>
            <a:r>
              <a:rPr lang="en-GB" b="1" dirty="0">
                <a:solidFill>
                  <a:schemeClr val="tx1">
                    <a:lumMod val="85000"/>
                    <a:lumOff val="15000"/>
                  </a:schemeClr>
                </a:solidFill>
                <a:latin typeface="Helvetica" pitchFamily="2" charset="0"/>
              </a:rPr>
              <a:t>heterogeneous</a:t>
            </a:r>
            <a:r>
              <a:rPr lang="en-GB" dirty="0">
                <a:solidFill>
                  <a:schemeClr val="tx1">
                    <a:lumMod val="85000"/>
                    <a:lumOff val="15000"/>
                  </a:schemeClr>
                </a:solidFill>
                <a:latin typeface="Helvetica" pitchFamily="2" charset="0"/>
              </a:rPr>
              <a:t> dose distributions</a:t>
            </a:r>
            <a:br>
              <a:rPr lang="en-GB" dirty="0">
                <a:solidFill>
                  <a:schemeClr val="tx1">
                    <a:lumMod val="85000"/>
                    <a:lumOff val="15000"/>
                  </a:schemeClr>
                </a:solidFill>
                <a:latin typeface="Helvetica" pitchFamily="2" charset="0"/>
              </a:rPr>
            </a:br>
            <a:r>
              <a:rPr lang="en-GB" dirty="0">
                <a:solidFill>
                  <a:schemeClr val="tx1">
                    <a:lumMod val="85000"/>
                    <a:lumOff val="15000"/>
                  </a:schemeClr>
                </a:solidFill>
                <a:latin typeface="Helvetica" pitchFamily="2" charset="0"/>
              </a:rPr>
              <a:t>(</a:t>
            </a:r>
            <a:r>
              <a:rPr lang="en-GB" i="1" dirty="0">
                <a:solidFill>
                  <a:schemeClr val="tx1">
                    <a:lumMod val="85000"/>
                    <a:lumOff val="15000"/>
                  </a:schemeClr>
                </a:solidFill>
                <a:latin typeface="Helvetica" pitchFamily="2" charset="0"/>
              </a:rPr>
              <a:t>peaks</a:t>
            </a:r>
            <a:r>
              <a:rPr lang="en-GB" dirty="0">
                <a:solidFill>
                  <a:schemeClr val="tx1">
                    <a:lumMod val="85000"/>
                    <a:lumOff val="15000"/>
                  </a:schemeClr>
                </a:solidFill>
                <a:latin typeface="Helvetica" pitchFamily="2" charset="0"/>
              </a:rPr>
              <a:t> and </a:t>
            </a:r>
            <a:r>
              <a:rPr lang="en-GB" i="1" dirty="0">
                <a:solidFill>
                  <a:schemeClr val="tx1">
                    <a:lumMod val="85000"/>
                    <a:lumOff val="15000"/>
                  </a:schemeClr>
                </a:solidFill>
                <a:latin typeface="Helvetica" pitchFamily="2" charset="0"/>
              </a:rPr>
              <a:t>valleys</a:t>
            </a:r>
            <a:r>
              <a:rPr lang="en-GB" dirty="0">
                <a:solidFill>
                  <a:schemeClr val="tx1">
                    <a:lumMod val="85000"/>
                    <a:lumOff val="15000"/>
                  </a:schemeClr>
                </a:solidFill>
                <a:latin typeface="Helvetica" pitchFamily="2" charset="0"/>
              </a:rPr>
              <a:t>)</a:t>
            </a:r>
          </a:p>
          <a:p>
            <a:pPr defTabSz="180000">
              <a:spcAft>
                <a:spcPts val="600"/>
              </a:spcAft>
            </a:pPr>
            <a:r>
              <a:rPr lang="en-GB" dirty="0">
                <a:solidFill>
                  <a:schemeClr val="tx1">
                    <a:lumMod val="85000"/>
                    <a:lumOff val="15000"/>
                  </a:schemeClr>
                </a:solidFill>
                <a:latin typeface="Helvetica" pitchFamily="2" charset="0"/>
              </a:rPr>
              <a:t>➜	</a:t>
            </a:r>
            <a:r>
              <a:rPr lang="en-GB" b="1" dirty="0">
                <a:solidFill>
                  <a:schemeClr val="tx1">
                    <a:lumMod val="85000"/>
                    <a:lumOff val="15000"/>
                  </a:schemeClr>
                </a:solidFill>
                <a:latin typeface="Helvetica" pitchFamily="2" charset="0"/>
              </a:rPr>
              <a:t>increase</a:t>
            </a:r>
            <a:r>
              <a:rPr lang="en-GB" dirty="0">
                <a:solidFill>
                  <a:schemeClr val="tx1">
                    <a:lumMod val="85000"/>
                    <a:lumOff val="15000"/>
                  </a:schemeClr>
                </a:solidFill>
                <a:latin typeface="Helvetica" pitchFamily="2" charset="0"/>
              </a:rPr>
              <a:t> of </a:t>
            </a:r>
            <a:r>
              <a:rPr lang="en-GB" b="1" dirty="0">
                <a:solidFill>
                  <a:schemeClr val="tx1">
                    <a:lumMod val="85000"/>
                    <a:lumOff val="15000"/>
                  </a:schemeClr>
                </a:solidFill>
                <a:latin typeface="Helvetica" pitchFamily="2" charset="0"/>
              </a:rPr>
              <a:t>normal</a:t>
            </a:r>
            <a:br>
              <a:rPr lang="en-GB" b="1" dirty="0">
                <a:solidFill>
                  <a:schemeClr val="tx1">
                    <a:lumMod val="85000"/>
                    <a:lumOff val="15000"/>
                  </a:schemeClr>
                </a:solidFill>
                <a:latin typeface="Helvetica" pitchFamily="2" charset="0"/>
              </a:rPr>
            </a:br>
            <a:r>
              <a:rPr lang="en-GB" b="1" dirty="0">
                <a:solidFill>
                  <a:schemeClr val="tx1">
                    <a:lumMod val="85000"/>
                    <a:lumOff val="15000"/>
                  </a:schemeClr>
                </a:solidFill>
                <a:latin typeface="Helvetica" pitchFamily="2" charset="0"/>
              </a:rPr>
              <a:t>		tissue tolerance</a:t>
            </a:r>
          </a:p>
        </p:txBody>
      </p:sp>
      <p:grpSp>
        <p:nvGrpSpPr>
          <p:cNvPr id="19" name="Gruppieren 36">
            <a:extLst>
              <a:ext uri="{FF2B5EF4-FFF2-40B4-BE49-F238E27FC236}">
                <a16:creationId xmlns:a16="http://schemas.microsoft.com/office/drawing/2014/main" id="{DE8D2943-2D09-456B-9114-8990AE55A2A2}"/>
              </a:ext>
            </a:extLst>
          </p:cNvPr>
          <p:cNvGrpSpPr/>
          <p:nvPr/>
        </p:nvGrpSpPr>
        <p:grpSpPr>
          <a:xfrm>
            <a:off x="3337505" y="1147263"/>
            <a:ext cx="2355276" cy="2240384"/>
            <a:chOff x="3448766" y="1245237"/>
            <a:chExt cx="2355276" cy="2240384"/>
          </a:xfrm>
        </p:grpSpPr>
        <p:grpSp>
          <p:nvGrpSpPr>
            <p:cNvPr id="20" name="Gruppieren 32">
              <a:extLst>
                <a:ext uri="{FF2B5EF4-FFF2-40B4-BE49-F238E27FC236}">
                  <a16:creationId xmlns:a16="http://schemas.microsoft.com/office/drawing/2014/main" id="{745AD818-FE33-4657-9A5D-7BB97D424F27}"/>
                </a:ext>
              </a:extLst>
            </p:cNvPr>
            <p:cNvGrpSpPr/>
            <p:nvPr/>
          </p:nvGrpSpPr>
          <p:grpSpPr>
            <a:xfrm>
              <a:off x="3448766" y="1245237"/>
              <a:ext cx="2355276" cy="2240384"/>
              <a:chOff x="4180093" y="1346771"/>
              <a:chExt cx="2355276" cy="2240384"/>
            </a:xfrm>
          </p:grpSpPr>
          <p:pic>
            <p:nvPicPr>
              <p:cNvPr id="23" name="Picture 4">
                <a:extLst>
                  <a:ext uri="{FF2B5EF4-FFF2-40B4-BE49-F238E27FC236}">
                    <a16:creationId xmlns:a16="http://schemas.microsoft.com/office/drawing/2014/main" id="{6C7F2F10-0FCC-435F-8BBB-880784FEEB9E}"/>
                  </a:ext>
                </a:extLst>
              </p:cNvPr>
              <p:cNvPicPr>
                <a:picLocks noChangeAspect="1"/>
              </p:cNvPicPr>
              <p:nvPr/>
            </p:nvPicPr>
            <p:blipFill>
              <a:blip r:embed="rId2"/>
              <a:stretch>
                <a:fillRect/>
              </a:stretch>
            </p:blipFill>
            <p:spPr>
              <a:xfrm>
                <a:off x="4180093" y="1346771"/>
                <a:ext cx="2355276" cy="2240384"/>
              </a:xfrm>
              <a:prstGeom prst="rect">
                <a:avLst/>
              </a:prstGeom>
            </p:spPr>
          </p:pic>
          <p:sp>
            <p:nvSpPr>
              <p:cNvPr id="24" name="Trapezoid 26">
                <a:extLst>
                  <a:ext uri="{FF2B5EF4-FFF2-40B4-BE49-F238E27FC236}">
                    <a16:creationId xmlns:a16="http://schemas.microsoft.com/office/drawing/2014/main" id="{D0364153-424E-4659-8C96-B8C298834B94}"/>
                  </a:ext>
                </a:extLst>
              </p:cNvPr>
              <p:cNvSpPr/>
              <p:nvPr/>
            </p:nvSpPr>
            <p:spPr>
              <a:xfrm rot="16200000">
                <a:off x="5012381" y="1286562"/>
                <a:ext cx="709708" cy="2336267"/>
              </a:xfrm>
              <a:prstGeom prst="trapezoid">
                <a:avLst/>
              </a:prstGeom>
              <a:gradFill flip="none" rotWithShape="1">
                <a:gsLst>
                  <a:gs pos="0">
                    <a:schemeClr val="accent1">
                      <a:satMod val="103000"/>
                      <a:lumMod val="102000"/>
                      <a:tint val="94000"/>
                      <a:alpha val="68000"/>
                    </a:schemeClr>
                  </a:gs>
                  <a:gs pos="4000">
                    <a:srgbClr val="FF0000">
                      <a:alpha val="68000"/>
                    </a:srgbClr>
                  </a:gs>
                  <a:gs pos="100000">
                    <a:schemeClr val="accent1">
                      <a:lumMod val="99000"/>
                      <a:satMod val="120000"/>
                      <a:shade val="78000"/>
                      <a:alpha val="68000"/>
                    </a:schemeClr>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cxnSp>
          <p:nvCxnSpPr>
            <p:cNvPr id="21" name="Conector recto de flecha 7">
              <a:extLst>
                <a:ext uri="{FF2B5EF4-FFF2-40B4-BE49-F238E27FC236}">
                  <a16:creationId xmlns:a16="http://schemas.microsoft.com/office/drawing/2014/main" id="{8C2034CE-B6FF-4FEA-860D-E37EDD656608}"/>
                </a:ext>
              </a:extLst>
            </p:cNvPr>
            <p:cNvCxnSpPr/>
            <p:nvPr/>
          </p:nvCxnSpPr>
          <p:spPr>
            <a:xfrm flipH="1">
              <a:off x="4610944" y="2096704"/>
              <a:ext cx="9427" cy="51621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CuadroTexto 10">
              <a:extLst>
                <a:ext uri="{FF2B5EF4-FFF2-40B4-BE49-F238E27FC236}">
                  <a16:creationId xmlns:a16="http://schemas.microsoft.com/office/drawing/2014/main" id="{096D6A97-3A29-4C27-AF8F-6BB1498B2AF0}"/>
                </a:ext>
              </a:extLst>
            </p:cNvPr>
            <p:cNvSpPr txBox="1"/>
            <p:nvPr/>
          </p:nvSpPr>
          <p:spPr>
            <a:xfrm>
              <a:off x="4727307" y="2143163"/>
              <a:ext cx="83204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effectLst/>
                  <a:uLnTx/>
                  <a:uFillTx/>
                </a:rPr>
                <a:t>≥ 1 cm</a:t>
              </a:r>
            </a:p>
          </p:txBody>
        </p:sp>
      </p:grpSp>
      <p:cxnSp>
        <p:nvCxnSpPr>
          <p:cNvPr id="25" name="Gerade Verbindung mit Pfeil 38">
            <a:extLst>
              <a:ext uri="{FF2B5EF4-FFF2-40B4-BE49-F238E27FC236}">
                <a16:creationId xmlns:a16="http://schemas.microsoft.com/office/drawing/2014/main" id="{1B0613EC-A6DF-47DE-B4B8-13412B8D329E}"/>
              </a:ext>
            </a:extLst>
          </p:cNvPr>
          <p:cNvCxnSpPr>
            <a:cxnSpLocks/>
          </p:cNvCxnSpPr>
          <p:nvPr/>
        </p:nvCxnSpPr>
        <p:spPr>
          <a:xfrm>
            <a:off x="6640958" y="3687417"/>
            <a:ext cx="664026" cy="626166"/>
          </a:xfrm>
          <a:prstGeom prst="straightConnector1">
            <a:avLst/>
          </a:prstGeom>
          <a:ln w="28575">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39">
            <a:extLst>
              <a:ext uri="{FF2B5EF4-FFF2-40B4-BE49-F238E27FC236}">
                <a16:creationId xmlns:a16="http://schemas.microsoft.com/office/drawing/2014/main" id="{FB591349-2211-41C9-A551-0C556D183876}"/>
              </a:ext>
            </a:extLst>
          </p:cNvPr>
          <p:cNvCxnSpPr>
            <a:cxnSpLocks/>
          </p:cNvCxnSpPr>
          <p:nvPr/>
        </p:nvCxnSpPr>
        <p:spPr>
          <a:xfrm flipH="1">
            <a:off x="7616409" y="3687417"/>
            <a:ext cx="455784" cy="699054"/>
          </a:xfrm>
          <a:prstGeom prst="straightConnector1">
            <a:avLst/>
          </a:prstGeom>
          <a:ln w="28575">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feld 46">
            <a:extLst>
              <a:ext uri="{FF2B5EF4-FFF2-40B4-BE49-F238E27FC236}">
                <a16:creationId xmlns:a16="http://schemas.microsoft.com/office/drawing/2014/main" id="{17FC61E8-D55A-4A88-BB13-F61427445BB4}"/>
              </a:ext>
            </a:extLst>
          </p:cNvPr>
          <p:cNvSpPr txBox="1"/>
          <p:nvPr/>
        </p:nvSpPr>
        <p:spPr>
          <a:xfrm>
            <a:off x="6328551" y="3397586"/>
            <a:ext cx="2217052" cy="338554"/>
          </a:xfrm>
          <a:prstGeom prst="rect">
            <a:avLst/>
          </a:prstGeom>
          <a:noFill/>
        </p:spPr>
        <p:txBody>
          <a:bodyPr wrap="square" rtlCol="0">
            <a:spAutoFit/>
          </a:bodyPr>
          <a:lstStyle/>
          <a:p>
            <a:pPr defTabSz="180000"/>
            <a:r>
              <a:rPr lang="en-GB" sz="1600" dirty="0">
                <a:solidFill>
                  <a:schemeClr val="tx1">
                    <a:lumMod val="85000"/>
                    <a:lumOff val="15000"/>
                  </a:schemeClr>
                </a:solidFill>
                <a:latin typeface="Helvetica" pitchFamily="2" charset="0"/>
              </a:rPr>
              <a:t>peak						valley</a:t>
            </a:r>
          </a:p>
        </p:txBody>
      </p:sp>
      <p:cxnSp>
        <p:nvCxnSpPr>
          <p:cNvPr id="28" name="Gerade Verbindung mit Pfeil 47">
            <a:extLst>
              <a:ext uri="{FF2B5EF4-FFF2-40B4-BE49-F238E27FC236}">
                <a16:creationId xmlns:a16="http://schemas.microsoft.com/office/drawing/2014/main" id="{6850B75E-6293-40B7-8C40-9574F93EA072}"/>
              </a:ext>
            </a:extLst>
          </p:cNvPr>
          <p:cNvCxnSpPr>
            <a:cxnSpLocks/>
          </p:cNvCxnSpPr>
          <p:nvPr/>
        </p:nvCxnSpPr>
        <p:spPr>
          <a:xfrm>
            <a:off x="4049555" y="3745243"/>
            <a:ext cx="150370" cy="824568"/>
          </a:xfrm>
          <a:prstGeom prst="straightConnector1">
            <a:avLst/>
          </a:prstGeom>
          <a:ln w="28575">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Textfeld 49">
            <a:extLst>
              <a:ext uri="{FF2B5EF4-FFF2-40B4-BE49-F238E27FC236}">
                <a16:creationId xmlns:a16="http://schemas.microsoft.com/office/drawing/2014/main" id="{E662880E-32A7-48D3-9D84-958232D6CD42}"/>
              </a:ext>
            </a:extLst>
          </p:cNvPr>
          <p:cNvSpPr txBox="1"/>
          <p:nvPr/>
        </p:nvSpPr>
        <p:spPr>
          <a:xfrm>
            <a:off x="3651365" y="3419949"/>
            <a:ext cx="1097121" cy="338554"/>
          </a:xfrm>
          <a:prstGeom prst="rect">
            <a:avLst/>
          </a:prstGeom>
          <a:noFill/>
        </p:spPr>
        <p:txBody>
          <a:bodyPr wrap="square" rtlCol="0">
            <a:spAutoFit/>
          </a:bodyPr>
          <a:lstStyle/>
          <a:p>
            <a:pPr defTabSz="180000"/>
            <a:r>
              <a:rPr lang="en-GB" sz="1600" dirty="0">
                <a:solidFill>
                  <a:schemeClr val="tx1">
                    <a:lumMod val="85000"/>
                    <a:lumOff val="15000"/>
                  </a:schemeClr>
                </a:solidFill>
                <a:latin typeface="Helvetica" pitchFamily="2" charset="0"/>
              </a:rPr>
              <a:t>beamlet</a:t>
            </a:r>
          </a:p>
        </p:txBody>
      </p:sp>
      <p:sp>
        <p:nvSpPr>
          <p:cNvPr id="30" name="Title 37">
            <a:extLst>
              <a:ext uri="{FF2B5EF4-FFF2-40B4-BE49-F238E27FC236}">
                <a16:creationId xmlns:a16="http://schemas.microsoft.com/office/drawing/2014/main" id="{6FA99226-03F4-4DA9-895D-DCD4C142A869}"/>
              </a:ext>
            </a:extLst>
          </p:cNvPr>
          <p:cNvSpPr>
            <a:spLocks noGrp="1"/>
          </p:cNvSpPr>
          <p:nvPr>
            <p:ph type="title"/>
          </p:nvPr>
        </p:nvSpPr>
        <p:spPr>
          <a:xfrm>
            <a:off x="1030453" y="201729"/>
            <a:ext cx="10696575" cy="730250"/>
          </a:xfrm>
        </p:spPr>
        <p:txBody>
          <a:bodyPr>
            <a:normAutofit/>
          </a:bodyPr>
          <a:lstStyle/>
          <a:p>
            <a:pPr algn="ctr"/>
            <a:r>
              <a:rPr lang="en-GB" sz="3600" b="1" dirty="0">
                <a:solidFill>
                  <a:srgbClr val="009900"/>
                </a:solidFill>
                <a:latin typeface="+mn-lt"/>
              </a:rPr>
              <a:t>Spatially Fractionated Radiation Therapy (SFRT)</a:t>
            </a:r>
            <a:endParaRPr lang="en-US" sz="3600" dirty="0">
              <a:solidFill>
                <a:srgbClr val="009900"/>
              </a:solidFill>
              <a:latin typeface="+mn-lt"/>
            </a:endParaRPr>
          </a:p>
        </p:txBody>
      </p:sp>
      <p:sp>
        <p:nvSpPr>
          <p:cNvPr id="2" name="Rectangle 1">
            <a:extLst>
              <a:ext uri="{FF2B5EF4-FFF2-40B4-BE49-F238E27FC236}">
                <a16:creationId xmlns:a16="http://schemas.microsoft.com/office/drawing/2014/main" id="{74EED2C7-64AA-1DE0-3FB3-68A8F8840C19}"/>
              </a:ext>
            </a:extLst>
          </p:cNvPr>
          <p:cNvSpPr/>
          <p:nvPr/>
        </p:nvSpPr>
        <p:spPr bwMode="auto">
          <a:xfrm>
            <a:off x="0" y="6381328"/>
            <a:ext cx="12192000" cy="576064"/>
          </a:xfrm>
          <a:prstGeom prst="rect">
            <a:avLst/>
          </a:prstGeom>
          <a:solidFill>
            <a:srgbClr val="00B050"/>
          </a:solidFill>
          <a:ln>
            <a:noFill/>
          </a:ln>
        </p:spPr>
        <p:txBody>
          <a:bodyPr vert="horz" wrap="square" lIns="91440" tIns="45720" rIns="91440" bIns="45720" numCol="1" rtlCol="0" anchor="t" anchorCtr="0" compatLnSpc="1">
            <a:prstTxWarp prst="textNoShape">
              <a:avLst/>
            </a:prstTxWarp>
          </a:bodyPr>
          <a:lstStyle/>
          <a:p>
            <a:pPr algn="ctr"/>
            <a:endParaRPr lang="en-US"/>
          </a:p>
        </p:txBody>
      </p:sp>
    </p:spTree>
    <p:extLst>
      <p:ext uri="{BB962C8B-B14F-4D97-AF65-F5344CB8AC3E}">
        <p14:creationId xmlns:p14="http://schemas.microsoft.com/office/powerpoint/2010/main" val="2289368850"/>
      </p:ext>
    </p:extLst>
  </p:cSld>
  <p:clrMapOvr>
    <a:masterClrMapping/>
  </p:clrMapOvr>
  <mc:AlternateContent xmlns:mc="http://schemas.openxmlformats.org/markup-compatibility/2006" xmlns:p14="http://schemas.microsoft.com/office/powerpoint/2010/main">
    <mc:Choice Requires="p14">
      <p:transition spd="slow" p14:dur="2000" advTm="52247"/>
    </mc:Choice>
    <mc:Fallback xmlns="">
      <p:transition spd="slow" advTm="5224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1A02B-AF73-1F03-08A0-6849803118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7B163C-BD5E-D642-8A03-4A14714F56B9}"/>
              </a:ext>
            </a:extLst>
          </p:cNvPr>
          <p:cNvSpPr>
            <a:spLocks noGrp="1"/>
          </p:cNvSpPr>
          <p:nvPr>
            <p:ph idx="1"/>
          </p:nvPr>
        </p:nvSpPr>
        <p:spPr/>
        <p:txBody>
          <a:bodyPr/>
          <a:lstStyle/>
          <a:p>
            <a:endParaRPr lang="en-US"/>
          </a:p>
        </p:txBody>
      </p:sp>
      <p:pic>
        <p:nvPicPr>
          <p:cNvPr id="7" name="Picture 6" descr="The image illustrates the benefits of Proton Magnetic Resonance Imaging-Guided Radiation Therapy (pMBRT) over standard Proton Therapy (PT) in reducing tumor size and neurotoxicity, while showing improved survival rates for high-grade gliomas.&#10;&#10;AI-generated content may be incorrect.">
            <a:extLst>
              <a:ext uri="{FF2B5EF4-FFF2-40B4-BE49-F238E27FC236}">
                <a16:creationId xmlns:a16="http://schemas.microsoft.com/office/drawing/2014/main" id="{968E8EC9-6093-4C07-9B11-664139A0E37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840631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6022-8DA3-1646-8D88-38BCD4AE7B8E}"/>
              </a:ext>
            </a:extLst>
          </p:cNvPr>
          <p:cNvSpPr>
            <a:spLocks noGrp="1"/>
          </p:cNvSpPr>
          <p:nvPr>
            <p:ph type="title"/>
          </p:nvPr>
        </p:nvSpPr>
        <p:spPr/>
        <p:txBody>
          <a:bodyPr/>
          <a:lstStyle/>
          <a:p>
            <a:r>
              <a:rPr lang="en-US" dirty="0">
                <a:solidFill>
                  <a:srgbClr val="00B050"/>
                </a:solidFill>
              </a:rPr>
              <a:t>SFRT leads to an effective immune antitumor response</a:t>
            </a:r>
          </a:p>
        </p:txBody>
      </p:sp>
      <p:sp>
        <p:nvSpPr>
          <p:cNvPr id="4" name="Date Placeholder 3">
            <a:extLst>
              <a:ext uri="{FF2B5EF4-FFF2-40B4-BE49-F238E27FC236}">
                <a16:creationId xmlns:a16="http://schemas.microsoft.com/office/drawing/2014/main" id="{C84C8E06-3973-23B5-8F50-8A316992A46A}"/>
              </a:ext>
            </a:extLst>
          </p:cNvPr>
          <p:cNvSpPr>
            <a:spLocks noGrp="1"/>
          </p:cNvSpPr>
          <p:nvPr>
            <p:ph type="dt" sz="half" idx="10"/>
          </p:nvPr>
        </p:nvSpPr>
        <p:spPr/>
        <p:txBody>
          <a:bodyPr/>
          <a:lstStyle/>
          <a:p>
            <a:r>
              <a:rPr lang="fr-FR"/>
              <a:t>18 octobre 2019</a:t>
            </a:r>
            <a:endParaRPr lang="en-US" dirty="0"/>
          </a:p>
        </p:txBody>
      </p:sp>
      <p:sp>
        <p:nvSpPr>
          <p:cNvPr id="5" name="Footer Placeholder 4">
            <a:extLst>
              <a:ext uri="{FF2B5EF4-FFF2-40B4-BE49-F238E27FC236}">
                <a16:creationId xmlns:a16="http://schemas.microsoft.com/office/drawing/2014/main" id="{EAFA29CB-42CF-A95B-6189-95B2A48E740E}"/>
              </a:ext>
            </a:extLst>
          </p:cNvPr>
          <p:cNvSpPr>
            <a:spLocks noGrp="1"/>
          </p:cNvSpPr>
          <p:nvPr>
            <p:ph type="ftr" sz="quarter" idx="11"/>
          </p:nvPr>
        </p:nvSpPr>
        <p:spPr/>
        <p:txBody>
          <a:bodyPr/>
          <a:lstStyle/>
          <a:p>
            <a:r>
              <a:rPr lang="fr-FR"/>
              <a:t>Institut Curie – Commission Scientifique Jointe – Name</a:t>
            </a:r>
            <a:endParaRPr lang="en-US" i="1" dirty="0"/>
          </a:p>
        </p:txBody>
      </p:sp>
      <p:sp>
        <p:nvSpPr>
          <p:cNvPr id="6" name="Slide Number Placeholder 5">
            <a:extLst>
              <a:ext uri="{FF2B5EF4-FFF2-40B4-BE49-F238E27FC236}">
                <a16:creationId xmlns:a16="http://schemas.microsoft.com/office/drawing/2014/main" id="{E0C78A5B-9702-4D96-B5BA-D97DC4D48D76}"/>
              </a:ext>
            </a:extLst>
          </p:cNvPr>
          <p:cNvSpPr>
            <a:spLocks noGrp="1"/>
          </p:cNvSpPr>
          <p:nvPr>
            <p:ph type="sldNum" sz="quarter" idx="12"/>
          </p:nvPr>
        </p:nvSpPr>
        <p:spPr/>
        <p:txBody>
          <a:bodyPr/>
          <a:lstStyle/>
          <a:p>
            <a:fld id="{5E366EBC-928B-1F4D-BCBB-31473BB08F84}" type="slidenum">
              <a:rPr lang="en-US" smtClean="0"/>
              <a:pPr/>
              <a:t>13</a:t>
            </a:fld>
            <a:endParaRPr lang="en-US" dirty="0"/>
          </a:p>
        </p:txBody>
      </p:sp>
      <p:sp>
        <p:nvSpPr>
          <p:cNvPr id="9" name="Content Placeholder 8">
            <a:extLst>
              <a:ext uri="{FF2B5EF4-FFF2-40B4-BE49-F238E27FC236}">
                <a16:creationId xmlns:a16="http://schemas.microsoft.com/office/drawing/2014/main" id="{53E79C35-A93E-F129-191A-5F22C7ECA31F}"/>
              </a:ext>
            </a:extLst>
          </p:cNvPr>
          <p:cNvSpPr>
            <a:spLocks noGrp="1"/>
          </p:cNvSpPr>
          <p:nvPr>
            <p:ph idx="1"/>
          </p:nvPr>
        </p:nvSpPr>
        <p:spPr/>
        <p:txBody>
          <a:bodyPr>
            <a:normAutofit fontScale="77500" lnSpcReduction="20000"/>
          </a:bodyPr>
          <a:lstStyle/>
          <a:p>
            <a:pPr marL="0" indent="0">
              <a:buNone/>
            </a:pPr>
            <a:r>
              <a:rPr lang="en-US" sz="2200" b="0" dirty="0">
                <a:solidFill>
                  <a:schemeClr val="tx1"/>
                </a:solidFill>
                <a:latin typeface="+mn-lt"/>
              </a:rPr>
              <a:t>Increase of T cell infiltration</a:t>
            </a:r>
          </a:p>
          <a:p>
            <a:pPr marL="0" indent="0">
              <a:buNone/>
            </a:pPr>
            <a:r>
              <a:rPr lang="en-US" sz="2200" b="0" i="1" dirty="0">
                <a:solidFill>
                  <a:schemeClr val="accent6">
                    <a:lumMod val="50000"/>
                    <a:lumOff val="50000"/>
                  </a:schemeClr>
                </a:solidFill>
                <a:latin typeface="+mn-lt"/>
              </a:rPr>
              <a:t>notably cytotoxic T cells, T helpers</a:t>
            </a:r>
            <a:endParaRPr lang="en-US" sz="2200" b="0" dirty="0">
              <a:solidFill>
                <a:schemeClr val="accent6">
                  <a:lumMod val="50000"/>
                  <a:lumOff val="50000"/>
                </a:schemeClr>
              </a:solidFill>
              <a:latin typeface="+mn-lt"/>
            </a:endParaRPr>
          </a:p>
          <a:p>
            <a:pPr marL="0" indent="0">
              <a:buNone/>
            </a:pPr>
            <a:endParaRPr lang="en-US" sz="2200" b="0" dirty="0">
              <a:solidFill>
                <a:schemeClr val="tx1"/>
              </a:solidFill>
              <a:latin typeface="+mn-lt"/>
            </a:endParaRPr>
          </a:p>
          <a:p>
            <a:pPr marL="0" indent="0">
              <a:buNone/>
            </a:pPr>
            <a:r>
              <a:rPr lang="en-US" sz="2200" b="0" dirty="0">
                <a:solidFill>
                  <a:schemeClr val="tx1"/>
                </a:solidFill>
                <a:latin typeface="+mn-lt"/>
              </a:rPr>
              <a:t>Lower T cell exhaustion </a:t>
            </a:r>
          </a:p>
          <a:p>
            <a:pPr marL="0" indent="0">
              <a:buNone/>
            </a:pPr>
            <a:r>
              <a:rPr lang="en-US" sz="2200" b="0" dirty="0">
                <a:solidFill>
                  <a:schemeClr val="tx1"/>
                </a:solidFill>
                <a:latin typeface="+mj-lt"/>
              </a:rPr>
              <a:t>Increase of B cell infiltration </a:t>
            </a:r>
            <a:endParaRPr lang="en-US" sz="2200" b="0" dirty="0">
              <a:solidFill>
                <a:schemeClr val="tx1"/>
              </a:solidFill>
              <a:latin typeface="+mn-lt"/>
            </a:endParaRPr>
          </a:p>
          <a:p>
            <a:pPr marL="0" indent="0">
              <a:buNone/>
            </a:pPr>
            <a:r>
              <a:rPr lang="en-US" sz="2200" b="0" dirty="0">
                <a:solidFill>
                  <a:schemeClr val="tx1"/>
                </a:solidFill>
                <a:latin typeface="+mn-lt"/>
              </a:rPr>
              <a:t>In situ vaccination </a:t>
            </a:r>
          </a:p>
          <a:p>
            <a:pPr marL="0" indent="0">
              <a:buNone/>
            </a:pPr>
            <a:endParaRPr lang="en-US" sz="2200" b="0" dirty="0">
              <a:solidFill>
                <a:schemeClr val="tx1"/>
              </a:solidFill>
              <a:latin typeface="+mn-lt"/>
            </a:endParaRPr>
          </a:p>
          <a:p>
            <a:pPr marL="0" indent="0">
              <a:buNone/>
            </a:pPr>
            <a:endParaRPr lang="en-US" sz="2200" b="0" dirty="0">
              <a:solidFill>
                <a:schemeClr val="tx1"/>
              </a:solidFill>
              <a:latin typeface="+mn-lt"/>
            </a:endParaRPr>
          </a:p>
          <a:p>
            <a:pPr marL="0" indent="0">
              <a:buNone/>
            </a:pPr>
            <a:endParaRPr lang="en-US" sz="2200" b="0" dirty="0">
              <a:solidFill>
                <a:schemeClr val="tx1"/>
              </a:solidFill>
              <a:latin typeface="+mn-lt"/>
            </a:endParaRPr>
          </a:p>
          <a:p>
            <a:pPr marL="0" indent="0">
              <a:buNone/>
            </a:pPr>
            <a:r>
              <a:rPr lang="en-US" sz="2200" b="0" dirty="0">
                <a:solidFill>
                  <a:schemeClr val="tx1"/>
                </a:solidFill>
                <a:latin typeface="+mn-lt"/>
              </a:rPr>
              <a:t>Reduced number of </a:t>
            </a:r>
            <a:r>
              <a:rPr lang="en-US" sz="2200" b="0" dirty="0" err="1">
                <a:solidFill>
                  <a:schemeClr val="tx1"/>
                </a:solidFill>
                <a:latin typeface="+mn-lt"/>
              </a:rPr>
              <a:t>immunosupressive</a:t>
            </a:r>
            <a:r>
              <a:rPr lang="en-US" sz="2200" b="0" dirty="0">
                <a:solidFill>
                  <a:schemeClr val="tx1"/>
                </a:solidFill>
                <a:latin typeface="+mn-lt"/>
              </a:rPr>
              <a:t> cells </a:t>
            </a:r>
          </a:p>
          <a:p>
            <a:pPr marL="0" indent="0">
              <a:buNone/>
            </a:pPr>
            <a:endParaRPr lang="en-US" sz="2200" b="0" dirty="0">
              <a:solidFill>
                <a:schemeClr val="tx1"/>
              </a:solidFill>
              <a:latin typeface="+mn-lt"/>
            </a:endParaRPr>
          </a:p>
          <a:p>
            <a:pPr marL="0" indent="0">
              <a:buNone/>
            </a:pPr>
            <a:endParaRPr lang="en-US" sz="2200" b="0" dirty="0">
              <a:solidFill>
                <a:schemeClr val="tx1"/>
              </a:solidFill>
              <a:latin typeface="+mn-lt"/>
            </a:endParaRPr>
          </a:p>
          <a:p>
            <a:pPr marL="0" indent="0">
              <a:buNone/>
            </a:pPr>
            <a:r>
              <a:rPr lang="en-US" sz="2200" b="0" dirty="0">
                <a:solidFill>
                  <a:schemeClr val="tx1"/>
                </a:solidFill>
                <a:latin typeface="+mn-lt"/>
              </a:rPr>
              <a:t>MBRT rewires macrophages states towards antitumoral phenotype</a:t>
            </a:r>
          </a:p>
          <a:p>
            <a:pPr marL="0" indent="0">
              <a:buNone/>
            </a:pPr>
            <a:r>
              <a:rPr lang="en-US" sz="1600" b="0" dirty="0" err="1">
                <a:latin typeface="+mn-lt"/>
              </a:rPr>
              <a:t>Potiron</a:t>
            </a:r>
            <a:r>
              <a:rPr lang="en-US" sz="1600" b="0" dirty="0">
                <a:latin typeface="+mn-lt"/>
              </a:rPr>
              <a:t> et al. submitted to Nat Comm. </a:t>
            </a:r>
          </a:p>
        </p:txBody>
      </p:sp>
      <p:sp>
        <p:nvSpPr>
          <p:cNvPr id="10" name="Rectangle 9">
            <a:extLst>
              <a:ext uri="{FF2B5EF4-FFF2-40B4-BE49-F238E27FC236}">
                <a16:creationId xmlns:a16="http://schemas.microsoft.com/office/drawing/2014/main" id="{8E1AAB59-A5D9-136B-F1E3-1006A774F663}"/>
              </a:ext>
            </a:extLst>
          </p:cNvPr>
          <p:cNvSpPr/>
          <p:nvPr/>
        </p:nvSpPr>
        <p:spPr bwMode="auto">
          <a:xfrm>
            <a:off x="0" y="6381328"/>
            <a:ext cx="12192000" cy="576064"/>
          </a:xfrm>
          <a:prstGeom prst="rect">
            <a:avLst/>
          </a:prstGeom>
          <a:solidFill>
            <a:srgbClr val="00B050"/>
          </a:solidFill>
          <a:ln>
            <a:noFill/>
          </a:ln>
        </p:spPr>
        <p:txBody>
          <a:bodyPr vert="horz" wrap="square" lIns="91440" tIns="45720" rIns="91440" bIns="45720" numCol="1" rtlCol="0" anchor="t" anchorCtr="0" compatLnSpc="1">
            <a:prstTxWarp prst="textNoShape">
              <a:avLst/>
            </a:prstTxWarp>
          </a:bodyPr>
          <a:lstStyle/>
          <a:p>
            <a:pPr algn="ctr"/>
            <a:endParaRPr lang="en-US"/>
          </a:p>
        </p:txBody>
      </p:sp>
      <p:pic>
        <p:nvPicPr>
          <p:cNvPr id="11" name="Imagen 3">
            <a:extLst>
              <a:ext uri="{FF2B5EF4-FFF2-40B4-BE49-F238E27FC236}">
                <a16:creationId xmlns:a16="http://schemas.microsoft.com/office/drawing/2014/main" id="{DF7F5B3E-FBEE-70E2-B0B7-FEFBBAA6B08A}"/>
              </a:ext>
            </a:extLst>
          </p:cNvPr>
          <p:cNvPicPr>
            <a:picLocks noChangeAspect="1"/>
          </p:cNvPicPr>
          <p:nvPr/>
        </p:nvPicPr>
        <p:blipFill>
          <a:blip r:embed="rId2"/>
          <a:srcRect r="44242" b="80938"/>
          <a:stretch>
            <a:fillRect/>
          </a:stretch>
        </p:blipFill>
        <p:spPr>
          <a:xfrm>
            <a:off x="6960096" y="1020042"/>
            <a:ext cx="5077960" cy="1107132"/>
          </a:xfrm>
          <a:prstGeom prst="rect">
            <a:avLst/>
          </a:prstGeom>
        </p:spPr>
      </p:pic>
      <p:pic>
        <p:nvPicPr>
          <p:cNvPr id="12" name="Picture 2" descr="First page of Evaluation of Proton Minibeam Radiotherapy on Antitumor Immune Responses in a Rat Model of Glioblastoma&lt;alt-title alt-title-type=&quot;short&quot;&gt;pMBRT Generates Antitumor Immunity through T-lymphocyte Attraction&lt;/alt-title&gt;">
            <a:extLst>
              <a:ext uri="{FF2B5EF4-FFF2-40B4-BE49-F238E27FC236}">
                <a16:creationId xmlns:a16="http://schemas.microsoft.com/office/drawing/2014/main" id="{94FE882D-1698-8884-A92D-D692B14141B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9150"/>
          <a:stretch>
            <a:fillRect/>
          </a:stretch>
        </p:blipFill>
        <p:spPr bwMode="auto">
          <a:xfrm>
            <a:off x="6839171" y="2116260"/>
            <a:ext cx="5077960" cy="1416929"/>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3" descr="Une image contenant texte, capture d’écran, Police, ligne&#10;&#10;Description générée automatiquement">
            <a:extLst>
              <a:ext uri="{FF2B5EF4-FFF2-40B4-BE49-F238E27FC236}">
                <a16:creationId xmlns:a16="http://schemas.microsoft.com/office/drawing/2014/main" id="{AD8514D2-DB29-5018-3199-FB17E53EB3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0557" y="3861048"/>
            <a:ext cx="3811836" cy="972361"/>
          </a:xfrm>
          <a:prstGeom prst="rect">
            <a:avLst/>
          </a:prstGeom>
        </p:spPr>
      </p:pic>
      <p:pic>
        <p:nvPicPr>
          <p:cNvPr id="7" name="Picture 6" descr="The image illustrates a study on how Minibeam Radiation Therapy (MBRT) enhances immune response against tumors by promoting cytotoxic T cell, T helper cell, and B cell infiltration, reducing tumor antigen release, immunosuppressive cell presence, and tumor-promoting signaling, ultimately leading to an antitumor effect.&#10;&#10;AI-generated content may be incorrect.">
            <a:extLst>
              <a:ext uri="{FF2B5EF4-FFF2-40B4-BE49-F238E27FC236}">
                <a16:creationId xmlns:a16="http://schemas.microsoft.com/office/drawing/2014/main" id="{793B5F71-A8E1-9892-F50F-3FF0B389B788}"/>
              </a:ext>
            </a:extLst>
          </p:cNvPr>
          <p:cNvPicPr>
            <a:picLocks noChangeAspect="1"/>
          </p:cNvPicPr>
          <p:nvPr/>
        </p:nvPicPr>
        <p:blipFill>
          <a:blip r:embed="rId5"/>
          <a:stretch>
            <a:fillRect/>
          </a:stretch>
        </p:blipFill>
        <p:spPr>
          <a:xfrm>
            <a:off x="-6350" y="53084"/>
            <a:ext cx="12192000" cy="7029400"/>
          </a:xfrm>
          <a:prstGeom prst="rect">
            <a:avLst/>
          </a:prstGeom>
        </p:spPr>
      </p:pic>
    </p:spTree>
    <p:extLst>
      <p:ext uri="{BB962C8B-B14F-4D97-AF65-F5344CB8AC3E}">
        <p14:creationId xmlns:p14="http://schemas.microsoft.com/office/powerpoint/2010/main" val="1149310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E31DB-ACFD-6A62-11F4-6540B22AF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C8DF3-615F-0D8F-2B69-A02038FFEA05}"/>
              </a:ext>
            </a:extLst>
          </p:cNvPr>
          <p:cNvSpPr>
            <a:spLocks noGrp="1"/>
          </p:cNvSpPr>
          <p:nvPr>
            <p:ph type="title"/>
          </p:nvPr>
        </p:nvSpPr>
        <p:spPr>
          <a:xfrm>
            <a:off x="624419" y="59435"/>
            <a:ext cx="10695516" cy="729605"/>
          </a:xfrm>
        </p:spPr>
        <p:txBody>
          <a:bodyPr spcFirstLastPara="1" vert="horz" wrap="square" lIns="0" tIns="0" rIns="0" bIns="0" rtlCol="0" anchor="b" anchorCtr="0">
            <a:normAutofit/>
          </a:bodyPr>
          <a:lstStyle/>
          <a:p>
            <a:r>
              <a:rPr lang="fr-FR" sz="3200" b="1" dirty="0">
                <a:solidFill>
                  <a:srgbClr val="00B050"/>
                </a:solidFill>
                <a:latin typeface="Calibri" panose="020F0502020204030204" pitchFamily="34" charset="0"/>
                <a:cs typeface="Calibri" panose="020F0502020204030204" pitchFamily="34" charset="0"/>
              </a:rPr>
              <a:t>SFRT and </a:t>
            </a:r>
            <a:r>
              <a:rPr lang="fr-FR" sz="3200" b="1" dirty="0" err="1">
                <a:solidFill>
                  <a:srgbClr val="00B050"/>
                </a:solidFill>
                <a:latin typeface="Calibri" panose="020F0502020204030204" pitchFamily="34" charset="0"/>
                <a:cs typeface="Calibri" panose="020F0502020204030204" pitchFamily="34" charset="0"/>
              </a:rPr>
              <a:t>immunotherapy</a:t>
            </a:r>
            <a:r>
              <a:rPr lang="fr-FR" sz="3200" b="1" dirty="0">
                <a:solidFill>
                  <a:srgbClr val="00B050"/>
                </a:solidFill>
                <a:latin typeface="Calibri" panose="020F0502020204030204" pitchFamily="34" charset="0"/>
                <a:cs typeface="Calibri" panose="020F0502020204030204" pitchFamily="34" charset="0"/>
              </a:rPr>
              <a:t> (CAR-T)</a:t>
            </a:r>
          </a:p>
        </p:txBody>
      </p:sp>
      <p:sp>
        <p:nvSpPr>
          <p:cNvPr id="6" name="Slide Number Placeholder 5">
            <a:extLst>
              <a:ext uri="{FF2B5EF4-FFF2-40B4-BE49-F238E27FC236}">
                <a16:creationId xmlns:a16="http://schemas.microsoft.com/office/drawing/2014/main" id="{212105AC-608E-A7AF-7DC6-81AE2C49E549}"/>
              </a:ext>
            </a:extLst>
          </p:cNvPr>
          <p:cNvSpPr>
            <a:spLocks noGrp="1"/>
          </p:cNvSpPr>
          <p:nvPr>
            <p:ph type="sldNum" sz="quarter" idx="12"/>
          </p:nvPr>
        </p:nvSpPr>
        <p:spPr>
          <a:xfrm>
            <a:off x="12275300" y="8733431"/>
            <a:ext cx="848740" cy="331324"/>
          </a:xfrm>
          <a:prstGeom prst="rect">
            <a:avLst/>
          </a:prstGeom>
        </p:spPr>
        <p:txBody>
          <a:bodyPr vert="horz" lIns="0" tIns="0" rIns="0" bIns="0" rtlCol="0" anchor="t" anchorCtr="0"/>
          <a:lstStyle>
            <a:defPPr>
              <a:defRPr lang="en-US"/>
            </a:defPPr>
            <a:lvl1pPr marL="0" algn="r" defTabSz="609585" rtl="0" eaLnBrk="1" latinLnBrk="0" hangingPunct="1">
              <a:defRPr sz="1600" b="0" kern="1200">
                <a:solidFill>
                  <a:schemeClr val="bg1"/>
                </a:solidFill>
                <a:latin typeface="Arial" pitchFamily="34" charset="0"/>
                <a:ea typeface="+mn-ea"/>
                <a:cs typeface="Arial" pitchFamily="34" charset="0"/>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5E366EBC-928B-1F4D-BCBB-31473BB08F84}" type="slidenum">
              <a:rPr lang="en-US" smtClean="0"/>
              <a:pPr/>
              <a:t>14</a:t>
            </a:fld>
            <a:endParaRPr lang="en-US" dirty="0"/>
          </a:p>
        </p:txBody>
      </p:sp>
      <p:sp>
        <p:nvSpPr>
          <p:cNvPr id="8" name="TextBox 7">
            <a:extLst>
              <a:ext uri="{FF2B5EF4-FFF2-40B4-BE49-F238E27FC236}">
                <a16:creationId xmlns:a16="http://schemas.microsoft.com/office/drawing/2014/main" id="{9B5F0465-DAAD-7035-F4A1-2D51586A20B1}"/>
              </a:ext>
            </a:extLst>
          </p:cNvPr>
          <p:cNvSpPr txBox="1"/>
          <p:nvPr/>
        </p:nvSpPr>
        <p:spPr>
          <a:xfrm>
            <a:off x="748671" y="1268761"/>
            <a:ext cx="4107086" cy="3693319"/>
          </a:xfrm>
          <a:prstGeom prst="rect">
            <a:avLst/>
          </a:prstGeom>
          <a:noFill/>
        </p:spPr>
        <p:txBody>
          <a:bodyPr wrap="none" rtlCol="0">
            <a:spAutoFit/>
          </a:bodyPr>
          <a:lstStyle/>
          <a:p>
            <a:r>
              <a:rPr lang="en-US" sz="2000" dirty="0"/>
              <a:t>TK-Luc human lymphoma</a:t>
            </a:r>
          </a:p>
          <a:p>
            <a:endParaRPr lang="en-US" sz="2000" dirty="0">
              <a:cs typeface="Helvetica" panose="020B0604020202020204" pitchFamily="34" charset="0"/>
            </a:endParaRPr>
          </a:p>
          <a:p>
            <a:r>
              <a:rPr lang="fr-FR" sz="2000" dirty="0">
                <a:cs typeface="Helvetica" panose="020B0604020202020204" pitchFamily="34" charset="0"/>
              </a:rPr>
              <a:t>RRGS (</a:t>
            </a:r>
            <a:r>
              <a:rPr lang="en-US" sz="2000" dirty="0">
                <a:solidFill>
                  <a:srgbClr val="212121"/>
                </a:solidFill>
                <a:cs typeface="Helvetica" panose="020B0604020202020204" pitchFamily="34" charset="0"/>
              </a:rPr>
              <a:t>Rat Rag1</a:t>
            </a:r>
            <a:r>
              <a:rPr lang="en-US" sz="2000" baseline="30000" dirty="0">
                <a:solidFill>
                  <a:srgbClr val="212121"/>
                </a:solidFill>
                <a:cs typeface="Helvetica" panose="020B0604020202020204" pitchFamily="34" charset="0"/>
              </a:rPr>
              <a:t>-/-</a:t>
            </a:r>
            <a:r>
              <a:rPr lang="en-US" sz="2000" dirty="0">
                <a:solidFill>
                  <a:srgbClr val="212121"/>
                </a:solidFill>
                <a:cs typeface="Helvetica" panose="020B0604020202020204" pitchFamily="34" charset="0"/>
              </a:rPr>
              <a:t> </a:t>
            </a:r>
            <a:r>
              <a:rPr lang="el-GR" sz="2000" dirty="0">
                <a:solidFill>
                  <a:srgbClr val="212121"/>
                </a:solidFill>
                <a:cs typeface="Helvetica" panose="020B0604020202020204" pitchFamily="34" charset="0"/>
              </a:rPr>
              <a:t>γ</a:t>
            </a:r>
            <a:r>
              <a:rPr lang="en-US" sz="2000" dirty="0">
                <a:solidFill>
                  <a:srgbClr val="212121"/>
                </a:solidFill>
                <a:cs typeface="Helvetica" panose="020B0604020202020204" pitchFamily="34" charset="0"/>
              </a:rPr>
              <a:t>c</a:t>
            </a:r>
            <a:r>
              <a:rPr lang="en-US" sz="2000" baseline="30000" dirty="0">
                <a:solidFill>
                  <a:srgbClr val="212121"/>
                </a:solidFill>
                <a:cs typeface="Helvetica" panose="020B0604020202020204" pitchFamily="34" charset="0"/>
              </a:rPr>
              <a:t>-/-</a:t>
            </a:r>
            <a:r>
              <a:rPr lang="en-US" sz="2000" dirty="0">
                <a:solidFill>
                  <a:srgbClr val="212121"/>
                </a:solidFill>
                <a:cs typeface="Helvetica" panose="020B0604020202020204" pitchFamily="34" charset="0"/>
              </a:rPr>
              <a:t> </a:t>
            </a:r>
            <a:r>
              <a:rPr lang="en-US" sz="2000" dirty="0" err="1">
                <a:solidFill>
                  <a:srgbClr val="212121"/>
                </a:solidFill>
                <a:cs typeface="Helvetica" panose="020B0604020202020204" pitchFamily="34" charset="0"/>
              </a:rPr>
              <a:t>hSIRP</a:t>
            </a:r>
            <a:r>
              <a:rPr lang="el-GR" sz="2000" dirty="0">
                <a:solidFill>
                  <a:srgbClr val="212121"/>
                </a:solidFill>
                <a:cs typeface="Helvetica" panose="020B0604020202020204" pitchFamily="34" charset="0"/>
              </a:rPr>
              <a:t>α</a:t>
            </a:r>
            <a:r>
              <a:rPr lang="en-US" sz="2000" baseline="30000" dirty="0">
                <a:solidFill>
                  <a:srgbClr val="212121"/>
                </a:solidFill>
                <a:cs typeface="Helvetica" panose="020B0604020202020204" pitchFamily="34" charset="0"/>
              </a:rPr>
              <a:t>+</a:t>
            </a:r>
            <a:r>
              <a:rPr lang="en-US" sz="2000" dirty="0">
                <a:solidFill>
                  <a:srgbClr val="212121"/>
                </a:solidFill>
                <a:cs typeface="Helvetica" panose="020B0604020202020204" pitchFamily="34" charset="0"/>
              </a:rPr>
              <a:t>)</a:t>
            </a:r>
          </a:p>
          <a:p>
            <a:endParaRPr lang="en-US" sz="2000" dirty="0">
              <a:solidFill>
                <a:srgbClr val="212121"/>
              </a:solidFill>
              <a:cs typeface="Helvetica" panose="020B0604020202020204" pitchFamily="34" charset="0"/>
            </a:endParaRPr>
          </a:p>
          <a:p>
            <a:pPr marL="285744" indent="-285744">
              <a:lnSpc>
                <a:spcPct val="150000"/>
              </a:lnSpc>
              <a:buFont typeface="Arial" panose="020B0604020202020204" pitchFamily="34" charset="0"/>
              <a:buChar char="•"/>
            </a:pPr>
            <a:r>
              <a:rPr lang="en-US" sz="2000" i="1" dirty="0">
                <a:solidFill>
                  <a:schemeClr val="bg1">
                    <a:lumMod val="50000"/>
                  </a:schemeClr>
                </a:solidFill>
                <a:cs typeface="Helvetica" panose="020B0604020202020204" pitchFamily="34" charset="0"/>
              </a:rPr>
              <a:t>lack all T, B and NK cells</a:t>
            </a:r>
          </a:p>
          <a:p>
            <a:pPr marL="285744" indent="-285744">
              <a:lnSpc>
                <a:spcPct val="150000"/>
              </a:lnSpc>
              <a:buFont typeface="Arial" panose="020B0604020202020204" pitchFamily="34" charset="0"/>
              <a:buChar char="•"/>
            </a:pPr>
            <a:r>
              <a:rPr lang="en-US" sz="2000" i="1" dirty="0">
                <a:solidFill>
                  <a:schemeClr val="bg1">
                    <a:lumMod val="50000"/>
                  </a:schemeClr>
                </a:solidFill>
                <a:cs typeface="Helvetica" panose="020B0604020202020204" pitchFamily="34" charset="0"/>
              </a:rPr>
              <a:t>Model for humanized rats</a:t>
            </a:r>
          </a:p>
          <a:p>
            <a:r>
              <a:rPr lang="en-US" sz="2000" i="1" dirty="0">
                <a:solidFill>
                  <a:schemeClr val="bg1">
                    <a:lumMod val="50000"/>
                  </a:schemeClr>
                </a:solidFill>
                <a:cs typeface="Helvetica" panose="020B0604020202020204" pitchFamily="34" charset="0"/>
              </a:rPr>
              <a:t>                       </a:t>
            </a:r>
          </a:p>
          <a:p>
            <a:r>
              <a:rPr lang="en-US" sz="2000" i="1" dirty="0">
                <a:solidFill>
                  <a:schemeClr val="bg1">
                    <a:lumMod val="50000"/>
                  </a:schemeClr>
                </a:solidFill>
                <a:cs typeface="Helvetica" panose="020B0604020202020204" pitchFamily="34" charset="0"/>
              </a:rPr>
              <a:t>   </a:t>
            </a:r>
            <a:r>
              <a:rPr lang="en-US" sz="2000" i="1" dirty="0" err="1">
                <a:solidFill>
                  <a:schemeClr val="bg1">
                    <a:lumMod val="50000"/>
                  </a:schemeClr>
                </a:solidFill>
                <a:cs typeface="Helvetica" panose="020B0604020202020204" pitchFamily="34" charset="0"/>
              </a:rPr>
              <a:t>Ménoret</a:t>
            </a:r>
            <a:r>
              <a:rPr lang="en-US" sz="2000" i="1" dirty="0">
                <a:solidFill>
                  <a:schemeClr val="bg1">
                    <a:lumMod val="50000"/>
                  </a:schemeClr>
                </a:solidFill>
                <a:cs typeface="Helvetica" panose="020B0604020202020204" pitchFamily="34" charset="0"/>
              </a:rPr>
              <a:t> et al. Transplantation 2020</a:t>
            </a:r>
          </a:p>
          <a:p>
            <a:endParaRPr lang="en-US" sz="2000" dirty="0">
              <a:cs typeface="Helvetica" panose="020B0604020202020204" pitchFamily="34" charset="0"/>
            </a:endParaRPr>
          </a:p>
          <a:p>
            <a:endParaRPr lang="en-US" sz="2000" dirty="0"/>
          </a:p>
          <a:p>
            <a:endParaRPr lang="fr-FR" sz="1400" dirty="0"/>
          </a:p>
        </p:txBody>
      </p:sp>
      <p:pic>
        <p:nvPicPr>
          <p:cNvPr id="4" name="Picture 3">
            <a:extLst>
              <a:ext uri="{FF2B5EF4-FFF2-40B4-BE49-F238E27FC236}">
                <a16:creationId xmlns:a16="http://schemas.microsoft.com/office/drawing/2014/main" id="{621877CB-9EFD-448B-A5ED-B2C1BCDA07C9}"/>
              </a:ext>
            </a:extLst>
          </p:cNvPr>
          <p:cNvPicPr>
            <a:picLocks noChangeAspect="1"/>
          </p:cNvPicPr>
          <p:nvPr/>
        </p:nvPicPr>
        <p:blipFill rotWithShape="1">
          <a:blip r:embed="rId3"/>
          <a:srcRect t="8364"/>
          <a:stretch/>
        </p:blipFill>
        <p:spPr>
          <a:xfrm>
            <a:off x="5352663" y="1363426"/>
            <a:ext cx="6708037" cy="2929671"/>
          </a:xfrm>
          <a:prstGeom prst="rect">
            <a:avLst/>
          </a:prstGeom>
        </p:spPr>
      </p:pic>
      <p:sp>
        <p:nvSpPr>
          <p:cNvPr id="10" name="TextBox 9">
            <a:extLst>
              <a:ext uri="{FF2B5EF4-FFF2-40B4-BE49-F238E27FC236}">
                <a16:creationId xmlns:a16="http://schemas.microsoft.com/office/drawing/2014/main" id="{0650FAD2-60EC-6624-8605-FE80C782FACD}"/>
              </a:ext>
            </a:extLst>
          </p:cNvPr>
          <p:cNvSpPr txBox="1"/>
          <p:nvPr/>
        </p:nvSpPr>
        <p:spPr>
          <a:xfrm>
            <a:off x="4344005" y="4453323"/>
            <a:ext cx="7540544" cy="1323439"/>
          </a:xfrm>
          <a:prstGeom prst="rect">
            <a:avLst/>
          </a:prstGeom>
          <a:noFill/>
        </p:spPr>
        <p:txBody>
          <a:bodyPr wrap="square" rtlCol="0">
            <a:spAutoFit/>
          </a:bodyPr>
          <a:lstStyle/>
          <a:p>
            <a:pPr algn="ctr"/>
            <a:r>
              <a:rPr lang="en-US" sz="2000" b="1" dirty="0">
                <a:solidFill>
                  <a:srgbClr val="0070C0"/>
                </a:solidFill>
              </a:rPr>
              <a:t>MBRT and NOT broad beam irradiations enhance CAR-T efficacy</a:t>
            </a:r>
          </a:p>
          <a:p>
            <a:pPr algn="ctr"/>
            <a:endParaRPr lang="en-US" sz="2000" b="1" dirty="0">
              <a:solidFill>
                <a:srgbClr val="0070C0"/>
              </a:solidFill>
            </a:endParaRPr>
          </a:p>
          <a:p>
            <a:pPr algn="ctr"/>
            <a:r>
              <a:rPr lang="en-US" sz="2000" b="1" dirty="0">
                <a:solidFill>
                  <a:srgbClr val="0070C0"/>
                </a:solidFill>
              </a:rPr>
              <a:t>CAR-T delays tumor growth but does not eradicate it contrary to MBRT+CAR-T</a:t>
            </a:r>
          </a:p>
        </p:txBody>
      </p:sp>
      <p:sp>
        <p:nvSpPr>
          <p:cNvPr id="11" name="Rectangle 1">
            <a:extLst>
              <a:ext uri="{FF2B5EF4-FFF2-40B4-BE49-F238E27FC236}">
                <a16:creationId xmlns:a16="http://schemas.microsoft.com/office/drawing/2014/main" id="{33648B2E-DAB3-64B7-911B-86F3B4B31664}"/>
              </a:ext>
            </a:extLst>
          </p:cNvPr>
          <p:cNvSpPr/>
          <p:nvPr/>
        </p:nvSpPr>
        <p:spPr bwMode="auto">
          <a:xfrm>
            <a:off x="14654" y="6381328"/>
            <a:ext cx="12192000" cy="576064"/>
          </a:xfrm>
          <a:prstGeom prst="rect">
            <a:avLst/>
          </a:prstGeom>
          <a:solidFill>
            <a:srgbClr val="00B050"/>
          </a:solidFill>
          <a:ln>
            <a:noFill/>
          </a:ln>
        </p:spPr>
        <p:txBody>
          <a:bodyPr vert="horz" wrap="square" lIns="91440" tIns="45720" rIns="91440" bIns="45720" numCol="1" rtlCol="0" anchor="t" anchorCtr="0" compatLnSpc="1">
            <a:prstTxWarp prst="textNoShape">
              <a:avLst/>
            </a:prstTxWarp>
          </a:bodyPr>
          <a:lstStyle/>
          <a:p>
            <a:pPr algn="ctr"/>
            <a:r>
              <a:rPr lang="en-US" dirty="0" err="1"/>
              <a:t>Iturri</a:t>
            </a:r>
            <a:r>
              <a:rPr lang="en-US" dirty="0"/>
              <a:t> et al. submitted to </a:t>
            </a:r>
            <a:r>
              <a:rPr lang="en-US" dirty="0" err="1"/>
              <a:t>Iscience</a:t>
            </a:r>
            <a:endParaRPr lang="en-US" dirty="0"/>
          </a:p>
        </p:txBody>
      </p:sp>
      <p:pic>
        <p:nvPicPr>
          <p:cNvPr id="18" name="Picture 17" descr="The diagram illustrates a study comparing the effectiveness of different treatment combinations on tumor growth in a humanized rat model, showing that spatially fractionated radiotherapy enhances CAR-T cell therapy and improves tumor control.&#10;&#10;AI-generated content may be incorrect.">
            <a:extLst>
              <a:ext uri="{FF2B5EF4-FFF2-40B4-BE49-F238E27FC236}">
                <a16:creationId xmlns:a16="http://schemas.microsoft.com/office/drawing/2014/main" id="{AF725E3F-A1A7-6992-0359-FF8CA220E43F}"/>
              </a:ext>
            </a:extLst>
          </p:cNvPr>
          <p:cNvPicPr>
            <a:picLocks noChangeAspect="1"/>
          </p:cNvPicPr>
          <p:nvPr/>
        </p:nvPicPr>
        <p:blipFill>
          <a:blip r:embed="rId4"/>
          <a:stretch>
            <a:fillRect/>
          </a:stretch>
        </p:blipFill>
        <p:spPr>
          <a:xfrm>
            <a:off x="0" y="0"/>
            <a:ext cx="12192000" cy="6957392"/>
          </a:xfrm>
          <a:prstGeom prst="rect">
            <a:avLst/>
          </a:prstGeom>
        </p:spPr>
      </p:pic>
    </p:spTree>
    <p:extLst>
      <p:ext uri="{BB962C8B-B14F-4D97-AF65-F5344CB8AC3E}">
        <p14:creationId xmlns:p14="http://schemas.microsoft.com/office/powerpoint/2010/main" val="61236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D16AD4-8EE8-324B-5D48-D17F977222EE}"/>
              </a:ext>
            </a:extLst>
          </p:cNvPr>
          <p:cNvSpPr txBox="1"/>
          <p:nvPr/>
        </p:nvSpPr>
        <p:spPr>
          <a:xfrm>
            <a:off x="11539635" y="5733983"/>
            <a:ext cx="354584" cy="276999"/>
          </a:xfrm>
          <a:prstGeom prst="rect">
            <a:avLst/>
          </a:prstGeom>
          <a:noFill/>
        </p:spPr>
        <p:txBody>
          <a:bodyPr wrap="none" rtlCol="0">
            <a:spAutoFit/>
          </a:bodyPr>
          <a:lstStyle/>
          <a:p>
            <a:r>
              <a:rPr lang="en-US" sz="1200" dirty="0">
                <a:solidFill>
                  <a:schemeClr val="tx1">
                    <a:lumMod val="50000"/>
                    <a:lumOff val="50000"/>
                  </a:schemeClr>
                </a:solidFill>
                <a:latin typeface="Arial" panose="020B0604020202020204" pitchFamily="34" charset="0"/>
                <a:cs typeface="Arial" panose="020B0604020202020204" pitchFamily="34" charset="0"/>
              </a:rPr>
              <a:t>13</a:t>
            </a:r>
          </a:p>
        </p:txBody>
      </p:sp>
      <p:sp>
        <p:nvSpPr>
          <p:cNvPr id="7" name="TextBox 6">
            <a:extLst>
              <a:ext uri="{FF2B5EF4-FFF2-40B4-BE49-F238E27FC236}">
                <a16:creationId xmlns:a16="http://schemas.microsoft.com/office/drawing/2014/main" id="{23E8E7BD-6DCD-A904-84D1-6E72786183C1}"/>
              </a:ext>
            </a:extLst>
          </p:cNvPr>
          <p:cNvSpPr txBox="1"/>
          <p:nvPr/>
        </p:nvSpPr>
        <p:spPr>
          <a:xfrm>
            <a:off x="767408" y="1211980"/>
            <a:ext cx="11468473" cy="3150030"/>
          </a:xfrm>
          <a:prstGeom prst="rect">
            <a:avLst/>
          </a:prstGeom>
          <a:noFill/>
        </p:spPr>
        <p:txBody>
          <a:bodyPr wrap="square">
            <a:spAutoFit/>
          </a:bodyPr>
          <a:lstStyle/>
          <a:p>
            <a:pPr marL="0" marR="0" algn="just">
              <a:lnSpc>
                <a:spcPct val="150000"/>
              </a:lnSpc>
              <a:spcBef>
                <a:spcPts val="0"/>
              </a:spcBef>
              <a:spcAft>
                <a:spcPts val="0"/>
              </a:spcAft>
            </a:pPr>
            <a:r>
              <a:rPr lang="en-US" sz="2200" kern="100" dirty="0">
                <a:effectLst/>
                <a:ea typeface="Aptos" panose="020B0004020202020204" pitchFamily="34" charset="0"/>
                <a:cs typeface="Arial" panose="020B0604020202020204" pitchFamily="34" charset="0"/>
              </a:rPr>
              <a:t>Proteomics analysis in glioma-bearing rats CPT versus </a:t>
            </a:r>
            <a:r>
              <a:rPr lang="en-US" sz="2200" kern="100" dirty="0" err="1">
                <a:effectLst/>
                <a:ea typeface="Aptos" panose="020B0004020202020204" pitchFamily="34" charset="0"/>
                <a:cs typeface="Arial" panose="020B0604020202020204" pitchFamily="34" charset="0"/>
              </a:rPr>
              <a:t>pMBRT</a:t>
            </a:r>
            <a:r>
              <a:rPr lang="en-US" sz="2200" kern="100" dirty="0">
                <a:effectLst/>
                <a:ea typeface="Aptos" panose="020B0004020202020204" pitchFamily="34" charset="0"/>
                <a:cs typeface="Arial" panose="020B0604020202020204" pitchFamily="34" charset="0"/>
              </a:rPr>
              <a:t>, 7 days after irradiation</a:t>
            </a:r>
          </a:p>
          <a:p>
            <a:pPr marL="342900" marR="0" lvl="0" indent="-342900" algn="just">
              <a:lnSpc>
                <a:spcPct val="150000"/>
              </a:lnSpc>
              <a:spcBef>
                <a:spcPts val="0"/>
              </a:spcBef>
              <a:spcAft>
                <a:spcPts val="0"/>
              </a:spcAft>
              <a:buFont typeface="Times New Roman" panose="02020603050405020304" pitchFamily="18" charset="0"/>
              <a:buChar char="-"/>
            </a:pPr>
            <a:endParaRPr lang="en-US" sz="1600" kern="100" dirty="0">
              <a:latin typeface="Arial" panose="020B0604020202020204" pitchFamily="34" charset="0"/>
              <a:ea typeface="Aptos" panose="020B0004020202020204" pitchFamily="34" charset="0"/>
              <a:cs typeface="Arial" panose="020B0604020202020204" pitchFamily="34" charset="0"/>
            </a:endParaRPr>
          </a:p>
          <a:p>
            <a:pPr marL="342900" marR="0" lvl="0" indent="-342900" algn="just">
              <a:lnSpc>
                <a:spcPct val="150000"/>
              </a:lnSpc>
              <a:spcBef>
                <a:spcPts val="0"/>
              </a:spcBef>
              <a:spcAft>
                <a:spcPts val="0"/>
              </a:spcAft>
              <a:buFont typeface="Times New Roman" panose="02020603050405020304" pitchFamily="18" charset="0"/>
              <a:buChar char="-"/>
            </a:pPr>
            <a:endParaRPr lang="en-US" sz="1600" kern="100" dirty="0">
              <a:latin typeface="Arial" panose="020B0604020202020204" pitchFamily="34" charset="0"/>
              <a:ea typeface="Aptos" panose="020B0004020202020204" pitchFamily="34" charset="0"/>
              <a:cs typeface="Arial" panose="020B0604020202020204" pitchFamily="34" charset="0"/>
            </a:endParaRPr>
          </a:p>
          <a:p>
            <a:pPr marR="0" lvl="0" algn="just">
              <a:lnSpc>
                <a:spcPct val="150000"/>
              </a:lnSpc>
              <a:spcBef>
                <a:spcPts val="0"/>
              </a:spcBef>
              <a:spcAft>
                <a:spcPts val="0"/>
              </a:spcAft>
            </a:pPr>
            <a:endParaRPr lang="en-US" sz="1600"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gn="just">
              <a:lnSpc>
                <a:spcPct val="150000"/>
              </a:lnSpc>
              <a:spcBef>
                <a:spcPts val="0"/>
              </a:spcBef>
              <a:spcAft>
                <a:spcPts val="0"/>
              </a:spcAft>
              <a:buFont typeface="Times New Roman" panose="02020603050405020304" pitchFamily="18" charset="0"/>
              <a:buChar char="-"/>
            </a:pPr>
            <a:endParaRPr lang="en-US" sz="1600" kern="100" dirty="0">
              <a:latin typeface="Arial" panose="020B0604020202020204" pitchFamily="34" charset="0"/>
              <a:ea typeface="Aptos" panose="020B0004020202020204" pitchFamily="34" charset="0"/>
              <a:cs typeface="Arial" panose="020B0604020202020204" pitchFamily="34" charset="0"/>
            </a:endParaRPr>
          </a:p>
          <a:p>
            <a:pPr marR="0" lvl="0" algn="just">
              <a:lnSpc>
                <a:spcPct val="150000"/>
              </a:lnSpc>
              <a:spcBef>
                <a:spcPts val="0"/>
              </a:spcBef>
              <a:spcAft>
                <a:spcPts val="0"/>
              </a:spcAft>
            </a:pPr>
            <a:endParaRPr lang="en-US"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marR="0" lvl="0" indent="-342900" algn="just">
              <a:lnSpc>
                <a:spcPct val="150000"/>
              </a:lnSpc>
              <a:spcBef>
                <a:spcPts val="0"/>
              </a:spcBef>
              <a:spcAft>
                <a:spcPts val="0"/>
              </a:spcAft>
              <a:buFont typeface="Times New Roman" panose="02020603050405020304" pitchFamily="18" charset="0"/>
              <a:buChar char="-"/>
            </a:pPr>
            <a:endParaRPr lang="en-US" sz="1600" kern="100" dirty="0">
              <a:latin typeface="Times New Roman" panose="02020603050405020304" pitchFamily="18" charset="0"/>
              <a:ea typeface="Aptos" panose="020B0004020202020204" pitchFamily="34" charset="0"/>
              <a:cs typeface="Times New Roman" panose="02020603050405020304" pitchFamily="18" charset="0"/>
            </a:endParaRPr>
          </a:p>
          <a:p>
            <a:pPr marL="342900" marR="0" lvl="0" indent="-342900" algn="just">
              <a:lnSpc>
                <a:spcPct val="150000"/>
              </a:lnSpc>
              <a:spcBef>
                <a:spcPts val="0"/>
              </a:spcBef>
              <a:spcAft>
                <a:spcPts val="0"/>
              </a:spcAft>
              <a:buFont typeface="Times New Roman" panose="02020603050405020304" pitchFamily="18" charset="0"/>
              <a:buChar char="-"/>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ZoneTexte 5">
            <a:extLst>
              <a:ext uri="{FF2B5EF4-FFF2-40B4-BE49-F238E27FC236}">
                <a16:creationId xmlns:a16="http://schemas.microsoft.com/office/drawing/2014/main" id="{4744BB9D-624E-5F57-2FF8-0D39311E2A8D}"/>
              </a:ext>
            </a:extLst>
          </p:cNvPr>
          <p:cNvSpPr txBox="1"/>
          <p:nvPr/>
        </p:nvSpPr>
        <p:spPr>
          <a:xfrm>
            <a:off x="-162551" y="105328"/>
            <a:ext cx="12191999" cy="954107"/>
          </a:xfrm>
          <a:prstGeom prst="rect">
            <a:avLst/>
          </a:prstGeom>
          <a:noFill/>
        </p:spPr>
        <p:txBody>
          <a:bodyPr wrap="square">
            <a:spAutoFit/>
          </a:bodyPr>
          <a:lstStyle/>
          <a:p>
            <a:pPr algn="ctr"/>
            <a:r>
              <a:rPr lang="en-US" sz="2800" b="1" dirty="0">
                <a:solidFill>
                  <a:srgbClr val="00B050"/>
                </a:solidFill>
                <a:latin typeface="+mj-lt"/>
              </a:rPr>
              <a:t>Heterogenous radiation dose distribution induces distinct metabolic and </a:t>
            </a:r>
          </a:p>
          <a:p>
            <a:pPr algn="ctr"/>
            <a:r>
              <a:rPr lang="en-US" sz="2800" b="1" dirty="0">
                <a:solidFill>
                  <a:srgbClr val="00B050"/>
                </a:solidFill>
                <a:latin typeface="+mj-lt"/>
              </a:rPr>
              <a:t>synaptic </a:t>
            </a:r>
            <a:r>
              <a:rPr lang="en-US" sz="2800" b="1" dirty="0" err="1">
                <a:solidFill>
                  <a:srgbClr val="00B050"/>
                </a:solidFill>
                <a:latin typeface="+mj-lt"/>
              </a:rPr>
              <a:t>remodelling</a:t>
            </a:r>
            <a:r>
              <a:rPr lang="en-US" sz="2800" b="1" dirty="0">
                <a:solidFill>
                  <a:srgbClr val="00B050"/>
                </a:solidFill>
                <a:latin typeface="+mj-lt"/>
              </a:rPr>
              <a:t> in rats with orthotopic glioblastoma</a:t>
            </a:r>
            <a:endParaRPr lang="en-US" sz="2800" b="1" dirty="0">
              <a:solidFill>
                <a:srgbClr val="00B050"/>
              </a:solidFill>
              <a:latin typeface="+mj-lt"/>
              <a:cs typeface="Arial" panose="020B0604020202020204" pitchFamily="34" charset="0"/>
            </a:endParaRPr>
          </a:p>
        </p:txBody>
      </p:sp>
      <p:sp>
        <p:nvSpPr>
          <p:cNvPr id="10" name="Rounded Rectangle 9">
            <a:extLst>
              <a:ext uri="{FF2B5EF4-FFF2-40B4-BE49-F238E27FC236}">
                <a16:creationId xmlns:a16="http://schemas.microsoft.com/office/drawing/2014/main" id="{90B29EE9-EFE0-A17F-E802-849625167FD3}"/>
              </a:ext>
            </a:extLst>
          </p:cNvPr>
          <p:cNvSpPr/>
          <p:nvPr/>
        </p:nvSpPr>
        <p:spPr>
          <a:xfrm>
            <a:off x="5933449" y="1935297"/>
            <a:ext cx="5660732" cy="3592597"/>
          </a:xfrm>
          <a:prstGeom prst="roundRect">
            <a:avLst>
              <a:gd name="adj" fmla="val 8552"/>
            </a:avLst>
          </a:prstGeom>
          <a:solidFill>
            <a:srgbClr val="FFD3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3ED2AC66-45E0-4B17-82DE-ED09B557D2C1}"/>
              </a:ext>
            </a:extLst>
          </p:cNvPr>
          <p:cNvSpPr/>
          <p:nvPr/>
        </p:nvSpPr>
        <p:spPr>
          <a:xfrm>
            <a:off x="176071" y="1988841"/>
            <a:ext cx="5660732" cy="3592597"/>
          </a:xfrm>
          <a:prstGeom prst="roundRect">
            <a:avLst>
              <a:gd name="adj" fmla="val 744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517C5097-CA8A-2ACC-8A89-2EFE9EEEE1F7}"/>
              </a:ext>
            </a:extLst>
          </p:cNvPr>
          <p:cNvSpPr txBox="1"/>
          <p:nvPr/>
        </p:nvSpPr>
        <p:spPr>
          <a:xfrm>
            <a:off x="2584686" y="1988840"/>
            <a:ext cx="906017" cy="430887"/>
          </a:xfrm>
          <a:prstGeom prst="rect">
            <a:avLst/>
          </a:prstGeom>
          <a:noFill/>
        </p:spPr>
        <p:txBody>
          <a:bodyPr wrap="none" rtlCol="0">
            <a:spAutoFit/>
          </a:bodyPr>
          <a:lstStyle/>
          <a:p>
            <a:r>
              <a:rPr lang="en-US" sz="2200" b="1" dirty="0">
                <a:solidFill>
                  <a:srgbClr val="00B050"/>
                </a:solidFill>
                <a:latin typeface="Arial" panose="020B0604020202020204" pitchFamily="34" charset="0"/>
                <a:cs typeface="Arial" panose="020B0604020202020204" pitchFamily="34" charset="0"/>
              </a:rPr>
              <a:t>Brain</a:t>
            </a:r>
          </a:p>
        </p:txBody>
      </p:sp>
      <p:sp>
        <p:nvSpPr>
          <p:cNvPr id="13" name="TextBox 12">
            <a:extLst>
              <a:ext uri="{FF2B5EF4-FFF2-40B4-BE49-F238E27FC236}">
                <a16:creationId xmlns:a16="http://schemas.microsoft.com/office/drawing/2014/main" id="{A201DC45-16A5-749A-BAEB-067F1274FCFC}"/>
              </a:ext>
            </a:extLst>
          </p:cNvPr>
          <p:cNvSpPr txBox="1"/>
          <p:nvPr/>
        </p:nvSpPr>
        <p:spPr>
          <a:xfrm>
            <a:off x="8239756" y="1988840"/>
            <a:ext cx="1215269" cy="430887"/>
          </a:xfrm>
          <a:prstGeom prst="rect">
            <a:avLst/>
          </a:prstGeom>
          <a:noFill/>
        </p:spPr>
        <p:txBody>
          <a:bodyPr wrap="none" rtlCol="0">
            <a:spAutoFit/>
          </a:bodyPr>
          <a:lstStyle/>
          <a:p>
            <a:r>
              <a:rPr lang="en-US" sz="2200" b="1" dirty="0">
                <a:solidFill>
                  <a:srgbClr val="00B050"/>
                </a:solidFill>
                <a:latin typeface="Arial" panose="020B0604020202020204" pitchFamily="34" charset="0"/>
                <a:cs typeface="Arial" panose="020B0604020202020204" pitchFamily="34" charset="0"/>
              </a:rPr>
              <a:t>Tumour</a:t>
            </a:r>
          </a:p>
        </p:txBody>
      </p:sp>
      <p:sp>
        <p:nvSpPr>
          <p:cNvPr id="14" name="TextBox 13">
            <a:extLst>
              <a:ext uri="{FF2B5EF4-FFF2-40B4-BE49-F238E27FC236}">
                <a16:creationId xmlns:a16="http://schemas.microsoft.com/office/drawing/2014/main" id="{C0A0CD94-9D74-A128-B025-0F1058CDCCD8}"/>
              </a:ext>
            </a:extLst>
          </p:cNvPr>
          <p:cNvSpPr txBox="1"/>
          <p:nvPr/>
        </p:nvSpPr>
        <p:spPr>
          <a:xfrm>
            <a:off x="370899" y="2446462"/>
            <a:ext cx="5562550" cy="4185761"/>
          </a:xfrm>
          <a:prstGeom prst="rect">
            <a:avLst/>
          </a:prstGeom>
          <a:noFill/>
        </p:spPr>
        <p:txBody>
          <a:bodyPr wrap="square" rtlCol="0">
            <a:spAutoFit/>
          </a:bodyPr>
          <a:lstStyle/>
          <a:p>
            <a:endParaRPr lang="en-US" sz="2200" dirty="0">
              <a:cs typeface="Arial" panose="020B0604020202020204" pitchFamily="34" charset="0"/>
            </a:endParaRPr>
          </a:p>
          <a:p>
            <a:r>
              <a:rPr lang="en-US" sz="2200" dirty="0">
                <a:cs typeface="Arial" panose="020B0604020202020204" pitchFamily="34" charset="0"/>
              </a:rPr>
              <a:t>Membrane remodelling</a:t>
            </a:r>
          </a:p>
          <a:p>
            <a:pPr marL="285750" indent="-285750">
              <a:buFont typeface="Wingdings" pitchFamily="2" charset="2"/>
              <a:buChar char="à"/>
            </a:pPr>
            <a:r>
              <a:rPr lang="en-US" sz="2200" dirty="0">
                <a:solidFill>
                  <a:srgbClr val="0E0E0E"/>
                </a:solidFill>
                <a:cs typeface="Arial" panose="020B0604020202020204" pitchFamily="34" charset="0"/>
              </a:rPr>
              <a:t>Potential modification of cell communication</a:t>
            </a:r>
          </a:p>
          <a:p>
            <a:pPr marL="285750" indent="-285750">
              <a:buFont typeface="Wingdings" pitchFamily="2" charset="2"/>
              <a:buChar char="à"/>
            </a:pPr>
            <a:endParaRPr lang="en-US" sz="2200" dirty="0">
              <a:solidFill>
                <a:srgbClr val="0E0E0E"/>
              </a:solidFill>
              <a:cs typeface="Arial" panose="020B0604020202020204" pitchFamily="34" charset="0"/>
            </a:endParaRPr>
          </a:p>
          <a:p>
            <a:r>
              <a:rPr lang="en-US" sz="2200" dirty="0">
                <a:solidFill>
                  <a:srgbClr val="0E0E0E"/>
                </a:solidFill>
                <a:cs typeface="Arial" panose="020B0604020202020204" pitchFamily="34" charset="0"/>
              </a:rPr>
              <a:t>↑ Glutamate dehydrogenase (good prognosis in patients)</a:t>
            </a:r>
          </a:p>
          <a:p>
            <a:endParaRPr lang="en-US" sz="2200" dirty="0">
              <a:solidFill>
                <a:srgbClr val="0E0E0E"/>
              </a:solidFill>
              <a:cs typeface="Arial" panose="020B0604020202020204" pitchFamily="34" charset="0"/>
            </a:endParaRPr>
          </a:p>
          <a:p>
            <a:r>
              <a:rPr lang="en-US" sz="2200" dirty="0">
                <a:solidFill>
                  <a:srgbClr val="0E0E0E"/>
                </a:solidFill>
                <a:cs typeface="Arial" panose="020B0604020202020204" pitchFamily="34" charset="0"/>
              </a:rPr>
              <a:t>↓ CAXII, CAXIII, CAXIV</a:t>
            </a:r>
          </a:p>
          <a:p>
            <a:endParaRPr lang="en-US" dirty="0">
              <a:solidFill>
                <a:srgbClr val="0E0E0E"/>
              </a:solidFill>
              <a:latin typeface="Arial" panose="020B0604020202020204" pitchFamily="34" charset="0"/>
              <a:cs typeface="Arial" panose="020B0604020202020204" pitchFamily="34" charset="0"/>
            </a:endParaRPr>
          </a:p>
          <a:p>
            <a:pPr marL="285750" indent="-285750">
              <a:buFont typeface="Wingdings" pitchFamily="2" charset="2"/>
              <a:buChar char="à"/>
            </a:pPr>
            <a:endParaRPr lang="en-US" dirty="0">
              <a:solidFill>
                <a:srgbClr val="0E0E0E"/>
              </a:solidFill>
              <a:latin typeface="Arial" panose="020B0604020202020204" pitchFamily="34" charset="0"/>
              <a:cs typeface="Arial" panose="020B0604020202020204" pitchFamily="34" charset="0"/>
            </a:endParaRPr>
          </a:p>
          <a:p>
            <a:endParaRPr lang="en-US" dirty="0">
              <a:solidFill>
                <a:srgbClr val="0E0E0E"/>
              </a:solidFill>
              <a:latin typeface="Arial" panose="020B0604020202020204" pitchFamily="34" charset="0"/>
              <a:cs typeface="Arial" panose="020B0604020202020204" pitchFamily="34" charset="0"/>
            </a:endParaRPr>
          </a:p>
          <a:p>
            <a:pPr marL="285750" indent="-285750">
              <a:buFontTx/>
              <a:buChar char="-"/>
            </a:pPr>
            <a:endParaRPr lang="en-US" dirty="0"/>
          </a:p>
          <a:p>
            <a:pPr marL="285750" indent="-285750">
              <a:buFontTx/>
              <a:buChar char="-"/>
            </a:pPr>
            <a:endParaRPr lang="en-US" dirty="0"/>
          </a:p>
        </p:txBody>
      </p:sp>
      <p:sp>
        <p:nvSpPr>
          <p:cNvPr id="15" name="TextBox 14">
            <a:extLst>
              <a:ext uri="{FF2B5EF4-FFF2-40B4-BE49-F238E27FC236}">
                <a16:creationId xmlns:a16="http://schemas.microsoft.com/office/drawing/2014/main" id="{1F505DEE-2C49-52CE-E279-84FC655A63BF}"/>
              </a:ext>
            </a:extLst>
          </p:cNvPr>
          <p:cNvSpPr txBox="1"/>
          <p:nvPr/>
        </p:nvSpPr>
        <p:spPr>
          <a:xfrm>
            <a:off x="6160371" y="2347851"/>
            <a:ext cx="5379264" cy="3908762"/>
          </a:xfrm>
          <a:prstGeom prst="rect">
            <a:avLst/>
          </a:prstGeom>
          <a:noFill/>
        </p:spPr>
        <p:txBody>
          <a:bodyPr wrap="square" rtlCol="0">
            <a:spAutoFit/>
          </a:bodyPr>
          <a:lstStyle/>
          <a:p>
            <a:endParaRPr lang="en-US" sz="2000" dirty="0">
              <a:latin typeface="Arial" panose="020B0604020202020204" pitchFamily="34" charset="0"/>
              <a:cs typeface="Arial" panose="020B0604020202020204" pitchFamily="34" charset="0"/>
            </a:endParaRPr>
          </a:p>
          <a:p>
            <a:endParaRPr lang="en-US" sz="2000" dirty="0">
              <a:solidFill>
                <a:srgbClr val="0E0E0E"/>
              </a:solidFill>
              <a:cs typeface="Arial" panose="020B0604020202020204" pitchFamily="34" charset="0"/>
            </a:endParaRPr>
          </a:p>
          <a:p>
            <a:r>
              <a:rPr lang="en-US" sz="2200" dirty="0">
                <a:solidFill>
                  <a:srgbClr val="0E0E0E"/>
                </a:solidFill>
                <a:cs typeface="Arial" panose="020B0604020202020204" pitchFamily="34" charset="0"/>
              </a:rPr>
              <a:t>↑ Vanin-1 : inhibition of migration and invasion</a:t>
            </a:r>
          </a:p>
          <a:p>
            <a:endParaRPr lang="en-US" sz="2200" dirty="0">
              <a:solidFill>
                <a:srgbClr val="0E0E0E"/>
              </a:solidFill>
              <a:cs typeface="Arial" panose="020B0604020202020204" pitchFamily="34" charset="0"/>
            </a:endParaRPr>
          </a:p>
          <a:p>
            <a:r>
              <a:rPr lang="en-US" sz="2200" dirty="0">
                <a:solidFill>
                  <a:srgbClr val="0E0E0E"/>
                </a:solidFill>
                <a:cs typeface="Arial" panose="020B0604020202020204" pitchFamily="34" charset="0"/>
              </a:rPr>
              <a:t>↓ Glutamine synthetase : radioresistance via glutamine starvation</a:t>
            </a:r>
          </a:p>
          <a:p>
            <a:endParaRPr lang="en-US" sz="2200" dirty="0">
              <a:solidFill>
                <a:srgbClr val="0E0E0E"/>
              </a:solidFill>
              <a:cs typeface="Arial" panose="020B0604020202020204" pitchFamily="34" charset="0"/>
            </a:endParaRPr>
          </a:p>
          <a:p>
            <a:pPr marL="285750" indent="-285750">
              <a:buFont typeface="Wingdings" pitchFamily="2" charset="2"/>
              <a:buChar char="à"/>
            </a:pPr>
            <a:endParaRPr lang="en-US" sz="2200" dirty="0">
              <a:solidFill>
                <a:srgbClr val="0E0E0E"/>
              </a:solidFill>
              <a:cs typeface="Arial" panose="020B0604020202020204" pitchFamily="34" charset="0"/>
            </a:endParaRPr>
          </a:p>
          <a:p>
            <a:endParaRPr lang="en-US" dirty="0">
              <a:solidFill>
                <a:srgbClr val="0E0E0E"/>
              </a:solidFill>
              <a:latin typeface="Arial" panose="020B0604020202020204" pitchFamily="34" charset="0"/>
              <a:cs typeface="Arial" panose="020B0604020202020204" pitchFamily="34" charset="0"/>
            </a:endParaRPr>
          </a:p>
          <a:p>
            <a:pPr marL="285750" indent="-285750">
              <a:buFontTx/>
              <a:buChar char="-"/>
            </a:pPr>
            <a:endParaRPr lang="en-US" dirty="0"/>
          </a:p>
          <a:p>
            <a:pPr marL="285750" indent="-285750">
              <a:buFontTx/>
              <a:buChar char="-"/>
            </a:pPr>
            <a:endParaRPr lang="en-US" dirty="0"/>
          </a:p>
        </p:txBody>
      </p:sp>
      <p:sp>
        <p:nvSpPr>
          <p:cNvPr id="2" name="Rectangle 1">
            <a:extLst>
              <a:ext uri="{FF2B5EF4-FFF2-40B4-BE49-F238E27FC236}">
                <a16:creationId xmlns:a16="http://schemas.microsoft.com/office/drawing/2014/main" id="{A9A56F69-A97B-D7C7-2233-495698AD9F69}"/>
              </a:ext>
            </a:extLst>
          </p:cNvPr>
          <p:cNvSpPr/>
          <p:nvPr/>
        </p:nvSpPr>
        <p:spPr bwMode="auto">
          <a:xfrm>
            <a:off x="-34584" y="6093296"/>
            <a:ext cx="12270465" cy="1008112"/>
          </a:xfrm>
          <a:prstGeom prst="rect">
            <a:avLst/>
          </a:prstGeom>
          <a:solidFill>
            <a:srgbClr val="00B050"/>
          </a:solidFill>
          <a:ln>
            <a:noFill/>
          </a:ln>
        </p:spPr>
        <p:txBody>
          <a:bodyPr vert="horz" wrap="square" lIns="91440" tIns="45720" rIns="91440" bIns="45720" numCol="1" rtlCol="0" anchor="t" anchorCtr="0" compatLnSpc="1">
            <a:prstTxWarp prst="textNoShape">
              <a:avLst/>
            </a:prstTxWarp>
          </a:bodyPr>
          <a:lstStyle/>
          <a:p>
            <a:pPr algn="ctr"/>
            <a:endParaRPr lang="en-US"/>
          </a:p>
        </p:txBody>
      </p:sp>
      <p:sp>
        <p:nvSpPr>
          <p:cNvPr id="4" name="TextBox 3">
            <a:extLst>
              <a:ext uri="{FF2B5EF4-FFF2-40B4-BE49-F238E27FC236}">
                <a16:creationId xmlns:a16="http://schemas.microsoft.com/office/drawing/2014/main" id="{20DC9AA0-1743-55F1-6C1F-F34E0E4BCC00}"/>
              </a:ext>
            </a:extLst>
          </p:cNvPr>
          <p:cNvSpPr txBox="1"/>
          <p:nvPr/>
        </p:nvSpPr>
        <p:spPr>
          <a:xfrm>
            <a:off x="4367808" y="5733983"/>
            <a:ext cx="2605329" cy="369332"/>
          </a:xfrm>
          <a:prstGeom prst="rect">
            <a:avLst/>
          </a:prstGeom>
          <a:noFill/>
        </p:spPr>
        <p:txBody>
          <a:bodyPr wrap="none" rtlCol="0">
            <a:spAutoFit/>
          </a:bodyPr>
          <a:lstStyle/>
          <a:p>
            <a:r>
              <a:rPr lang="en-US" i="1" dirty="0" err="1"/>
              <a:t>Roncali</a:t>
            </a:r>
            <a:r>
              <a:rPr lang="en-US" i="1" dirty="0"/>
              <a:t> et al, IJROBP 2026</a:t>
            </a:r>
          </a:p>
        </p:txBody>
      </p:sp>
      <p:pic>
        <p:nvPicPr>
          <p:cNvPr id="6" name="Picture 5">
            <a:extLst>
              <a:ext uri="{FF2B5EF4-FFF2-40B4-BE49-F238E27FC236}">
                <a16:creationId xmlns:a16="http://schemas.microsoft.com/office/drawing/2014/main" id="{E8E846AA-E835-AF2C-120B-EE1C398FBD65}"/>
              </a:ext>
            </a:extLst>
          </p:cNvPr>
          <p:cNvPicPr>
            <a:picLocks noChangeAspect="1"/>
          </p:cNvPicPr>
          <p:nvPr/>
        </p:nvPicPr>
        <p:blipFill>
          <a:blip r:embed="rId3"/>
          <a:srcRect b="10198"/>
          <a:stretch>
            <a:fillRect/>
          </a:stretch>
        </p:blipFill>
        <p:spPr>
          <a:xfrm>
            <a:off x="72148" y="177186"/>
            <a:ext cx="12185522" cy="5833796"/>
          </a:xfrm>
          <a:prstGeom prst="rect">
            <a:avLst/>
          </a:prstGeom>
        </p:spPr>
      </p:pic>
    </p:spTree>
    <p:extLst>
      <p:ext uri="{BB962C8B-B14F-4D97-AF65-F5344CB8AC3E}">
        <p14:creationId xmlns:p14="http://schemas.microsoft.com/office/powerpoint/2010/main" val="2851073804"/>
      </p:ext>
    </p:extLst>
  </p:cSld>
  <p:clrMapOvr>
    <a:masterClrMapping/>
  </p:clrMapOvr>
  <mc:AlternateContent xmlns:mc="http://schemas.openxmlformats.org/markup-compatibility/2006" xmlns:p14="http://schemas.microsoft.com/office/powerpoint/2010/main">
    <mc:Choice Requires="p14">
      <p:transition spd="slow" p14:dur="2000" advTm="35401"/>
    </mc:Choice>
    <mc:Fallback xmlns="">
      <p:transition spd="slow" advTm="3540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DD2E9166-665D-2B9A-D543-5D736272B19D}"/>
              </a:ext>
            </a:extLst>
          </p:cNvPr>
          <p:cNvSpPr>
            <a:spLocks noGrp="1"/>
          </p:cNvSpPr>
          <p:nvPr>
            <p:ph type="body" sz="quarter" idx="21"/>
          </p:nvPr>
        </p:nvSpPr>
        <p:spPr/>
        <p:txBody>
          <a:bodyPr>
            <a:normAutofit fontScale="92500" lnSpcReduction="20000"/>
          </a:bodyPr>
          <a:lstStyle/>
          <a:p>
            <a:endParaRPr lang="es-ES"/>
          </a:p>
        </p:txBody>
      </p:sp>
      <p:sp>
        <p:nvSpPr>
          <p:cNvPr id="3" name="Título 2">
            <a:extLst>
              <a:ext uri="{FF2B5EF4-FFF2-40B4-BE49-F238E27FC236}">
                <a16:creationId xmlns:a16="http://schemas.microsoft.com/office/drawing/2014/main" id="{9968B094-E401-504C-FC72-D4D5589B73DD}"/>
              </a:ext>
            </a:extLst>
          </p:cNvPr>
          <p:cNvSpPr>
            <a:spLocks noGrp="1"/>
          </p:cNvSpPr>
          <p:nvPr>
            <p:ph type="title"/>
          </p:nvPr>
        </p:nvSpPr>
        <p:spPr/>
        <p:txBody>
          <a:bodyPr>
            <a:normAutofit fontScale="90000"/>
          </a:bodyPr>
          <a:lstStyle/>
          <a:p>
            <a:endParaRPr lang="es-ES"/>
          </a:p>
        </p:txBody>
      </p:sp>
      <p:sp>
        <p:nvSpPr>
          <p:cNvPr id="4" name="Marcador de número de diapositiva 3">
            <a:extLst>
              <a:ext uri="{FF2B5EF4-FFF2-40B4-BE49-F238E27FC236}">
                <a16:creationId xmlns:a16="http://schemas.microsoft.com/office/drawing/2014/main" id="{636957BA-CE53-E25B-477E-59EF250C949C}"/>
              </a:ext>
            </a:extLst>
          </p:cNvPr>
          <p:cNvSpPr>
            <a:spLocks noGrp="1"/>
          </p:cNvSpPr>
          <p:nvPr>
            <p:ph type="sldNum" sz="quarter" idx="2"/>
          </p:nvPr>
        </p:nvSpPr>
        <p:spPr/>
        <p:txBody>
          <a:bodyPr/>
          <a:lstStyle/>
          <a:p>
            <a:fld id="{86CB4B4D-7CA3-9044-876B-883B54F8677D}" type="slidenum">
              <a:rPr lang="es-ES" smtClean="0"/>
              <a:t>16</a:t>
            </a:fld>
            <a:endParaRPr lang="es-ES"/>
          </a:p>
        </p:txBody>
      </p:sp>
      <p:pic>
        <p:nvPicPr>
          <p:cNvPr id="6" name="Imagen 5">
            <a:extLst>
              <a:ext uri="{FF2B5EF4-FFF2-40B4-BE49-F238E27FC236}">
                <a16:creationId xmlns:a16="http://schemas.microsoft.com/office/drawing/2014/main" id="{E676F057-D997-3A1A-F4F3-3233F84E82D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9702358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B52C21-17D5-0005-EB86-2D0D2E14ED1E}"/>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id="{3246DD1C-DCAE-54AC-1E79-9EA42A403058}"/>
              </a:ext>
            </a:extLst>
          </p:cNvPr>
          <p:cNvPicPr>
            <a:picLocks noGrp="1" noChangeAspect="1"/>
          </p:cNvPicPr>
          <p:nvPr>
            <p:ph idx="1"/>
          </p:nvPr>
        </p:nvPicPr>
        <p:blipFill>
          <a:blip r:embed="rId3"/>
          <a:stretch>
            <a:fillRect/>
          </a:stretch>
        </p:blipFill>
        <p:spPr>
          <a:xfrm>
            <a:off x="0" y="104774"/>
            <a:ext cx="12192000" cy="6852618"/>
          </a:xfrm>
          <a:prstGeom prst="rect">
            <a:avLst/>
          </a:prstGeom>
        </p:spPr>
      </p:pic>
    </p:spTree>
    <p:extLst>
      <p:ext uri="{BB962C8B-B14F-4D97-AF65-F5344CB8AC3E}">
        <p14:creationId xmlns:p14="http://schemas.microsoft.com/office/powerpoint/2010/main" val="1848856148"/>
      </p:ext>
    </p:extLst>
  </p:cSld>
  <p:clrMapOvr>
    <a:masterClrMapping/>
  </p:clrMapOvr>
  <mc:AlternateContent xmlns:mc="http://schemas.openxmlformats.org/markup-compatibility/2006" xmlns:p14="http://schemas.microsoft.com/office/powerpoint/2010/main">
    <mc:Choice Requires="p14">
      <p:transition spd="slow" p14:dur="2000" advTm="30462"/>
    </mc:Choice>
    <mc:Fallback xmlns="">
      <p:transition spd="slow" advTm="3046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DD6BF1-9307-4FDE-9CBD-CD2BF2695B96}"/>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9D5B51D7-AC6F-F3F4-1826-F14847601B9E}"/>
              </a:ext>
            </a:extLst>
          </p:cNvPr>
          <p:cNvPicPr>
            <a:picLocks noChangeAspect="1"/>
          </p:cNvPicPr>
          <p:nvPr/>
        </p:nvPicPr>
        <p:blipFill>
          <a:blip r:embed="rId2"/>
          <a:stretch>
            <a:fillRect/>
          </a:stretch>
        </p:blipFill>
        <p:spPr>
          <a:xfrm>
            <a:off x="6478" y="116632"/>
            <a:ext cx="12185522" cy="6858000"/>
          </a:xfrm>
          <a:prstGeom prst="rect">
            <a:avLst/>
          </a:prstGeom>
        </p:spPr>
      </p:pic>
    </p:spTree>
    <p:extLst>
      <p:ext uri="{BB962C8B-B14F-4D97-AF65-F5344CB8AC3E}">
        <p14:creationId xmlns:p14="http://schemas.microsoft.com/office/powerpoint/2010/main" val="2775665097"/>
      </p:ext>
    </p:extLst>
  </p:cSld>
  <p:clrMapOvr>
    <a:masterClrMapping/>
  </p:clrMapOvr>
  <mc:AlternateContent xmlns:mc="http://schemas.openxmlformats.org/markup-compatibility/2006" xmlns:p14="http://schemas.microsoft.com/office/powerpoint/2010/main">
    <mc:Choice Requires="p14">
      <p:transition spd="slow" p14:dur="2000" advTm="75605"/>
    </mc:Choice>
    <mc:Fallback xmlns="">
      <p:transition spd="slow" advTm="7560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71FDB-23DA-937E-8075-89AB0777AC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39333-0EBF-1BBF-DA93-A85D0E55879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F2379A-768C-91B9-6E13-38033FEE1D5A}"/>
              </a:ext>
            </a:extLst>
          </p:cNvPr>
          <p:cNvSpPr>
            <a:spLocks noGrp="1"/>
          </p:cNvSpPr>
          <p:nvPr>
            <p:ph idx="1"/>
          </p:nvPr>
        </p:nvSpPr>
        <p:spPr/>
        <p:txBody>
          <a:bodyPr/>
          <a:lstStyle/>
          <a:p>
            <a:endParaRPr lang="en-US"/>
          </a:p>
        </p:txBody>
      </p:sp>
      <p:pic>
        <p:nvPicPr>
          <p:cNvPr id="5" name="Picture 4" descr="The diagram illustrates the evolution of radiotherapy in the 21st century, highlighting the transition from traditional particle therapy to modern techniques like Matter-Based Radiation Therapy (MBRT) and the adjustment of dose per fraction.&#10;&#10;AI-generated content may be incorrect.">
            <a:extLst>
              <a:ext uri="{FF2B5EF4-FFF2-40B4-BE49-F238E27FC236}">
                <a16:creationId xmlns:a16="http://schemas.microsoft.com/office/drawing/2014/main" id="{4833EAD5-BCF9-7362-E853-5729D3049A6F}"/>
              </a:ext>
            </a:extLst>
          </p:cNvPr>
          <p:cNvPicPr>
            <a:picLocks noChangeAspect="1"/>
          </p:cNvPicPr>
          <p:nvPr/>
        </p:nvPicPr>
        <p:blipFill>
          <a:blip r:embed="rId2"/>
          <a:stretch>
            <a:fillRect/>
          </a:stretch>
        </p:blipFill>
        <p:spPr>
          <a:xfrm>
            <a:off x="3239" y="0"/>
            <a:ext cx="12185522" cy="6858000"/>
          </a:xfrm>
          <a:prstGeom prst="rect">
            <a:avLst/>
          </a:prstGeom>
        </p:spPr>
      </p:pic>
      <p:sp>
        <p:nvSpPr>
          <p:cNvPr id="4" name="Rectangle 3">
            <a:extLst>
              <a:ext uri="{FF2B5EF4-FFF2-40B4-BE49-F238E27FC236}">
                <a16:creationId xmlns:a16="http://schemas.microsoft.com/office/drawing/2014/main" id="{14AECEF6-3624-D34D-BFF8-8A4C0ECC29A3}"/>
              </a:ext>
            </a:extLst>
          </p:cNvPr>
          <p:cNvSpPr/>
          <p:nvPr/>
        </p:nvSpPr>
        <p:spPr>
          <a:xfrm>
            <a:off x="5003321" y="2237118"/>
            <a:ext cx="1627517" cy="49458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9330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BBAB8-5431-6FFE-7E55-506C2EDF66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D202F6-5072-AC7C-BD26-65B286EE18B6}"/>
              </a:ext>
            </a:extLst>
          </p:cNvPr>
          <p:cNvSpPr>
            <a:spLocks noGrp="1"/>
          </p:cNvSpPr>
          <p:nvPr>
            <p:ph idx="1"/>
          </p:nvPr>
        </p:nvSpPr>
        <p:spPr/>
        <p:txBody>
          <a:bodyPr/>
          <a:lstStyle/>
          <a:p>
            <a:endParaRPr lang="en-US"/>
          </a:p>
        </p:txBody>
      </p:sp>
      <p:pic>
        <p:nvPicPr>
          <p:cNvPr id="5" name="Picture 4" descr="The image illustrates the key aspects of FLASH radiation therapy, highlighting its high dose rate, rapid delivery, and potential for tissue sparing, particularly in reducing toxicity and preserving neurocognitive function.&#10;&#10;AI-generated content may be incorrect.">
            <a:extLst>
              <a:ext uri="{FF2B5EF4-FFF2-40B4-BE49-F238E27FC236}">
                <a16:creationId xmlns:a16="http://schemas.microsoft.com/office/drawing/2014/main" id="{7E98B205-3B21-34BA-E800-7BE8396C1150}"/>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1895649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19D3B-8F78-5545-63AF-25822F17A7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6AA25F-8A9C-7A77-E9F7-EDDB76D6FE76}"/>
              </a:ext>
            </a:extLst>
          </p:cNvPr>
          <p:cNvSpPr>
            <a:spLocks noGrp="1"/>
          </p:cNvSpPr>
          <p:nvPr>
            <p:ph idx="1"/>
          </p:nvPr>
        </p:nvSpPr>
        <p:spPr/>
        <p:txBody>
          <a:bodyPr/>
          <a:lstStyle/>
          <a:p>
            <a:endParaRPr lang="en-US"/>
          </a:p>
        </p:txBody>
      </p:sp>
      <p:pic>
        <p:nvPicPr>
          <p:cNvPr id="5" name="Picture 4" descr="The image depicts a comparison of Proton FLASH (pFLASH) therapy, showing its potential for tissue sparing effects in various organs, while also highlighting some negative results and toxicities in certain cases.&#10;&#10;AI-generated content may be incorrect.">
            <a:extLst>
              <a:ext uri="{FF2B5EF4-FFF2-40B4-BE49-F238E27FC236}">
                <a16:creationId xmlns:a16="http://schemas.microsoft.com/office/drawing/2014/main" id="{02374433-DCBF-FCC7-D55C-BC3487D7757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736321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99557-1655-39AB-6659-741C29C583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E42EB1-B88F-110E-AAB5-6C1BAED94CDF}"/>
              </a:ext>
            </a:extLst>
          </p:cNvPr>
          <p:cNvSpPr>
            <a:spLocks noGrp="1"/>
          </p:cNvSpPr>
          <p:nvPr>
            <p:ph idx="1"/>
          </p:nvPr>
        </p:nvSpPr>
        <p:spPr/>
        <p:txBody>
          <a:bodyPr/>
          <a:lstStyle/>
          <a:p>
            <a:endParaRPr lang="en-US"/>
          </a:p>
        </p:txBody>
      </p:sp>
      <p:pic>
        <p:nvPicPr>
          <p:cNvPr id="5" name="Picture 4" descr="The image depicts various elements and parameters associated with FLASH radiation therapy, including dose, pulse duration, and biological factors, and highlights the complexity of the treatment and its effects on different tissues.&#10;&#10;AI-generated content may be incorrect.">
            <a:extLst>
              <a:ext uri="{FF2B5EF4-FFF2-40B4-BE49-F238E27FC236}">
                <a16:creationId xmlns:a16="http://schemas.microsoft.com/office/drawing/2014/main" id="{B77A397F-A602-A032-F812-AD4C6C9BDA3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7967752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78EF8FE-EE2C-572E-8B26-9BF384D9054B}"/>
              </a:ext>
            </a:extLst>
          </p:cNvPr>
          <p:cNvPicPr>
            <a:picLocks noChangeAspect="1"/>
          </p:cNvPicPr>
          <p:nvPr/>
        </p:nvPicPr>
        <p:blipFill>
          <a:blip r:embed="rId2"/>
          <a:stretch>
            <a:fillRect/>
          </a:stretch>
        </p:blipFill>
        <p:spPr>
          <a:xfrm>
            <a:off x="0" y="-51758"/>
            <a:ext cx="12192000" cy="6909758"/>
          </a:xfrm>
          <a:prstGeom prst="rect">
            <a:avLst/>
          </a:prstGeom>
        </p:spPr>
      </p:pic>
    </p:spTree>
    <p:extLst>
      <p:ext uri="{BB962C8B-B14F-4D97-AF65-F5344CB8AC3E}">
        <p14:creationId xmlns:p14="http://schemas.microsoft.com/office/powerpoint/2010/main" val="2593170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DA28E-F3E2-36B1-73EB-96E7FF7D1EB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D8BADF-988B-D6E9-B824-915AC680AC2F}"/>
              </a:ext>
            </a:extLst>
          </p:cNvPr>
          <p:cNvSpPr>
            <a:spLocks noGrp="1"/>
          </p:cNvSpPr>
          <p:nvPr>
            <p:ph type="title"/>
          </p:nvPr>
        </p:nvSpPr>
        <p:spPr>
          <a:xfrm>
            <a:off x="586543" y="40772"/>
            <a:ext cx="11449272" cy="729605"/>
          </a:xfrm>
        </p:spPr>
        <p:txBody>
          <a:bodyPr/>
          <a:lstStyle/>
          <a:p>
            <a:r>
              <a:rPr lang="en-GB" sz="2800" dirty="0">
                <a:solidFill>
                  <a:srgbClr val="009900"/>
                </a:solidFill>
                <a:latin typeface="+mn-lt"/>
              </a:rPr>
              <a:t>Pulsed radiobiology: new untested regimes in the </a:t>
            </a:r>
            <a:r>
              <a:rPr lang="en-GB" sz="2800" dirty="0" err="1">
                <a:solidFill>
                  <a:srgbClr val="009900"/>
                </a:solidFill>
                <a:latin typeface="+mn-lt"/>
              </a:rPr>
              <a:t>femtochemistry</a:t>
            </a:r>
            <a:r>
              <a:rPr lang="en-GB" sz="2800" dirty="0">
                <a:solidFill>
                  <a:srgbClr val="009900"/>
                </a:solidFill>
                <a:latin typeface="+mn-lt"/>
              </a:rPr>
              <a:t> domain</a:t>
            </a:r>
          </a:p>
        </p:txBody>
      </p:sp>
      <p:pic>
        <p:nvPicPr>
          <p:cNvPr id="8" name="Espace réservé du contenu 7">
            <a:extLst>
              <a:ext uri="{FF2B5EF4-FFF2-40B4-BE49-F238E27FC236}">
                <a16:creationId xmlns:a16="http://schemas.microsoft.com/office/drawing/2014/main" id="{F34204FF-9228-910F-DDEC-2326DDEA6134}"/>
              </a:ext>
            </a:extLst>
          </p:cNvPr>
          <p:cNvPicPr>
            <a:picLocks noGrp="1" noChangeAspect="1"/>
          </p:cNvPicPr>
          <p:nvPr>
            <p:ph idx="1"/>
          </p:nvPr>
        </p:nvPicPr>
        <p:blipFill rotWithShape="1">
          <a:blip r:embed="rId3"/>
          <a:srcRect l="7819"/>
          <a:stretch/>
        </p:blipFill>
        <p:spPr>
          <a:xfrm>
            <a:off x="5373468" y="1952836"/>
            <a:ext cx="6790989" cy="2304256"/>
          </a:xfrm>
        </p:spPr>
      </p:pic>
      <p:pic>
        <p:nvPicPr>
          <p:cNvPr id="13" name="Image 12">
            <a:extLst>
              <a:ext uri="{FF2B5EF4-FFF2-40B4-BE49-F238E27FC236}">
                <a16:creationId xmlns:a16="http://schemas.microsoft.com/office/drawing/2014/main" id="{695CA525-C989-47CE-DEEA-310DEB176DB0}"/>
              </a:ext>
            </a:extLst>
          </p:cNvPr>
          <p:cNvPicPr>
            <a:picLocks noChangeAspect="1"/>
          </p:cNvPicPr>
          <p:nvPr/>
        </p:nvPicPr>
        <p:blipFill rotWithShape="1">
          <a:blip r:embed="rId4"/>
          <a:srcRect l="7210" t="10204" r="7030" b="10199"/>
          <a:stretch/>
        </p:blipFill>
        <p:spPr>
          <a:xfrm>
            <a:off x="407368" y="3211226"/>
            <a:ext cx="4392488" cy="2808312"/>
          </a:xfrm>
          <a:prstGeom prst="rect">
            <a:avLst/>
          </a:prstGeom>
        </p:spPr>
      </p:pic>
      <p:pic>
        <p:nvPicPr>
          <p:cNvPr id="15" name="Image 14">
            <a:extLst>
              <a:ext uri="{FF2B5EF4-FFF2-40B4-BE49-F238E27FC236}">
                <a16:creationId xmlns:a16="http://schemas.microsoft.com/office/drawing/2014/main" id="{D612F461-59EE-0C04-E1CA-3A705818D186}"/>
              </a:ext>
            </a:extLst>
          </p:cNvPr>
          <p:cNvPicPr>
            <a:picLocks noChangeAspect="1"/>
          </p:cNvPicPr>
          <p:nvPr/>
        </p:nvPicPr>
        <p:blipFill>
          <a:blip r:embed="rId5"/>
          <a:stretch>
            <a:fillRect/>
          </a:stretch>
        </p:blipFill>
        <p:spPr>
          <a:xfrm>
            <a:off x="817909" y="1124744"/>
            <a:ext cx="3981947" cy="1656184"/>
          </a:xfrm>
          <a:prstGeom prst="rect">
            <a:avLst/>
          </a:prstGeom>
        </p:spPr>
      </p:pic>
      <p:sp>
        <p:nvSpPr>
          <p:cNvPr id="3" name="Rectangle 2">
            <a:extLst>
              <a:ext uri="{FF2B5EF4-FFF2-40B4-BE49-F238E27FC236}">
                <a16:creationId xmlns:a16="http://schemas.microsoft.com/office/drawing/2014/main" id="{4F6DB0A8-81D4-2AE9-0397-5378A617D5F5}"/>
              </a:ext>
            </a:extLst>
          </p:cNvPr>
          <p:cNvSpPr/>
          <p:nvPr/>
        </p:nvSpPr>
        <p:spPr bwMode="auto">
          <a:xfrm>
            <a:off x="0" y="6381328"/>
            <a:ext cx="12192000" cy="576064"/>
          </a:xfrm>
          <a:prstGeom prst="rect">
            <a:avLst/>
          </a:prstGeom>
          <a:solidFill>
            <a:srgbClr val="00B050"/>
          </a:solidFill>
          <a:ln>
            <a:noFill/>
          </a:ln>
        </p:spPr>
        <p:txBody>
          <a:bodyPr vert="horz" wrap="square" lIns="91440" tIns="45720" rIns="91440" bIns="45720" numCol="1" rtlCol="0" anchor="t" anchorCtr="0" compatLnSpc="1">
            <a:prstTxWarp prst="textNoShape">
              <a:avLst/>
            </a:prstTxWarp>
          </a:bodyPr>
          <a:lstStyle/>
          <a:p>
            <a:pPr algn="ctr"/>
            <a:endParaRPr lang="en-US"/>
          </a:p>
        </p:txBody>
      </p:sp>
      <p:pic>
        <p:nvPicPr>
          <p:cNvPr id="5" name="Picture 4" descr="The image illustrates the effects of different pulse structures and dose rates on radiation therapy, highlighting the enhanced tumor cell killing with ultrashort pulses and the role of PARP1 in DNA damage and cell mortality.&#10;&#10;AI-generated content may be incorrect.">
            <a:extLst>
              <a:ext uri="{FF2B5EF4-FFF2-40B4-BE49-F238E27FC236}">
                <a16:creationId xmlns:a16="http://schemas.microsoft.com/office/drawing/2014/main" id="{8F6B014C-081F-F0E7-7D48-AA43AD5CB689}"/>
              </a:ext>
            </a:extLst>
          </p:cNvPr>
          <p:cNvPicPr>
            <a:picLocks noChangeAspect="1"/>
          </p:cNvPicPr>
          <p:nvPr/>
        </p:nvPicPr>
        <p:blipFill>
          <a:blip r:embed="rId6"/>
          <a:stretch>
            <a:fillRect/>
          </a:stretch>
        </p:blipFill>
        <p:spPr>
          <a:xfrm>
            <a:off x="3239" y="0"/>
            <a:ext cx="12185522" cy="6957392"/>
          </a:xfrm>
          <a:prstGeom prst="rect">
            <a:avLst/>
          </a:prstGeom>
        </p:spPr>
      </p:pic>
    </p:spTree>
    <p:extLst>
      <p:ext uri="{BB962C8B-B14F-4D97-AF65-F5344CB8AC3E}">
        <p14:creationId xmlns:p14="http://schemas.microsoft.com/office/powerpoint/2010/main" val="4249268317"/>
      </p:ext>
    </p:extLst>
  </p:cSld>
  <p:clrMapOvr>
    <a:masterClrMapping/>
  </p:clrMapOvr>
  <mc:AlternateContent xmlns:mc="http://schemas.openxmlformats.org/markup-compatibility/2006" xmlns:p14="http://schemas.microsoft.com/office/powerpoint/2010/main">
    <mc:Choice Requires="p14">
      <p:transition spd="slow" p14:dur="2000" advTm="54719"/>
    </mc:Choice>
    <mc:Fallback xmlns="">
      <p:transition spd="slow" advTm="5471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llustrates a comprehensive overview of advanced radiation therapy techniques, including ultrafast pulse structures, spatially fractionated dose distributions, multi-fraction regimens, and the use of various particle types like photons, protons, and heavier ions for precise tumor control.&#10;&#10;AI-generated content may be incorrect.">
            <a:extLst>
              <a:ext uri="{FF2B5EF4-FFF2-40B4-BE49-F238E27FC236}">
                <a16:creationId xmlns:a16="http://schemas.microsoft.com/office/drawing/2014/main" id="{A9A57012-898A-DED5-F0FE-E3B89F7F94FA}"/>
              </a:ext>
            </a:extLst>
          </p:cNvPr>
          <p:cNvPicPr>
            <a:picLocks noChangeAspect="1"/>
          </p:cNvPicPr>
          <p:nvPr/>
        </p:nvPicPr>
        <p:blipFill>
          <a:blip r:embed="rId2"/>
          <a:stretch>
            <a:fillRect/>
          </a:stretch>
        </p:blipFill>
        <p:spPr>
          <a:xfrm>
            <a:off x="10527" y="0"/>
            <a:ext cx="12170946" cy="6858000"/>
          </a:xfrm>
          <a:prstGeom prst="rect">
            <a:avLst/>
          </a:prstGeom>
        </p:spPr>
      </p:pic>
    </p:spTree>
    <p:extLst>
      <p:ext uri="{BB962C8B-B14F-4D97-AF65-F5344CB8AC3E}">
        <p14:creationId xmlns:p14="http://schemas.microsoft.com/office/powerpoint/2010/main" val="1568494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D4568-0A68-49BC-21CA-46D761553552}"/>
              </a:ext>
            </a:extLst>
          </p:cNvPr>
          <p:cNvSpPr>
            <a:spLocks noGrp="1"/>
          </p:cNvSpPr>
          <p:nvPr>
            <p:ph type="title"/>
          </p:nvPr>
        </p:nvSpPr>
        <p:spPr/>
        <p:txBody>
          <a:bodyPr/>
          <a:lstStyle/>
          <a:p>
            <a:endParaRPr lang="en-US"/>
          </a:p>
        </p:txBody>
      </p:sp>
      <p:pic>
        <p:nvPicPr>
          <p:cNvPr id="5" name="Content Placeholder 4" descr="The image illustrates a complex diagram depicting various factors and interactions in particle therapy, including particle types, energy levels, spatial configurations, time dynamics, and their effects on tumor control, immune response, and normal tissue sparing.&#10;&#10;AI-generated content may be incorrect.">
            <a:extLst>
              <a:ext uri="{FF2B5EF4-FFF2-40B4-BE49-F238E27FC236}">
                <a16:creationId xmlns:a16="http://schemas.microsoft.com/office/drawing/2014/main" id="{FD374DCD-2C07-D584-A6BA-462EBF980BB2}"/>
              </a:ext>
            </a:extLst>
          </p:cNvPr>
          <p:cNvPicPr>
            <a:picLocks noGrp="1" noChangeAspect="1"/>
          </p:cNvPicPr>
          <p:nvPr>
            <p:ph idx="1"/>
          </p:nvPr>
        </p:nvPicPr>
        <p:blipFill>
          <a:blip r:embed="rId2"/>
          <a:stretch>
            <a:fillRect/>
          </a:stretch>
        </p:blipFill>
        <p:spPr>
          <a:xfrm>
            <a:off x="486692" y="299049"/>
            <a:ext cx="11337248" cy="6366293"/>
          </a:xfrm>
          <a:prstGeom prst="rect">
            <a:avLst/>
          </a:prstGeom>
        </p:spPr>
      </p:pic>
    </p:spTree>
    <p:extLst>
      <p:ext uri="{BB962C8B-B14F-4D97-AF65-F5344CB8AC3E}">
        <p14:creationId xmlns:p14="http://schemas.microsoft.com/office/powerpoint/2010/main" val="4237382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7724-7953-8B7E-BD1E-C6AB886814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141047-6D5B-0483-0794-8B014C05F7FC}"/>
              </a:ext>
            </a:extLst>
          </p:cNvPr>
          <p:cNvSpPr>
            <a:spLocks noGrp="1"/>
          </p:cNvSpPr>
          <p:nvPr>
            <p:ph idx="1"/>
          </p:nvPr>
        </p:nvSpPr>
        <p:spPr/>
        <p:txBody>
          <a:bodyPr/>
          <a:lstStyle/>
          <a:p>
            <a:endParaRPr lang="en-US" dirty="0"/>
          </a:p>
        </p:txBody>
      </p:sp>
      <p:pic>
        <p:nvPicPr>
          <p:cNvPr id="7" name="Picture 6" descr="The LhARA Grand Challenge image illustrates a comprehensive diagram mapping the relationship between radiation biology and treatment parameters, aiming to transform radiation therapy from empirical to biologically controlled treatment.&#10;&#10;AI-generated content may be incorrect.">
            <a:extLst>
              <a:ext uri="{FF2B5EF4-FFF2-40B4-BE49-F238E27FC236}">
                <a16:creationId xmlns:a16="http://schemas.microsoft.com/office/drawing/2014/main" id="{5FFC2404-7183-DB0E-7998-41C250F8A7FB}"/>
              </a:ext>
            </a:extLst>
          </p:cNvPr>
          <p:cNvPicPr>
            <a:picLocks noChangeAspect="1"/>
          </p:cNvPicPr>
          <p:nvPr/>
        </p:nvPicPr>
        <p:blipFill>
          <a:blip r:embed="rId2"/>
          <a:stretch>
            <a:fillRect/>
          </a:stretch>
        </p:blipFill>
        <p:spPr>
          <a:xfrm>
            <a:off x="95389" y="80513"/>
            <a:ext cx="12150745" cy="6858000"/>
          </a:xfrm>
          <a:prstGeom prst="rect">
            <a:avLst/>
          </a:prstGeom>
        </p:spPr>
      </p:pic>
    </p:spTree>
    <p:extLst>
      <p:ext uri="{BB962C8B-B14F-4D97-AF65-F5344CB8AC3E}">
        <p14:creationId xmlns:p14="http://schemas.microsoft.com/office/powerpoint/2010/main" val="669390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 humorous quote by Miguel de Cervantes, illustrating the idea that extreme sanity may lead to madness, accompanied by a cartoonish scene of people in a field with a windmill in the background.&#10;&#10;AI-generated content may be incorrect.">
            <a:extLst>
              <a:ext uri="{FF2B5EF4-FFF2-40B4-BE49-F238E27FC236}">
                <a16:creationId xmlns:a16="http://schemas.microsoft.com/office/drawing/2014/main" id="{76201E3B-C20F-705B-AF9F-05728A11E13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05867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371</Words>
  <Application>Microsoft Office PowerPoint</Application>
  <PresentationFormat>Widescreen</PresentationFormat>
  <Paragraphs>88</Paragraphs>
  <Slides>28</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Aptos</vt:lpstr>
      <vt:lpstr>Aptos Display</vt:lpstr>
      <vt:lpstr>Arial</vt:lpstr>
      <vt:lpstr>Calibri</vt:lpstr>
      <vt:lpstr>ElsevierGulliver</vt:lpstr>
      <vt:lpstr>Helvetica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Rethinking RT: It’s not just the dose, it’s how it’s delivered </vt:lpstr>
      <vt:lpstr>Spatially Fractionated Radiation Therapy (SFRT)</vt:lpstr>
      <vt:lpstr>PowerPoint Presentation</vt:lpstr>
      <vt:lpstr>SFRT leads to an effective immune antitumor response</vt:lpstr>
      <vt:lpstr>SFRT and immunotherapy (CAR-T)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Pulsed radiobiology: new untested regimes in the femtochemistry domain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yolanda prezado</dc:creator>
  <cp:lastModifiedBy>yolanda prezado</cp:lastModifiedBy>
  <cp:revision>12</cp:revision>
  <dcterms:created xsi:type="dcterms:W3CDTF">2026-10-03T14:43:54Z</dcterms:created>
  <dcterms:modified xsi:type="dcterms:W3CDTF">2026-10-14T16:46:08Z</dcterms:modified>
</cp:coreProperties>
</file>