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notesMasterIdLst>
    <p:notesMasterId r:id="rId7"/>
  </p:notesMasterIdLst>
  <p:sldIdLst>
    <p:sldId id="1553" r:id="rId5"/>
    <p:sldId id="15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39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514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2/20/2024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20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90D02-9D0E-5238-5935-A7A5068F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66404-3CE0-AE52-2BCC-525E91F4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Define bridging </a:t>
            </a:r>
            <a:r>
              <a:rPr lang="en-US" dirty="0" err="1"/>
              <a:t>programme</a:t>
            </a:r>
            <a:r>
              <a:rPr lang="en-US" dirty="0"/>
              <a:t> to </a:t>
            </a:r>
            <a:r>
              <a:rPr lang="en-US" dirty="0" err="1"/>
              <a:t>optimise</a:t>
            </a:r>
            <a:r>
              <a:rPr lang="en-US" dirty="0"/>
              <a:t> delivery of:</a:t>
            </a:r>
          </a:p>
          <a:p>
            <a:r>
              <a:rPr lang="en-US" dirty="0" err="1"/>
              <a:t>BioPoP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National, international, natural &amp; biomedical science communities</a:t>
            </a:r>
          </a:p>
          <a:p>
            <a:r>
              <a:rPr lang="en-US" dirty="0"/>
              <a:t>R&amp;D </a:t>
            </a:r>
            <a:r>
              <a:rPr lang="en-US" dirty="0" err="1"/>
              <a:t>programme</a:t>
            </a:r>
            <a:r>
              <a:rPr lang="en-US" dirty="0"/>
              <a:t> to address key project risks:</a:t>
            </a:r>
          </a:p>
          <a:p>
            <a:pPr lvl="1"/>
            <a:r>
              <a:rPr lang="en-US" dirty="0"/>
              <a:t>Capture</a:t>
            </a:r>
          </a:p>
          <a:p>
            <a:pPr lvl="1"/>
            <a:r>
              <a:rPr lang="en-US" dirty="0"/>
              <a:t>Source</a:t>
            </a:r>
          </a:p>
          <a:p>
            <a:pPr lvl="1"/>
            <a:r>
              <a:rPr lang="en-US" dirty="0"/>
              <a:t>FFA</a:t>
            </a:r>
          </a:p>
          <a:p>
            <a:pPr lvl="1"/>
            <a:r>
              <a:rPr lang="en-US" dirty="0"/>
              <a:t>Instrumentation and throughput</a:t>
            </a:r>
          </a:p>
          <a:p>
            <a:r>
              <a:rPr lang="en-US" dirty="0"/>
              <a:t>Strategic national and international partnerships:</a:t>
            </a:r>
          </a:p>
          <a:p>
            <a:pPr lvl="1"/>
            <a:r>
              <a:rPr lang="en-US" dirty="0"/>
              <a:t>E.g.:</a:t>
            </a:r>
          </a:p>
          <a:p>
            <a:pPr lvl="2"/>
            <a:r>
              <a:rPr lang="en-US" dirty="0"/>
              <a:t>National: EPAC EA2, ISIS u/g</a:t>
            </a:r>
          </a:p>
          <a:p>
            <a:pPr lvl="2"/>
            <a:r>
              <a:rPr lang="en-US" dirty="0"/>
              <a:t>International: ELI/ELIMED, LMU/HZDR, CERN</a:t>
            </a:r>
          </a:p>
        </p:txBody>
      </p:sp>
    </p:spTree>
    <p:extLst>
      <p:ext uri="{BB962C8B-B14F-4D97-AF65-F5344CB8AC3E}">
        <p14:creationId xmlns:p14="http://schemas.microsoft.com/office/powerpoint/2010/main" val="1468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6EF09-A28A-E3AD-5B61-65C7BB26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Workpackages</a:t>
            </a:r>
            <a:r>
              <a:rPr lang="en-US" dirty="0"/>
              <a:t> and headlines for bridging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B8690-DDB5-8E01-90D3-571116CE4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37339"/>
            <a:ext cx="12192000" cy="6382304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/>
              <a:t>Biomedical R&amp;D:</a:t>
            </a:r>
          </a:p>
          <a:p>
            <a:pPr lvl="1"/>
            <a:r>
              <a:rPr lang="en-US" b="0" dirty="0"/>
              <a:t>Experimental </a:t>
            </a:r>
            <a:r>
              <a:rPr lang="en-US" b="0" dirty="0" err="1"/>
              <a:t>programme</a:t>
            </a:r>
            <a:r>
              <a:rPr lang="en-US" b="0" dirty="0"/>
              <a:t>, including experiment with no name</a:t>
            </a:r>
          </a:p>
          <a:p>
            <a:pPr lvl="2"/>
            <a:r>
              <a:rPr lang="en-US" b="0" dirty="0"/>
              <a:t>WP7</a:t>
            </a:r>
          </a:p>
          <a:p>
            <a:pPr lvl="1"/>
            <a:r>
              <a:rPr lang="en-US" b="0" dirty="0"/>
              <a:t>End-station development, including novel instrumentation</a:t>
            </a:r>
          </a:p>
          <a:p>
            <a:pPr lvl="2"/>
            <a:r>
              <a:rPr lang="en-US" b="0" dirty="0"/>
              <a:t>Development </a:t>
            </a:r>
            <a:r>
              <a:rPr lang="en-US" b="0"/>
              <a:t>of WP4&amp;5</a:t>
            </a:r>
            <a:endParaRPr lang="en-US" b="0" dirty="0"/>
          </a:p>
          <a:p>
            <a:pPr lvl="1"/>
            <a:r>
              <a:rPr lang="en-US" b="0" dirty="0"/>
              <a:t>Bio-numerical studies to interpret/evaluate experimental </a:t>
            </a:r>
            <a:r>
              <a:rPr lang="en-US" b="0" dirty="0" err="1"/>
              <a:t>programme</a:t>
            </a:r>
            <a:endParaRPr lang="en-US" b="0" dirty="0"/>
          </a:p>
          <a:p>
            <a:pPr lvl="2"/>
            <a:r>
              <a:rPr lang="en-US" b="0" dirty="0"/>
              <a:t>Development of work carried out, e.g., by </a:t>
            </a:r>
            <a:r>
              <a:rPr lang="en-US" b="0" dirty="0" err="1"/>
              <a:t>Brm</a:t>
            </a:r>
            <a:r>
              <a:rPr lang="en-US" b="0" dirty="0"/>
              <a:t>, Curie, ICL students</a:t>
            </a:r>
          </a:p>
          <a:p>
            <a:r>
              <a:rPr lang="en-US" b="0" dirty="0"/>
              <a:t>ITRF/</a:t>
            </a:r>
            <a:r>
              <a:rPr lang="en-US" b="0" dirty="0" err="1"/>
              <a:t>LhARA</a:t>
            </a:r>
            <a:r>
              <a:rPr lang="en-US" b="0" dirty="0"/>
              <a:t> facility R&amp;D:</a:t>
            </a:r>
          </a:p>
          <a:p>
            <a:pPr lvl="1"/>
            <a:r>
              <a:rPr lang="en-US" b="0" dirty="0"/>
              <a:t>Stage 1 TDR:</a:t>
            </a:r>
          </a:p>
          <a:p>
            <a:pPr lvl="2"/>
            <a:r>
              <a:rPr lang="en-US" b="0" dirty="0"/>
              <a:t>Requires source, capture, beamline design, magnet and RF, layout/engineering</a:t>
            </a:r>
          </a:p>
          <a:p>
            <a:pPr lvl="3"/>
            <a:r>
              <a:rPr lang="en-US" b="0" dirty="0"/>
              <a:t>WP2, WP3, WP6</a:t>
            </a:r>
          </a:p>
          <a:p>
            <a:pPr lvl="1"/>
            <a:r>
              <a:rPr lang="en-US" b="0" dirty="0"/>
              <a:t>Stage 2 CDR:</a:t>
            </a:r>
          </a:p>
          <a:p>
            <a:pPr lvl="2"/>
            <a:r>
              <a:rPr lang="en-US" b="0" dirty="0"/>
              <a:t>Requires FFA magnet design and cavity system specification</a:t>
            </a:r>
          </a:p>
          <a:p>
            <a:pPr lvl="3"/>
            <a:r>
              <a:rPr lang="en-US" b="0" dirty="0"/>
              <a:t>WP6</a:t>
            </a:r>
          </a:p>
          <a:p>
            <a:r>
              <a:rPr lang="en-US" b="0" dirty="0"/>
              <a:t>Management:</a:t>
            </a:r>
          </a:p>
          <a:p>
            <a:pPr lvl="1"/>
            <a:r>
              <a:rPr lang="en-US" b="0" dirty="0"/>
              <a:t>Engagement, </a:t>
            </a:r>
            <a:r>
              <a:rPr lang="en-US" b="0" dirty="0" err="1"/>
              <a:t>internationalisation</a:t>
            </a:r>
            <a:r>
              <a:rPr lang="en-US" b="0" dirty="0"/>
              <a:t>, project management, etc.</a:t>
            </a:r>
          </a:p>
          <a:p>
            <a:pPr lvl="2"/>
            <a:r>
              <a:rPr lang="en-US" b="0" dirty="0"/>
              <a:t>WP0, WP1, WP8</a:t>
            </a:r>
          </a:p>
        </p:txBody>
      </p:sp>
    </p:spTree>
    <p:extLst>
      <p:ext uri="{BB962C8B-B14F-4D97-AF65-F5344CB8AC3E}">
        <p14:creationId xmlns:p14="http://schemas.microsoft.com/office/powerpoint/2010/main" val="32926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8" ma:contentTypeDescription="Create a new document." ma:contentTypeScope="" ma:versionID="8a706eba4694a455f0dc60a6345be25f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f0c86343db5bd51f45ab6c27c890a34b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61374fa-46ae-4859-acf9-337d9d35654b" xsi:nil="true"/>
  </documentManagement>
</p:properties>
</file>

<file path=customXml/itemProps1.xml><?xml version="1.0" encoding="utf-8"?>
<ds:datastoreItem xmlns:ds="http://schemas.openxmlformats.org/officeDocument/2006/customXml" ds:itemID="{EED37B64-16BA-44F8-A2D9-A4BC4597E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24F6F8-A06A-4C3A-B9C5-A65FE6F5B3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692662-E4CD-4BBD-9AAC-25A9D0259C48}">
  <ds:schemaRefs>
    <ds:schemaRef ds:uri="861374fa-46ae-4859-acf9-337d9d35654b"/>
    <ds:schemaRef ds:uri="http://purl.org/dc/elements/1.1/"/>
    <ds:schemaRef ds:uri="http://purl.org/dc/terms/"/>
    <ds:schemaRef ds:uri="bcf48347-58aa-4d62-91d1-b7aa5d8fd5de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1305</TotalTime>
  <Words>182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2_Office Theme</vt:lpstr>
      <vt:lpstr>Axioms</vt:lpstr>
      <vt:lpstr>Workpackages and headlines for bridging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Colin Whyte</cp:lastModifiedBy>
  <cp:revision>94</cp:revision>
  <dcterms:created xsi:type="dcterms:W3CDTF">2022-02-08T12:34:24Z</dcterms:created>
  <dcterms:modified xsi:type="dcterms:W3CDTF">2024-02-20T12:42:18Z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0x010100D62AFD750426FF4689ED6EEB53C2951A</vt:lpwstr>
  </property>
</Properties>
</file>