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1531" r:id="rId3"/>
    <p:sldId id="1519" r:id="rId4"/>
    <p:sldId id="1557" r:id="rId5"/>
    <p:sldId id="1570" r:id="rId6"/>
    <p:sldId id="1569" r:id="rId7"/>
    <p:sldId id="259" r:id="rId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000"/>
    <a:srgbClr val="00FFFF"/>
    <a:srgbClr val="00FF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07" autoAdjust="0"/>
    <p:restoredTop sz="97767" autoAdjust="0"/>
  </p:normalViewPr>
  <p:slideViewPr>
    <p:cSldViewPr snapToGrid="0" snapToObjects="1">
      <p:cViewPr varScale="1">
        <p:scale>
          <a:sx n="165" d="100"/>
          <a:sy n="165" d="100"/>
        </p:scale>
        <p:origin x="864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5/21/24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5/21/24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0DE118F-5CF6-5E55-95DF-5A0F4EFA9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6835" y="397698"/>
            <a:ext cx="8187164" cy="46052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21 May, 2024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A177C39-B159-950E-FDEB-48A685554C8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642148" y="4369438"/>
            <a:ext cx="2612581" cy="88043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C68CE-D19B-A978-B2C9-956430A5A0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01657" y="461555"/>
            <a:ext cx="3142343" cy="762000"/>
          </a:xfr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r>
              <a:rPr lang="en-US" sz="3600" dirty="0"/>
              <a:t>Intro to </a:t>
            </a:r>
            <a:r>
              <a:rPr lang="en-US" sz="3600" dirty="0" err="1"/>
              <a:t>LhARA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28054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2E3517-80F6-F5D4-F71E-9142CDCE7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sp>
        <p:nvSpPr>
          <p:cNvPr id="13" name="Snip Same-side Corner of Rectangle 12">
            <a:extLst>
              <a:ext uri="{FF2B5EF4-FFF2-40B4-BE49-F238E27FC236}">
                <a16:creationId xmlns:a16="http://schemas.microsoft.com/office/drawing/2014/main" id="{5DD55836-471A-D974-2718-E36DC9DC6F2E}"/>
              </a:ext>
            </a:extLst>
          </p:cNvPr>
          <p:cNvSpPr/>
          <p:nvPr/>
        </p:nvSpPr>
        <p:spPr>
          <a:xfrm>
            <a:off x="712099" y="508822"/>
            <a:ext cx="7719802" cy="2381623"/>
          </a:xfrm>
          <a:prstGeom prst="snip2SameRect">
            <a:avLst/>
          </a:prstGeom>
          <a:noFill/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938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Our </a:t>
            </a:r>
            <a:r>
              <a:rPr lang="en-US" sz="2000" b="1" i="1" dirty="0">
                <a:solidFill>
                  <a:prstClr val="white"/>
                </a:solidFill>
                <a:latin typeface="Calibri"/>
              </a:rPr>
              <a:t>mission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is to:</a:t>
            </a:r>
          </a:p>
          <a:p>
            <a:pPr marL="317500" marR="0" lvl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Deliver a systematic and definitive radiation biology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programme</a:t>
            </a:r>
            <a:endParaRPr kumimoji="0" lang="en-US" sz="20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17500" marR="0" lvl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Prove the feasibility of laser-driven hybrid acceleration</a:t>
            </a:r>
          </a:p>
          <a:p>
            <a:pPr marL="317500" marR="0" lvl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Lay the technological foundations for the transformation of PBT</a:t>
            </a:r>
          </a:p>
          <a:p>
            <a:pPr marL="582613" marR="0" lvl="1" indent="-2397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automated, patient-specific proton and ion beam therapy</a:t>
            </a:r>
          </a:p>
          <a:p>
            <a:pPr marL="582613" marR="0" lvl="1" indent="-2397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nip Same-side Corner of Rectangle 4">
            <a:extLst>
              <a:ext uri="{FF2B5EF4-FFF2-40B4-BE49-F238E27FC236}">
                <a16:creationId xmlns:a16="http://schemas.microsoft.com/office/drawing/2014/main" id="{E341825D-A1AB-B66A-78C2-B91878D7B99D}"/>
              </a:ext>
            </a:extLst>
          </p:cNvPr>
          <p:cNvSpPr/>
          <p:nvPr/>
        </p:nvSpPr>
        <p:spPr>
          <a:xfrm>
            <a:off x="569184" y="3745090"/>
            <a:ext cx="8016016" cy="848646"/>
          </a:xfrm>
          <a:prstGeom prst="snip2SameRect">
            <a:avLst>
              <a:gd name="adj1" fmla="val 16667"/>
              <a:gd name="adj2" fmla="val 0"/>
            </a:avLst>
          </a:prstGeom>
          <a:gradFill rotWithShape="1">
            <a:gsLst>
              <a:gs pos="0">
                <a:srgbClr val="C0504D">
                  <a:lumMod val="50000"/>
                </a:srgbClr>
              </a:gs>
              <a:gs pos="82000">
                <a:srgbClr val="FF6000"/>
              </a:gs>
              <a:gs pos="57000">
                <a:srgbClr val="C00000"/>
              </a:gs>
              <a:gs pos="100000">
                <a:srgbClr val="FFC000"/>
              </a:gs>
            </a:gsLst>
            <a:lin ang="16200000" scaled="0"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en-US" sz="2800" b="0" i="0" u="none" strike="noStrike" kern="0" cap="none" spc="0" normalizeH="0" baseline="0" noProof="0" dirty="0">
              <a:ln w="0"/>
              <a:solidFill>
                <a:srgbClr val="1F497D">
                  <a:lumMod val="50000"/>
                </a:srgbClr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3E1CDE-6469-9680-3195-69D0816CE9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990" t="60796" r="14802" b="28009"/>
          <a:stretch/>
        </p:blipFill>
        <p:spPr>
          <a:xfrm>
            <a:off x="712099" y="2896444"/>
            <a:ext cx="7719802" cy="848646"/>
          </a:xfrm>
          <a:prstGeom prst="rect">
            <a:avLst/>
          </a:prstGeom>
          <a:ln>
            <a:solidFill>
              <a:srgbClr val="FFC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F4CF6FB-6324-6C56-DEC9-B49B64E0E2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2173" y="3633631"/>
            <a:ext cx="3329484" cy="112203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3852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FC272-BDAE-8040-B497-08C26B768E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i="1" u="sng" dirty="0">
                <a:solidFill>
                  <a:schemeClr val="bg1">
                    <a:lumMod val="75000"/>
                  </a:schemeClr>
                </a:solidFill>
              </a:rPr>
              <a:t>A novel, hybrid, approach:</a:t>
            </a:r>
          </a:p>
          <a:p>
            <a:pPr lvl="3"/>
            <a:endParaRPr lang="en-US" dirty="0"/>
          </a:p>
          <a:p>
            <a:pPr indent="-206375"/>
            <a:r>
              <a:rPr lang="en-US" dirty="0"/>
              <a:t>Laser-driven, high-flux proton/ion source</a:t>
            </a:r>
          </a:p>
          <a:p>
            <a:pPr lvl="1" indent="-206375"/>
            <a:r>
              <a:rPr lang="en-US" dirty="0"/>
              <a:t>Overcome instantaneous dose-rate limitation</a:t>
            </a:r>
          </a:p>
          <a:p>
            <a:pPr lvl="2" indent="-206375"/>
            <a:r>
              <a:rPr lang="en-US" dirty="0"/>
              <a:t>Capture at &gt;10 MeV</a:t>
            </a:r>
          </a:p>
          <a:p>
            <a:pPr lvl="1" indent="-206375"/>
            <a:r>
              <a:rPr lang="en-US" dirty="0"/>
              <a:t>Delivers protons or ions in very short pulses</a:t>
            </a:r>
          </a:p>
          <a:p>
            <a:pPr lvl="2" indent="-206375"/>
            <a:r>
              <a:rPr lang="en-US" dirty="0"/>
              <a:t>Bunches as short as 10—40 ns</a:t>
            </a:r>
          </a:p>
          <a:p>
            <a:pPr lvl="1" indent="-206375"/>
            <a:r>
              <a:rPr lang="en-US" dirty="0"/>
              <a:t>Triggerable; arbitrary pulse structure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Novel “electron-plasma-lens” capture &amp; focusing</a:t>
            </a:r>
          </a:p>
          <a:p>
            <a:pPr lvl="1" indent="-206375"/>
            <a:r>
              <a:rPr lang="en-US" dirty="0"/>
              <a:t>Strong focusing (short focal length) without the use of high-field solenoid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Fast, flexible, fixed-field post acceleration</a:t>
            </a:r>
          </a:p>
          <a:p>
            <a:pPr lvl="1" indent="-206375"/>
            <a:r>
              <a:rPr lang="en-US" dirty="0"/>
              <a:t>Variable energy</a:t>
            </a:r>
          </a:p>
          <a:p>
            <a:pPr lvl="2" indent="-206375"/>
            <a:r>
              <a:rPr lang="en-US" dirty="0"/>
              <a:t>Protons: 	15—127 MeV</a:t>
            </a:r>
          </a:p>
          <a:p>
            <a:pPr lvl="2" indent="-206375"/>
            <a:r>
              <a:rPr lang="en-US" dirty="0"/>
              <a:t>Ions: 		5—34 MeV/u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50DE2-204A-FF44-9AF5-B87F147A5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D9F992F-1BE0-7C40-B7C2-84B8D8CCA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</p:spPr>
        <p:txBody>
          <a:bodyPr>
            <a:noAutofit/>
          </a:bodyPr>
          <a:lstStyle/>
          <a:p>
            <a:r>
              <a:rPr lang="en-US" sz="4000" dirty="0"/>
              <a:t>What is </a:t>
            </a:r>
            <a:r>
              <a:rPr lang="en-US" sz="4000" dirty="0" err="1"/>
              <a:t>LhARA</a:t>
            </a:r>
            <a:r>
              <a:rPr lang="en-US" sz="4000" dirty="0"/>
              <a:t>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6799F4-CB55-D747-BEE3-4A6E534461B7}"/>
              </a:ext>
            </a:extLst>
          </p:cNvPr>
          <p:cNvSpPr txBox="1"/>
          <p:nvPr/>
        </p:nvSpPr>
        <p:spPr>
          <a:xfrm rot="16200000">
            <a:off x="6992450" y="2128941"/>
            <a:ext cx="4041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Front. Phys., 29 September 2020;  DOI: 10.3389/fphy.2020.567738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C09814-F288-0054-A6B9-6E8502529B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5521" y="4231396"/>
            <a:ext cx="5509384" cy="8630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5B613B1-296A-7CD8-616E-070E7D7768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8823" y="653198"/>
            <a:ext cx="3503565" cy="2262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10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F6A73-1BE9-E7C3-53C2-97B54B7D4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 to serve the ITRF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07F23B-42EE-04C3-2952-23B43A901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D8B5BEE-53B7-B3CB-22E1-5394C6EB20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63" y="642106"/>
            <a:ext cx="8927874" cy="42879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98419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553185-F2B5-2A3E-304A-17FDCA0FF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2FB3C25-439E-AE4B-51AA-353A3DA432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190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BE1B21A-1F2E-3918-BFE7-44103B6AD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664486"/>
            <a:ext cx="9144000" cy="147901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Also:</a:t>
            </a:r>
          </a:p>
          <a:p>
            <a:pPr lvl="1"/>
            <a:r>
              <a:rPr lang="en-US" dirty="0"/>
              <a:t>QMUL:</a:t>
            </a:r>
          </a:p>
          <a:p>
            <a:pPr lvl="2"/>
            <a:r>
              <a:rPr lang="en-US" dirty="0"/>
              <a:t>Physics (hope to talk to biomedical colleagues in autumn)</a:t>
            </a:r>
          </a:p>
          <a:p>
            <a:pPr lvl="1"/>
            <a:r>
              <a:rPr lang="en-US" dirty="0"/>
              <a:t>UCL Medical Physics (&amp; Bio Eng)</a:t>
            </a:r>
          </a:p>
          <a:p>
            <a:pPr lvl="1"/>
            <a:r>
              <a:rPr lang="en-US" dirty="0"/>
              <a:t>BELLA (don’t want their logo on the masthead until they have some money!)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00D9FF-487A-6D92-35DE-D071D1B83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BA55F7-705B-38A4-0426-05992E4305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907" y="81259"/>
            <a:ext cx="6370186" cy="3583227"/>
          </a:xfrm>
          <a:prstGeom prst="rect">
            <a:avLst/>
          </a:prstGeom>
          <a:ln>
            <a:solidFill>
              <a:srgbClr val="00FF00"/>
            </a:solidFill>
          </a:ln>
        </p:spPr>
      </p:pic>
    </p:spTree>
    <p:extLst>
      <p:ext uri="{BB962C8B-B14F-4D97-AF65-F5344CB8AC3E}">
        <p14:creationId xmlns:p14="http://schemas.microsoft.com/office/powerpoint/2010/main" val="3038146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187A8-B151-4F48-CA21-69ACA5648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6E9E8C-34C5-5A2F-1EBD-CA63807317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5323" y="1217488"/>
            <a:ext cx="7420511" cy="362164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Development of radiation biology </a:t>
            </a:r>
            <a:r>
              <a:rPr lang="en-US" dirty="0" err="1"/>
              <a:t>programme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At existing facilities:</a:t>
            </a:r>
          </a:p>
          <a:p>
            <a:pPr lvl="2"/>
            <a:r>
              <a:rPr lang="en-US" dirty="0"/>
              <a:t>Novel (e.g. laser driven)</a:t>
            </a:r>
          </a:p>
          <a:p>
            <a:pPr lvl="2"/>
            <a:r>
              <a:rPr lang="en-US" dirty="0"/>
              <a:t>Conventional</a:t>
            </a:r>
          </a:p>
          <a:p>
            <a:pPr marL="207169" indent="0">
              <a:buNone/>
            </a:pPr>
            <a:endParaRPr lang="en-US" dirty="0"/>
          </a:p>
          <a:p>
            <a:r>
              <a:rPr lang="en-US" dirty="0" err="1"/>
              <a:t>LhARA</a:t>
            </a:r>
            <a:r>
              <a:rPr lang="en-US" dirty="0"/>
              <a:t> proof-of-principle experiment:</a:t>
            </a:r>
          </a:p>
          <a:p>
            <a:pPr lvl="1"/>
            <a:r>
              <a:rPr lang="en-US" dirty="0"/>
              <a:t>CW: “… include as many of key </a:t>
            </a:r>
            <a:r>
              <a:rPr lang="en-US" dirty="0" err="1"/>
              <a:t>LhARA</a:t>
            </a:r>
            <a:r>
              <a:rPr lang="en-US" dirty="0"/>
              <a:t> elements as possible …”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DB042B-CEC1-1BD7-186C-D03C5EEDC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7490" y="57953"/>
            <a:ext cx="4434515" cy="804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085419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2-06-Slides-4-Panos.pptx" id="{8DF5C5B6-16FF-2D47-8407-61FA34EE9F84}" vid="{D4DDA227-394A-4B40-9CBB-EDE79696677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501</TotalTime>
  <Words>228</Words>
  <Application>Microsoft Macintosh PowerPoint</Application>
  <PresentationFormat>On-screen Show (16:9)</PresentationFormat>
  <Paragraphs>43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KL-standard-black</vt:lpstr>
      <vt:lpstr>Intro to LhARA</vt:lpstr>
      <vt:lpstr>PowerPoint Presentation</vt:lpstr>
      <vt:lpstr>What is LhARA?</vt:lpstr>
      <vt:lpstr>LhARA to serve the ITRF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LhARA to serve the ITRF</dc:title>
  <dc:creator>Long, Kenneth R</dc:creator>
  <cp:lastModifiedBy>Long, Ken (Oxford Uni.,RAL,PPD)</cp:lastModifiedBy>
  <cp:revision>26</cp:revision>
  <dcterms:created xsi:type="dcterms:W3CDTF">2024-04-11T07:46:55Z</dcterms:created>
  <dcterms:modified xsi:type="dcterms:W3CDTF">2024-05-21T08:54:54Z</dcterms:modified>
</cp:coreProperties>
</file>