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4" r:id="rId2"/>
    <p:sldId id="303" r:id="rId3"/>
    <p:sldId id="304" r:id="rId4"/>
    <p:sldId id="317" r:id="rId5"/>
    <p:sldId id="315" r:id="rId6"/>
    <p:sldId id="318" r:id="rId7"/>
    <p:sldId id="308" r:id="rId8"/>
    <p:sldId id="307" r:id="rId9"/>
    <p:sldId id="319" r:id="rId10"/>
    <p:sldId id="321" r:id="rId11"/>
    <p:sldId id="324" r:id="rId12"/>
    <p:sldId id="322" r:id="rId13"/>
    <p:sldId id="32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47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50" autoAdjust="0"/>
    <p:restoredTop sz="94660"/>
  </p:normalViewPr>
  <p:slideViewPr>
    <p:cSldViewPr>
      <p:cViewPr varScale="1">
        <p:scale>
          <a:sx n="93" d="100"/>
          <a:sy n="93" d="100"/>
        </p:scale>
        <p:origin x="230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48"/>
    </p:cViewPr>
  </p:sorterViewPr>
  <p:notesViewPr>
    <p:cSldViewPr>
      <p:cViewPr>
        <p:scale>
          <a:sx n="100" d="100"/>
          <a:sy n="100" d="100"/>
        </p:scale>
        <p:origin x="-179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2760B8-49F5-49F8-8629-07047C94254C}" type="datetimeFigureOut">
              <a:rPr lang="en-GB"/>
              <a:pPr>
                <a:defRPr/>
              </a:pPr>
              <a:t>20/05/2024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E715999-7A70-4595-944C-3C1BEA53B9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266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9CE4216-9C54-4879-8677-B65698149109}" type="datetimeFigureOut">
              <a:rPr lang="en-US"/>
              <a:pPr>
                <a:defRPr/>
              </a:pPr>
              <a:t>5/20/2024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8E85F02-A3D6-4C32-B102-F2C22737A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16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1E6BCB-FC03-47C9-BC7F-F367BFC117C2}" type="slidenum">
              <a:rPr lang="en-GB" sz="1200"/>
              <a:pPr algn="r"/>
              <a:t>1</a:t>
            </a:fld>
            <a:endParaRPr lang="en-GB" sz="1200"/>
          </a:p>
        </p:txBody>
      </p:sp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 eaLnBrk="1" hangingPunct="1"/>
            <a:r>
              <a:rPr lang="en-GB"/>
              <a:t>Unlike the previous speaker and most other people at this conference I am not going to talk about laser accelerated protons but rather lwfa of electrons  to energies in the range of 150-250MeV and their potential  as a treatment modality in radiotherapy. </a:t>
            </a:r>
          </a:p>
        </p:txBody>
      </p:sp>
      <p:sp>
        <p:nvSpPr>
          <p:cNvPr id="1434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EB82DC4A-1E66-4349-8386-4907AF2D30C4}" type="slidenum">
              <a:rPr lang="en-GB" sz="1200">
                <a:latin typeface="Times" pitchFamily="18" charset="0"/>
              </a:rPr>
              <a:pPr algn="r" eaLnBrk="0" hangingPunct="0"/>
              <a:t>1</a:t>
            </a:fld>
            <a:endParaRPr lang="en-GB" sz="120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 eaLnBrk="1" hangingPunct="1"/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6A40BA-1266-47C3-BA65-EB51C8B158F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DE32C9-451F-4E74-813E-125B7D1BF96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164028-02F7-4DFA-B23D-6F6F3736039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400" eaLnBrk="1" hangingPunct="1">
              <a:buFontTx/>
              <a:buChar char="•"/>
            </a:pPr>
            <a:endParaRPr lang="en-GB"/>
          </a:p>
        </p:txBody>
      </p:sp>
      <p:sp>
        <p:nvSpPr>
          <p:cNvPr id="4403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7324309-FF39-485B-A18F-2D4165C249A2}" type="slidenum">
              <a:rPr lang="en-GB" sz="1200"/>
              <a:pPr algn="r"/>
              <a:t>7</a:t>
            </a:fld>
            <a:endParaRPr lang="en-GB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08D113-E13C-405E-BB81-7FC510A936B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02716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906713"/>
            <a:ext cx="802716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D42AF-BAF2-4EF8-9798-5E69640506B1}" type="datetimeFigureOut">
              <a:rPr lang="en-GB"/>
              <a:pPr>
                <a:defRPr/>
              </a:pPr>
              <a:t>20/05/2024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02989-FFBB-462F-9B98-388A13596C7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6707088" cy="93610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1D014-B057-4326-A381-7B82F25C0D4F}" type="datetimeFigureOut">
              <a:rPr lang="en-GB"/>
              <a:pPr>
                <a:defRPr/>
              </a:pPr>
              <a:t>20/05/2024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308BB-A9CB-4318-9502-EB5653593A3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6707088" cy="93610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8A3CA-823D-46C5-BDB0-635D725D4DF7}" type="datetimeFigureOut">
              <a:rPr lang="en-GB"/>
              <a:pPr>
                <a:defRPr/>
              </a:pPr>
              <a:t>20/05/2024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879F8-1A34-4674-A38A-045BCCA57B1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813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B675E-F648-47B6-9570-F3DDF56013F7}" type="datetimeFigureOut">
              <a:rPr lang="en-GB"/>
              <a:pPr>
                <a:defRPr/>
              </a:pPr>
              <a:t>20/05/2024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79D46-7114-49CE-AFE9-8AC2A5F4703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72816"/>
            <a:ext cx="5486400" cy="295475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6F1C3-7B86-4D5A-B7CC-234A569F820D}" type="datetimeFigureOut">
              <a:rPr lang="en-GB"/>
              <a:pPr>
                <a:defRPr/>
              </a:pPr>
              <a:t>20/05/2024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7F6D4-AACC-4D6C-BFD6-465B5909F4D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8229600" cy="42093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7240-C02F-41EB-8A26-AD2FC2DA3139}" type="datetimeFigureOut">
              <a:rPr lang="en-GB"/>
              <a:pPr>
                <a:defRPr/>
              </a:pPr>
              <a:t>20/05/2024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262B2-AB34-48F8-B319-7163BD0FDC9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C40CF-4AC5-48B5-8074-DFD8F7DE29E3}" type="datetimeFigureOut">
              <a:rPr lang="en-GB"/>
              <a:pPr>
                <a:defRPr/>
              </a:pPr>
              <a:t>20/05/2024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90259-5EF2-40AC-861A-5D2ACB8A841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6BC6A-781F-4503-BE01-81CD979AA57F}" type="datetimeFigureOut">
              <a:rPr lang="en-GB"/>
              <a:pPr>
                <a:defRPr/>
              </a:pPr>
              <a:t>20/05/2024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13FC6-8354-4353-889F-D5B28C4283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C3E9104-8A92-4324-AC08-2A3FBC7AC8C4}" type="datetimeFigureOut">
              <a:rPr lang="en-GB"/>
              <a:pPr>
                <a:defRPr/>
              </a:pPr>
              <a:t>20/05/2024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2D113A-00E7-4A4D-BAD9-1F6C01BF076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</p:sldLayoutIdLst>
  <p:transition spd="slow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F:\180909-lanex1-movie%20-%20Copy.mpg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E:\dino\1%20z%20step%206%20last%201h%201503%20(cropped)%20(cropped)%20movie.avi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logo.png"/>
          <p:cNvPicPr>
            <a:picLocks noChangeAspect="1"/>
          </p:cNvPicPr>
          <p:nvPr/>
        </p:nvPicPr>
        <p:blipFill>
          <a:blip r:embed="rId3"/>
          <a:srcRect r="71391" b="25197"/>
          <a:stretch>
            <a:fillRect/>
          </a:stretch>
        </p:blipFill>
        <p:spPr bwMode="auto">
          <a:xfrm>
            <a:off x="0" y="0"/>
            <a:ext cx="26162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4" name="Group 12"/>
          <p:cNvGrpSpPr>
            <a:grpSpLocks/>
          </p:cNvGrpSpPr>
          <p:nvPr/>
        </p:nvGrpSpPr>
        <p:grpSpPr bwMode="auto">
          <a:xfrm>
            <a:off x="0" y="1557338"/>
            <a:ext cx="9144000" cy="142875"/>
            <a:chOff x="0" y="799"/>
            <a:chExt cx="5760" cy="90"/>
          </a:xfrm>
        </p:grpSpPr>
        <p:sp>
          <p:nvSpPr>
            <p:cNvPr id="13319" name="Rectangle 3"/>
            <p:cNvSpPr>
              <a:spLocks noChangeArrowheads="1"/>
            </p:cNvSpPr>
            <p:nvPr/>
          </p:nvSpPr>
          <p:spPr bwMode="auto">
            <a:xfrm>
              <a:off x="0" y="799"/>
              <a:ext cx="5760" cy="23"/>
            </a:xfrm>
            <a:prstGeom prst="rect">
              <a:avLst/>
            </a:prstGeom>
            <a:solidFill>
              <a:srgbClr val="9CCCD1"/>
            </a:solidFill>
            <a:ln w="9525">
              <a:solidFill>
                <a:srgbClr val="9CCCD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 sz="2400">
                <a:latin typeface="Times" pitchFamily="18" charset="0"/>
              </a:endParaRPr>
            </a:p>
          </p:txBody>
        </p:sp>
        <p:sp>
          <p:nvSpPr>
            <p:cNvPr id="13320" name="Rectangle 4"/>
            <p:cNvSpPr>
              <a:spLocks noChangeArrowheads="1"/>
            </p:cNvSpPr>
            <p:nvPr/>
          </p:nvSpPr>
          <p:spPr bwMode="auto">
            <a:xfrm>
              <a:off x="0" y="866"/>
              <a:ext cx="5760" cy="23"/>
            </a:xfrm>
            <a:prstGeom prst="rect">
              <a:avLst/>
            </a:prstGeom>
            <a:solidFill>
              <a:srgbClr val="9CCCD1"/>
            </a:solidFill>
            <a:ln w="9525">
              <a:solidFill>
                <a:srgbClr val="9CCCD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 sz="2400">
                <a:latin typeface="Times" pitchFamily="18" charset="0"/>
              </a:endParaRPr>
            </a:p>
          </p:txBody>
        </p:sp>
      </p:grpSp>
      <p:sp>
        <p:nvSpPr>
          <p:cNvPr id="13315" name="Text Box 15"/>
          <p:cNvSpPr txBox="1">
            <a:spLocks noChangeArrowheads="1"/>
          </p:cNvSpPr>
          <p:nvPr/>
        </p:nvSpPr>
        <p:spPr bwMode="auto">
          <a:xfrm>
            <a:off x="1116013" y="4581525"/>
            <a:ext cx="6699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 b="1" dirty="0">
                <a:solidFill>
                  <a:srgbClr val="008000"/>
                </a:solidFill>
                <a:latin typeface="Times" pitchFamily="18" charset="0"/>
              </a:rPr>
              <a:t>SIPBS: </a:t>
            </a:r>
            <a:r>
              <a:rPr lang="en-GB" sz="2400" b="1" dirty="0" err="1">
                <a:solidFill>
                  <a:srgbClr val="008000"/>
                </a:solidFill>
                <a:latin typeface="Times" pitchFamily="18" charset="0"/>
              </a:rPr>
              <a:t>Dr.</a:t>
            </a:r>
            <a:r>
              <a:rPr lang="en-GB" sz="2400" b="1" dirty="0">
                <a:solidFill>
                  <a:srgbClr val="008000"/>
                </a:solidFill>
                <a:latin typeface="Times" pitchFamily="18" charset="0"/>
              </a:rPr>
              <a:t> Annette Sorensen and </a:t>
            </a:r>
            <a:r>
              <a:rPr lang="en-GB" sz="2400" b="1" dirty="0" err="1">
                <a:solidFill>
                  <a:srgbClr val="008000"/>
                </a:solidFill>
                <a:latin typeface="Times" pitchFamily="18" charset="0"/>
              </a:rPr>
              <a:t>Dr.</a:t>
            </a:r>
            <a:r>
              <a:rPr lang="en-GB" sz="2400" b="1" dirty="0">
                <a:solidFill>
                  <a:srgbClr val="008000"/>
                </a:solidFill>
                <a:latin typeface="Times" pitchFamily="18" charset="0"/>
              </a:rPr>
              <a:t> Marie Boyd</a:t>
            </a:r>
          </a:p>
          <a:p>
            <a:pPr eaLnBrk="0" hangingPunct="0"/>
            <a:r>
              <a:rPr lang="en-GB" sz="2400" b="1" dirty="0">
                <a:solidFill>
                  <a:srgbClr val="008000"/>
                </a:solidFill>
                <a:latin typeface="Times" pitchFamily="18" charset="0"/>
              </a:rPr>
              <a:t>ALPHA-X: Prof. Dino Jaroszynski and team </a:t>
            </a:r>
          </a:p>
        </p:txBody>
      </p:sp>
      <p:sp>
        <p:nvSpPr>
          <p:cNvPr id="13316" name="Text Box 13"/>
          <p:cNvSpPr txBox="1">
            <a:spLocks noChangeArrowheads="1"/>
          </p:cNvSpPr>
          <p:nvPr/>
        </p:nvSpPr>
        <p:spPr bwMode="auto">
          <a:xfrm>
            <a:off x="179388" y="2276475"/>
            <a:ext cx="87852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An investigation into the potential of laser </a:t>
            </a:r>
            <a:r>
              <a:rPr lang="en-GB" sz="2400" b="1" dirty="0" err="1">
                <a:solidFill>
                  <a:schemeClr val="tx2"/>
                </a:solidFill>
              </a:rPr>
              <a:t>wakefield</a:t>
            </a:r>
            <a:r>
              <a:rPr lang="en-GB" sz="2400" b="1" dirty="0">
                <a:solidFill>
                  <a:schemeClr val="tx2"/>
                </a:solidFill>
              </a:rPr>
              <a:t> accelerated electrons to very high energies  </a:t>
            </a:r>
          </a:p>
          <a:p>
            <a:pPr algn="ctr"/>
            <a:r>
              <a:rPr lang="en-GB" sz="2400" b="1" dirty="0">
                <a:solidFill>
                  <a:schemeClr val="tx2"/>
                </a:solidFill>
              </a:rPr>
              <a:t>for cancer therapy</a:t>
            </a:r>
          </a:p>
          <a:p>
            <a:pPr algn="ctr"/>
            <a:r>
              <a:rPr lang="en-GB" sz="2400" b="1" dirty="0">
                <a:solidFill>
                  <a:srgbClr val="FF0000"/>
                </a:solidFill>
              </a:rPr>
              <a:t>What we did- how we did it and how we can do it this time </a:t>
            </a:r>
          </a:p>
        </p:txBody>
      </p:sp>
      <p:pic>
        <p:nvPicPr>
          <p:cNvPr id="13317" name="Picture 10" descr="Alpha-XWe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188913"/>
            <a:ext cx="172878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1" descr="Sup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0"/>
            <a:ext cx="192563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376"/>
          <p:cNvSpPr txBox="1">
            <a:spLocks noChangeArrowheads="1"/>
          </p:cNvSpPr>
          <p:nvPr/>
        </p:nvSpPr>
        <p:spPr bwMode="auto">
          <a:xfrm>
            <a:off x="107950" y="188913"/>
            <a:ext cx="74168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GB" sz="3000">
                <a:cs typeface="Arial" charset="0"/>
              </a:rPr>
              <a:t>Dynamics of ʏH2AX following irradiation with LWFA VHEE</a:t>
            </a:r>
          </a:p>
        </p:txBody>
      </p:sp>
      <p:graphicFrame>
        <p:nvGraphicFramePr>
          <p:cNvPr id="51202" name="Object 379"/>
          <p:cNvGraphicFramePr>
            <a:graphicFrameLocks noChangeAspect="1"/>
          </p:cNvGraphicFramePr>
          <p:nvPr/>
        </p:nvGraphicFramePr>
        <p:xfrm>
          <a:off x="639763" y="2355850"/>
          <a:ext cx="39433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3944454" imgH="2523963" progId="Excel.Chart.8">
                  <p:embed/>
                </p:oleObj>
              </mc:Choice>
              <mc:Fallback>
                <p:oleObj r:id="rId3" imgW="3944454" imgH="2523963" progId="Excel.Chart.8">
                  <p:embed/>
                  <p:pic>
                    <p:nvPicPr>
                      <p:cNvPr id="0" name="Object 3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763" y="2355850"/>
                        <a:ext cx="3943350" cy="2519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3" name="Text Box 381"/>
          <p:cNvSpPr txBox="1">
            <a:spLocks noChangeArrowheads="1"/>
          </p:cNvSpPr>
          <p:nvPr/>
        </p:nvSpPr>
        <p:spPr bwMode="auto">
          <a:xfrm>
            <a:off x="684213" y="1989138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A549</a:t>
            </a:r>
          </a:p>
        </p:txBody>
      </p:sp>
      <p:grpSp>
        <p:nvGrpSpPr>
          <p:cNvPr id="51204" name="Group 384"/>
          <p:cNvGrpSpPr>
            <a:grpSpLocks/>
          </p:cNvGrpSpPr>
          <p:nvPr/>
        </p:nvGrpSpPr>
        <p:grpSpPr bwMode="auto">
          <a:xfrm>
            <a:off x="4995863" y="1989138"/>
            <a:ext cx="3841750" cy="2784475"/>
            <a:chOff x="3147" y="1253"/>
            <a:chExt cx="2420" cy="1754"/>
          </a:xfrm>
        </p:grpSpPr>
        <p:graphicFrame>
          <p:nvGraphicFramePr>
            <p:cNvPr id="51205" name="Object 375"/>
            <p:cNvGraphicFramePr>
              <a:graphicFrameLocks noChangeAspect="1"/>
            </p:cNvGraphicFramePr>
            <p:nvPr/>
          </p:nvGraphicFramePr>
          <p:xfrm>
            <a:off x="3115" y="1452"/>
            <a:ext cx="2484" cy="1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5" imgW="3944454" imgH="2517866" progId="Excel.Chart.8">
                    <p:embed/>
                  </p:oleObj>
                </mc:Choice>
                <mc:Fallback>
                  <p:oleObj r:id="rId5" imgW="3944454" imgH="2517866" progId="Excel.Chart.8">
                    <p:embed/>
                    <p:pic>
                      <p:nvPicPr>
                        <p:cNvPr id="0" name="Object 3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15" y="1452"/>
                          <a:ext cx="2484" cy="15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06" name="Text Box 383"/>
            <p:cNvSpPr txBox="1">
              <a:spLocks noChangeArrowheads="1"/>
            </p:cNvSpPr>
            <p:nvPr/>
          </p:nvSpPr>
          <p:spPr bwMode="auto">
            <a:xfrm>
              <a:off x="3152" y="1253"/>
              <a:ext cx="4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H460</a:t>
              </a:r>
            </a:p>
          </p:txBody>
        </p:sp>
      </p:grp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B2E575-BA55-EFD8-DE40-222BCF00B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36712"/>
            <a:ext cx="4275964" cy="30665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43FEBD-1096-3082-38FD-72696CB73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8392" y="3212976"/>
            <a:ext cx="3382125" cy="25334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B30203-CD31-2541-197D-FDEEA4DF6627}"/>
              </a:ext>
            </a:extLst>
          </p:cNvPr>
          <p:cNvSpPr txBox="1"/>
          <p:nvPr/>
        </p:nvSpPr>
        <p:spPr>
          <a:xfrm>
            <a:off x="467544" y="332656"/>
            <a:ext cx="8905002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Other models we can use: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3D tumour spheroids- kill, IHC, section, image</a:t>
            </a:r>
          </a:p>
          <a:p>
            <a:r>
              <a:rPr lang="en-GB" dirty="0"/>
              <a:t>About 500-800 microns</a:t>
            </a:r>
          </a:p>
          <a:p>
            <a:r>
              <a:rPr lang="en-GB" dirty="0"/>
              <a:t>Still in medium and plastic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                                                                           nude mice xenografts- could be used</a:t>
            </a:r>
          </a:p>
          <a:p>
            <a:r>
              <a:rPr lang="en-GB" dirty="0"/>
              <a:t>                                                                            Need Home office Licence</a:t>
            </a:r>
          </a:p>
        </p:txBody>
      </p:sp>
    </p:spTree>
    <p:extLst>
      <p:ext uri="{BB962C8B-B14F-4D97-AF65-F5344CB8AC3E}">
        <p14:creationId xmlns:p14="http://schemas.microsoft.com/office/powerpoint/2010/main" val="1740083406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292556-2499-833E-1A18-C4640C8F06C5}"/>
              </a:ext>
            </a:extLst>
          </p:cNvPr>
          <p:cNvSpPr txBox="1"/>
          <p:nvPr/>
        </p:nvSpPr>
        <p:spPr>
          <a:xfrm>
            <a:off x="323528" y="620688"/>
            <a:ext cx="857157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issue with our new proposed experiments is the penetration</a:t>
            </a:r>
          </a:p>
          <a:p>
            <a:r>
              <a:rPr lang="en-GB" dirty="0"/>
              <a:t>Of the beams through plastics/medium:</a:t>
            </a:r>
          </a:p>
          <a:p>
            <a:r>
              <a:rPr lang="en-GB" dirty="0"/>
              <a:t>Without medium the cells will dry out and die or produce damage that’s</a:t>
            </a:r>
          </a:p>
          <a:p>
            <a:r>
              <a:rPr lang="en-GB" dirty="0"/>
              <a:t>Not related to the beam </a:t>
            </a:r>
          </a:p>
          <a:p>
            <a:r>
              <a:rPr lang="en-GB" dirty="0"/>
              <a:t>How can we overcome this with current low energy penetration power of the beam</a:t>
            </a:r>
          </a:p>
          <a:p>
            <a:r>
              <a:rPr lang="en-GB" dirty="0"/>
              <a:t>Also wont go through plastic- how do we hold the cells?</a:t>
            </a:r>
          </a:p>
          <a:p>
            <a:endParaRPr lang="en-GB" dirty="0"/>
          </a:p>
          <a:p>
            <a:r>
              <a:rPr lang="en-GB" dirty="0"/>
              <a:t>Questions:</a:t>
            </a:r>
          </a:p>
          <a:p>
            <a:pPr marL="342900" indent="-342900">
              <a:buAutoNum type="arabicPeriod"/>
            </a:pPr>
            <a:r>
              <a:rPr lang="en-GB" dirty="0"/>
              <a:t>What will the beam penetrate</a:t>
            </a:r>
          </a:p>
          <a:p>
            <a:pPr marL="342900" indent="-342900">
              <a:buAutoNum type="arabicPeriod"/>
            </a:pPr>
            <a:r>
              <a:rPr lang="en-GB" dirty="0"/>
              <a:t>Can we design a system that the beam will penetrate through?</a:t>
            </a:r>
          </a:p>
          <a:p>
            <a:pPr marL="342900" indent="-342900">
              <a:buAutoNum type="arabicPeriod"/>
            </a:pPr>
            <a:r>
              <a:rPr lang="en-GB" dirty="0"/>
              <a:t>What are others doing- QUB had a film???</a:t>
            </a:r>
          </a:p>
        </p:txBody>
      </p:sp>
    </p:spTree>
    <p:extLst>
      <p:ext uri="{BB962C8B-B14F-4D97-AF65-F5344CB8AC3E}">
        <p14:creationId xmlns:p14="http://schemas.microsoft.com/office/powerpoint/2010/main" val="3638584682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7C06A4-E980-F101-5FD3-B5AC3DF66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-297"/>
            <a:ext cx="6096528" cy="34292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FEDE47-B063-CBB4-81DA-C5305B138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3473400"/>
            <a:ext cx="4680296" cy="26326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8D58A9-72EA-4D8F-7419-38EA650394DD}"/>
              </a:ext>
            </a:extLst>
          </p:cNvPr>
          <p:cNvSpPr txBox="1"/>
          <p:nvPr/>
        </p:nvSpPr>
        <p:spPr>
          <a:xfrm>
            <a:off x="318955" y="6106067"/>
            <a:ext cx="5981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May overcome the need for medium and plastic covering</a:t>
            </a:r>
          </a:p>
          <a:p>
            <a:r>
              <a:rPr lang="en-GB" dirty="0"/>
              <a:t>May be able to be used with a horizontal beam</a:t>
            </a:r>
          </a:p>
        </p:txBody>
      </p:sp>
    </p:spTree>
    <p:extLst>
      <p:ext uri="{BB962C8B-B14F-4D97-AF65-F5344CB8AC3E}">
        <p14:creationId xmlns:p14="http://schemas.microsoft.com/office/powerpoint/2010/main" val="3742232926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557338"/>
            <a:ext cx="84963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Shape 1"/>
          <p:cNvSpPr txBox="1">
            <a:spLocks noChangeArrowheads="1"/>
          </p:cNvSpPr>
          <p:nvPr/>
        </p:nvSpPr>
        <p:spPr bwMode="auto">
          <a:xfrm>
            <a:off x="107950" y="0"/>
            <a:ext cx="8096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000">
                <a:solidFill>
                  <a:schemeClr val="tx2"/>
                </a:solidFill>
              </a:rPr>
              <a:t>Experimental set up – ALPHA-X beamline</a:t>
            </a:r>
          </a:p>
        </p:txBody>
      </p:sp>
      <p:sp>
        <p:nvSpPr>
          <p:cNvPr id="32771" name="CustomShape 2"/>
          <p:cNvSpPr>
            <a:spLocks noChangeArrowheads="1"/>
          </p:cNvSpPr>
          <p:nvPr/>
        </p:nvSpPr>
        <p:spPr bwMode="auto">
          <a:xfrm>
            <a:off x="468313" y="4265613"/>
            <a:ext cx="8353425" cy="333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b="1">
                <a:solidFill>
                  <a:srgbClr val="000000"/>
                </a:solidFill>
                <a:cs typeface="Arial" charset="0"/>
              </a:rPr>
              <a:t>Ti:Sapphire laser pulse (800 nm, 35 fs, 0</a:t>
            </a:r>
            <a:r>
              <a:rPr lang="en-GB" sz="1600" b="1" i="1">
                <a:solidFill>
                  <a:srgbClr val="000000"/>
                </a:solidFill>
                <a:cs typeface="Arial" charset="0"/>
              </a:rPr>
              <a:t>.</a:t>
            </a:r>
            <a:r>
              <a:rPr lang="en-GB" sz="1600" b="1">
                <a:solidFill>
                  <a:srgbClr val="000000"/>
                </a:solidFill>
                <a:cs typeface="Arial" charset="0"/>
              </a:rPr>
              <a:t>9 J) </a:t>
            </a:r>
            <a:endParaRPr lang="en-US" sz="1600" b="1"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b="1">
                <a:solidFill>
                  <a:srgbClr val="000000"/>
                </a:solidFill>
                <a:cs typeface="Arial" charset="0"/>
              </a:rPr>
              <a:t>spot size of  40μm</a:t>
            </a:r>
            <a:endParaRPr lang="en-US" sz="1600" b="1"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b="1">
                <a:solidFill>
                  <a:srgbClr val="000000"/>
                </a:solidFill>
                <a:cs typeface="Arial" charset="0"/>
              </a:rPr>
              <a:t>maximum peak intensity </a:t>
            </a:r>
            <a:r>
              <a:rPr lang="en-GB" sz="1600" b="1" i="1">
                <a:solidFill>
                  <a:srgbClr val="000000"/>
                </a:solidFill>
                <a:cs typeface="Arial" charset="0"/>
              </a:rPr>
              <a:t>I</a:t>
            </a:r>
            <a:r>
              <a:rPr lang="en-GB" sz="1600" b="1">
                <a:solidFill>
                  <a:srgbClr val="000000"/>
                </a:solidFill>
                <a:cs typeface="Arial" charset="0"/>
              </a:rPr>
              <a:t>=2×</a:t>
            </a:r>
            <a:r>
              <a:rPr lang="pl-PL" sz="1600" b="1">
                <a:cs typeface="Arial" charset="0"/>
              </a:rPr>
              <a:t>10</a:t>
            </a:r>
            <a:r>
              <a:rPr lang="pl-PL" sz="1600" b="1" baseline="30000">
                <a:cs typeface="Arial" charset="0"/>
              </a:rPr>
              <a:t>18</a:t>
            </a:r>
            <a:r>
              <a:rPr lang="en-GB" sz="1600" b="1">
                <a:solidFill>
                  <a:srgbClr val="000000"/>
                </a:solidFill>
                <a:cs typeface="Arial" charset="0"/>
              </a:rPr>
              <a:t>Wcm−2</a:t>
            </a:r>
            <a:endParaRPr lang="en-US" sz="1600" b="1"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b="1">
                <a:solidFill>
                  <a:srgbClr val="000000"/>
                </a:solidFill>
                <a:cs typeface="Arial" charset="0"/>
              </a:rPr>
              <a:t>2 mm diameter pulsed supersonic helium gas jet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b="1">
                <a:solidFill>
                  <a:srgbClr val="000000"/>
                </a:solidFill>
                <a:cs typeface="Arial" charset="0"/>
              </a:rPr>
              <a:t>Electron energy measured by electron spectrometer</a:t>
            </a:r>
            <a:endParaRPr lang="en-US" sz="1600" b="1">
              <a:cs typeface="Arial" charset="0"/>
            </a:endParaRPr>
          </a:p>
        </p:txBody>
      </p:sp>
      <p:pic>
        <p:nvPicPr>
          <p:cNvPr id="8" name="180909-lanex1-movie - Copy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364163" y="3270250"/>
            <a:ext cx="936625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6184900" y="2324100"/>
            <a:ext cx="3203575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774" name="TextBox 2"/>
          <p:cNvSpPr txBox="1">
            <a:spLocks noChangeArrowheads="1"/>
          </p:cNvSpPr>
          <p:nvPr/>
        </p:nvSpPr>
        <p:spPr bwMode="auto">
          <a:xfrm>
            <a:off x="6011863" y="4298950"/>
            <a:ext cx="302418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b="1"/>
              <a:t>Electrons are delivered </a:t>
            </a:r>
          </a:p>
          <a:p>
            <a:r>
              <a:rPr lang="en-GB" sz="1600" b="1"/>
              <a:t>in femtosecond duration electron bunches one every 2-3 second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ChangeArrowheads="1"/>
          </p:cNvSpPr>
          <p:nvPr/>
        </p:nvSpPr>
        <p:spPr bwMode="auto">
          <a:xfrm>
            <a:off x="446088" y="17811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br>
              <a:rPr lang="en-GB" sz="3200">
                <a:solidFill>
                  <a:srgbClr val="336600"/>
                </a:solidFill>
              </a:rPr>
            </a:br>
            <a:r>
              <a:rPr lang="en-GB" sz="2400">
                <a:solidFill>
                  <a:srgbClr val="336600"/>
                </a:solidFill>
              </a:rPr>
              <a:t>Aim: To interrogate the biological effect of LWFA VHEE on cancer cells to provide the biological evidence to encourage future clinical translation of this form of radiotherapy </a:t>
            </a:r>
          </a:p>
        </p:txBody>
      </p:sp>
      <p:sp>
        <p:nvSpPr>
          <p:cNvPr id="34818" name="TextBox 12"/>
          <p:cNvSpPr txBox="1">
            <a:spLocks noChangeArrowheads="1"/>
          </p:cNvSpPr>
          <p:nvPr/>
        </p:nvSpPr>
        <p:spPr bwMode="auto">
          <a:xfrm>
            <a:off x="468313" y="4508500"/>
            <a:ext cx="8229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 dirty="0"/>
              <a:t> Does LWFA VHEE kill cancer cells?</a:t>
            </a:r>
          </a:p>
          <a:p>
            <a:r>
              <a:rPr lang="en-GB" sz="3600" dirty="0"/>
              <a:t>Does LWFA VHEE cause DNA damage and repair to cancer cells</a:t>
            </a:r>
          </a:p>
          <a:p>
            <a:r>
              <a:rPr lang="en-GB" sz="3600" dirty="0" err="1"/>
              <a:t>Dpth</a:t>
            </a:r>
            <a:r>
              <a:rPr lang="en-GB" sz="3600" dirty="0"/>
              <a:t> penetration?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4819" name="Text Box 12"/>
          <p:cNvSpPr txBox="1">
            <a:spLocks noChangeArrowheads="1"/>
          </p:cNvSpPr>
          <p:nvPr/>
        </p:nvSpPr>
        <p:spPr bwMode="auto">
          <a:xfrm>
            <a:off x="2695575" y="112713"/>
            <a:ext cx="3397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GB" sz="4000" b="1">
                <a:solidFill>
                  <a:schemeClr val="tx2"/>
                </a:solidFill>
              </a:rPr>
              <a:t>Radiobiology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5"/>
          <p:cNvSpPr txBox="1">
            <a:spLocks noChangeArrowheads="1"/>
          </p:cNvSpPr>
          <p:nvPr/>
        </p:nvSpPr>
        <p:spPr bwMode="auto">
          <a:xfrm>
            <a:off x="26988" y="325438"/>
            <a:ext cx="7569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30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GB" sz="3000" b="1" dirty="0">
                <a:solidFill>
                  <a:srgbClr val="234479"/>
                </a:solidFill>
                <a:cs typeface="Arial" charset="0"/>
              </a:rPr>
              <a:t>Radiobiological experiment – </a:t>
            </a:r>
          </a:p>
          <a:p>
            <a:pPr algn="ctr"/>
            <a:r>
              <a:rPr lang="en-GB" sz="3000" b="1" dirty="0">
                <a:solidFill>
                  <a:srgbClr val="234479"/>
                </a:solidFill>
                <a:cs typeface="Arial" charset="0"/>
              </a:rPr>
              <a:t>cell monolayers – vertical beams a challenge</a:t>
            </a:r>
          </a:p>
        </p:txBody>
      </p:sp>
      <p:pic>
        <p:nvPicPr>
          <p:cNvPr id="36866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1787525"/>
            <a:ext cx="76295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6" descr="_DB12634 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26288" y="3168650"/>
            <a:ext cx="1728787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_DB12630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64250" y="3763963"/>
            <a:ext cx="1062038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Box 11"/>
          <p:cNvSpPr txBox="1">
            <a:spLocks noChangeArrowheads="1"/>
          </p:cNvSpPr>
          <p:nvPr/>
        </p:nvSpPr>
        <p:spPr bwMode="auto">
          <a:xfrm>
            <a:off x="26988" y="4333875"/>
            <a:ext cx="5973762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400">
                <a:cs typeface="Arial" charset="0"/>
              </a:rPr>
              <a:t>Monolayers of Human lung cancer lines (A549) in 30mm petridishes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>
                <a:cs typeface="Arial" charset="0"/>
              </a:rPr>
              <a:t>Cells placed in water bath along the beamline at depths of 0, 3.5 and 10cm from the radiation source 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>
                <a:cs typeface="Arial" charset="0"/>
              </a:rPr>
              <a:t>Cells irradiated with 0.3, 0.7 and 1.5Gy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>
                <a:cs typeface="Arial" charset="0"/>
              </a:rPr>
              <a:t>24h after cells were seeded for a clonogenic assay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>
                <a:cs typeface="Arial" charset="0"/>
              </a:rPr>
              <a:t>Average electron energy measured before and after every cell irradiation (162 ± 25 MeV)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>
                <a:cs typeface="Arial" charset="0"/>
              </a:rPr>
              <a:t>Electron charge measured before and after every cell irradiation using image plates and used in Monte Carlo simulations to determine  delivered dose </a:t>
            </a:r>
            <a:endParaRPr lang="en-US" sz="1400"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GB" sz="1400"/>
          </a:p>
          <a:p>
            <a:pPr marL="285750" indent="-285750">
              <a:buFont typeface="Arial" charset="0"/>
              <a:buChar char="•"/>
            </a:pP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06755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800">
                <a:solidFill>
                  <a:srgbClr val="234479"/>
                </a:solidFill>
                <a:latin typeface="Arial" charset="0"/>
                <a:cs typeface="Arial" charset="0"/>
              </a:rPr>
              <a:t>Clonogenic survival following LWFA VHEE irradiation of cells in monolayer </a:t>
            </a:r>
          </a:p>
        </p:txBody>
      </p:sp>
      <p:pic>
        <p:nvPicPr>
          <p:cNvPr id="38914" name="Object 1"/>
          <p:cNvPicPr>
            <a:picLocks noChangeArrowheads="1"/>
          </p:cNvPicPr>
          <p:nvPr/>
        </p:nvPicPr>
        <p:blipFill>
          <a:blip r:embed="rId3"/>
          <a:srcRect l="-2982" t="-5611" r="-23317" b="-1810"/>
          <a:stretch>
            <a:fillRect/>
          </a:stretch>
        </p:blipFill>
        <p:spPr bwMode="auto">
          <a:xfrm>
            <a:off x="1908175" y="1647825"/>
            <a:ext cx="46863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Box 1"/>
          <p:cNvSpPr txBox="1">
            <a:spLocks noChangeArrowheads="1"/>
          </p:cNvSpPr>
          <p:nvPr/>
        </p:nvSpPr>
        <p:spPr bwMode="auto">
          <a:xfrm>
            <a:off x="938213" y="4995863"/>
            <a:ext cx="7416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400"/>
              <a:t>Dose dependent  decrease in survival of cells at each individual depth 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/>
              <a:t>Survival curves at depths of 0 and 3.5cm show similar pattern of survival at all doses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/>
              <a:t>At 10cm depth survival is greater over the dose range compared to 0 and 3.5cm</a:t>
            </a:r>
          </a:p>
          <a:p>
            <a:pPr marL="285750" indent="-285750">
              <a:buFont typeface="Arial" charset="0"/>
              <a:buChar char="•"/>
            </a:pPr>
            <a:endParaRPr lang="en-GB" sz="1400"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1787525"/>
            <a:ext cx="76295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2390775"/>
            <a:ext cx="93503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Box 6"/>
          <p:cNvSpPr txBox="1">
            <a:spLocks noChangeArrowheads="1"/>
          </p:cNvSpPr>
          <p:nvPr/>
        </p:nvSpPr>
        <p:spPr bwMode="auto">
          <a:xfrm>
            <a:off x="611188" y="4581525"/>
            <a:ext cx="7275512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/>
              <a:t>Electron beam travels 3m without any guidance</a:t>
            </a:r>
          </a:p>
          <a:p>
            <a:pPr marL="285750" indent="-285750">
              <a:buFont typeface="Arial" charset="0"/>
              <a:buChar char="•"/>
            </a:pPr>
            <a:r>
              <a:rPr lang="en-GB"/>
              <a:t>Bending magnets confirm photon contamination</a:t>
            </a:r>
          </a:p>
          <a:p>
            <a:pPr marL="285750" indent="-285750">
              <a:buFont typeface="Arial" charset="0"/>
              <a:buChar char="•"/>
            </a:pPr>
            <a:r>
              <a:rPr lang="en-GB"/>
              <a:t>Image plates have different sensitivities to different radiation types </a:t>
            </a:r>
          </a:p>
          <a:p>
            <a:pPr marL="285750" indent="-285750">
              <a:buFont typeface="Arial" charset="0"/>
              <a:buChar char="•"/>
            </a:pPr>
            <a:r>
              <a:rPr lang="en-GB"/>
              <a:t>Therefore impossible to obtain reliable charge measurements </a:t>
            </a:r>
          </a:p>
          <a:p>
            <a:pPr marL="285750" indent="-285750">
              <a:buFont typeface="Arial" charset="0"/>
              <a:buChar char="•"/>
            </a:pPr>
            <a:r>
              <a:rPr lang="en-GB"/>
              <a:t>Delivered dose underestimated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611938" y="6021388"/>
            <a:ext cx="2232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20 </a:t>
            </a:r>
            <a:r>
              <a:rPr lang="pl-PL" sz="1200">
                <a:solidFill>
                  <a:srgbClr val="000000"/>
                </a:solidFill>
                <a:latin typeface="Calibri" pitchFamily="34" charset="0"/>
              </a:rPr>
              <a:t>consecutive shots on FUJI BAS SR image plate</a:t>
            </a:r>
          </a:p>
          <a:p>
            <a:endParaRPr lang="pl-PL" sz="120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1938" y="3644900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12713"/>
            <a:ext cx="7524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solidFill>
                  <a:srgbClr val="000000"/>
                </a:solidFill>
              </a:rPr>
              <a:t> </a:t>
            </a:r>
            <a:r>
              <a:rPr lang="en-GB" sz="3000" b="1">
                <a:solidFill>
                  <a:schemeClr val="tx2"/>
                </a:solidFill>
              </a:rPr>
              <a:t>Radiobiological experiment – cell pellet</a:t>
            </a:r>
            <a:r>
              <a:rPr lang="en-GB" sz="3200" b="1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484313"/>
            <a:ext cx="8853488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 bwMode="auto">
          <a:xfrm>
            <a:off x="5076825" y="2997200"/>
            <a:ext cx="2663825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32363" y="3028950"/>
            <a:ext cx="3360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Calibri" pitchFamily="34" charset="0"/>
              </a:rPr>
              <a:t>Extra 185 cm of propagation in air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49688" y="3644900"/>
            <a:ext cx="2460625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49688" y="6018213"/>
            <a:ext cx="2460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200">
                <a:solidFill>
                  <a:srgbClr val="000000"/>
                </a:solidFill>
                <a:latin typeface="Calibri" pitchFamily="34" charset="0"/>
              </a:rPr>
              <a:t>5 consecutive shots on FUJI BAS SR image plate</a:t>
            </a:r>
          </a:p>
        </p:txBody>
      </p:sp>
      <p:cxnSp>
        <p:nvCxnSpPr>
          <p:cNvPr id="10" name="Elbow Connector 9"/>
          <p:cNvCxnSpPr>
            <a:cxnSpLocks noChangeShapeType="1"/>
          </p:cNvCxnSpPr>
          <p:nvPr/>
        </p:nvCxnSpPr>
        <p:spPr bwMode="auto">
          <a:xfrm rot="5400000">
            <a:off x="4500563" y="2781300"/>
            <a:ext cx="935038" cy="503237"/>
          </a:xfrm>
          <a:prstGeom prst="bentConnector3">
            <a:avLst>
              <a:gd name="adj1" fmla="val 30231"/>
            </a:avLst>
          </a:prstGeom>
          <a:noFill/>
          <a:ln w="38100" algn="ctr">
            <a:solidFill>
              <a:srgbClr val="C00000"/>
            </a:solidFill>
            <a:round/>
            <a:headEnd/>
            <a:tailEnd type="arrow" w="med" len="med"/>
          </a:ln>
        </p:spPr>
      </p:cxnSp>
      <p:cxnSp>
        <p:nvCxnSpPr>
          <p:cNvPr id="11" name="Elbow Connector 10"/>
          <p:cNvCxnSpPr>
            <a:cxnSpLocks noChangeShapeType="1"/>
          </p:cNvCxnSpPr>
          <p:nvPr/>
        </p:nvCxnSpPr>
        <p:spPr bwMode="auto">
          <a:xfrm rot="16200000" flipH="1">
            <a:off x="7440612" y="2647951"/>
            <a:ext cx="1008063" cy="696912"/>
          </a:xfrm>
          <a:prstGeom prst="bentConnector3">
            <a:avLst>
              <a:gd name="adj1" fmla="val 38120"/>
            </a:avLst>
          </a:prstGeom>
          <a:noFill/>
          <a:ln w="3810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12" name="TextBox 11"/>
          <p:cNvSpPr txBox="1"/>
          <p:nvPr/>
        </p:nvSpPr>
        <p:spPr>
          <a:xfrm>
            <a:off x="250825" y="3938588"/>
            <a:ext cx="3571875" cy="1938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u="sng" dirty="0">
                <a:solidFill>
                  <a:srgbClr val="000000"/>
                </a:solidFill>
                <a:latin typeface="Calibri" pitchFamily="34" charset="0"/>
              </a:rPr>
              <a:t>Beam monitoring:</a:t>
            </a:r>
          </a:p>
          <a:p>
            <a:pPr marL="539750" indent="-357188">
              <a:buFont typeface="Wingdings" pitchFamily="2" charset="2"/>
              <a:buChar char="§"/>
              <a:tabLst>
                <a:tab pos="539750" algn="l"/>
              </a:tabLst>
              <a:defRPr/>
            </a:pPr>
            <a:r>
              <a:rPr lang="en-GB" sz="2400" b="1" dirty="0">
                <a:solidFill>
                  <a:srgbClr val="000000"/>
                </a:solidFill>
                <a:latin typeface="Calibri" pitchFamily="34" charset="0"/>
              </a:rPr>
              <a:t>Electron spectra</a:t>
            </a:r>
          </a:p>
          <a:p>
            <a:pPr marL="539750" indent="-357188">
              <a:buFont typeface="Wingdings" pitchFamily="2" charset="2"/>
              <a:buChar char="§"/>
              <a:tabLst>
                <a:tab pos="539750" algn="l"/>
              </a:tabLst>
              <a:defRPr/>
            </a:pPr>
            <a:r>
              <a:rPr lang="en-GB" sz="2400" b="1" dirty="0">
                <a:solidFill>
                  <a:srgbClr val="000000"/>
                </a:solidFill>
                <a:latin typeface="Calibri" pitchFamily="34" charset="0"/>
              </a:rPr>
              <a:t>IPs</a:t>
            </a:r>
          </a:p>
          <a:p>
            <a:pPr marL="539750" indent="-357188">
              <a:buFont typeface="Wingdings" pitchFamily="2" charset="2"/>
              <a:buChar char="§"/>
              <a:tabLst>
                <a:tab pos="539750" algn="l"/>
              </a:tabLst>
              <a:defRPr/>
            </a:pPr>
            <a:r>
              <a:rPr lang="en-GB" sz="2400" b="1" dirty="0">
                <a:solidFill>
                  <a:srgbClr val="000000"/>
                </a:solidFill>
                <a:latin typeface="Calibri" pitchFamily="34" charset="0"/>
              </a:rPr>
              <a:t>EBT2 </a:t>
            </a:r>
            <a:r>
              <a:rPr lang="en-GB" sz="2400" b="1" dirty="0" err="1">
                <a:solidFill>
                  <a:srgbClr val="000000"/>
                </a:solidFill>
                <a:latin typeface="Calibri" pitchFamily="34" charset="0"/>
              </a:rPr>
              <a:t>Gafchromic</a:t>
            </a:r>
            <a:r>
              <a:rPr lang="en-GB" sz="2400" b="1" dirty="0">
                <a:solidFill>
                  <a:srgbClr val="000000"/>
                </a:solidFill>
                <a:latin typeface="Calibri" pitchFamily="34" charset="0"/>
              </a:rPr>
              <a:t> films</a:t>
            </a:r>
          </a:p>
          <a:p>
            <a:pPr marL="539750" indent="-357188">
              <a:buFont typeface="Wingdings" pitchFamily="2" charset="2"/>
              <a:buChar char="§"/>
              <a:tabLst>
                <a:tab pos="539750" algn="l"/>
              </a:tabLst>
              <a:defRPr/>
            </a:pPr>
            <a:r>
              <a:rPr lang="en-GB" sz="2400" b="1" dirty="0">
                <a:solidFill>
                  <a:srgbClr val="000000"/>
                </a:solidFill>
                <a:latin typeface="Calibri" pitchFamily="34" charset="0"/>
              </a:rPr>
              <a:t>Ionization chamber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9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4" descr="70%"/>
          <p:cNvSpPr>
            <a:spLocks noChangeArrowheads="1"/>
          </p:cNvSpPr>
          <p:nvPr/>
        </p:nvSpPr>
        <p:spPr bwMode="auto">
          <a:xfrm>
            <a:off x="684213" y="3141663"/>
            <a:ext cx="1122362" cy="649287"/>
          </a:xfrm>
          <a:prstGeom prst="homePlate">
            <a:avLst>
              <a:gd name="adj" fmla="val 57620"/>
            </a:avLst>
          </a:prstGeom>
          <a:pattFill prst="pct70">
            <a:fgClr>
              <a:srgbClr val="FFFFFF"/>
            </a:fgClr>
            <a:bgClr>
              <a:srgbClr val="000000"/>
            </a:bgClr>
          </a:pattFill>
          <a:ln w="508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Times" pitchFamily="18" charset="0"/>
            </a:endParaRPr>
          </a:p>
        </p:txBody>
      </p:sp>
      <p:sp>
        <p:nvSpPr>
          <p:cNvPr id="45058" name="AutoShape 5"/>
          <p:cNvSpPr>
            <a:spLocks noChangeArrowheads="1"/>
          </p:cNvSpPr>
          <p:nvPr/>
        </p:nvSpPr>
        <p:spPr bwMode="auto">
          <a:xfrm rot="5400000">
            <a:off x="1690687" y="3359151"/>
            <a:ext cx="295275" cy="292100"/>
          </a:xfrm>
          <a:prstGeom prst="can">
            <a:avLst>
              <a:gd name="adj" fmla="val 25000"/>
            </a:avLst>
          </a:prstGeom>
          <a:solidFill>
            <a:srgbClr val="0206FD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pic>
        <p:nvPicPr>
          <p:cNvPr id="4505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2781300"/>
            <a:ext cx="1112837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Line 9"/>
          <p:cNvSpPr>
            <a:spLocks noChangeShapeType="1"/>
          </p:cNvSpPr>
          <p:nvPr/>
        </p:nvSpPr>
        <p:spPr bwMode="auto">
          <a:xfrm>
            <a:off x="2268538" y="3500438"/>
            <a:ext cx="5746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124075" y="2997200"/>
            <a:ext cx="984250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latin typeface="+mn-lt"/>
              </a:rPr>
              <a:t>5x10</a:t>
            </a:r>
            <a:r>
              <a:rPr lang="en-GB" baseline="30000" dirty="0">
                <a:latin typeface="+mn-lt"/>
              </a:rPr>
              <a:t>5</a:t>
            </a:r>
          </a:p>
        </p:txBody>
      </p:sp>
      <p:sp>
        <p:nvSpPr>
          <p:cNvPr id="45062" name="Line 11"/>
          <p:cNvSpPr>
            <a:spLocks noChangeShapeType="1"/>
          </p:cNvSpPr>
          <p:nvPr/>
        </p:nvSpPr>
        <p:spPr bwMode="auto">
          <a:xfrm flipV="1">
            <a:off x="4427538" y="2492375"/>
            <a:ext cx="5048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421313" y="984250"/>
            <a:ext cx="2701925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 err="1">
                <a:latin typeface="+mn-lt"/>
              </a:rPr>
              <a:t>Clonogenic</a:t>
            </a:r>
            <a:r>
              <a:rPr lang="en-GB" dirty="0">
                <a:latin typeface="+mn-lt"/>
              </a:rPr>
              <a:t> assay </a:t>
            </a:r>
          </a:p>
        </p:txBody>
      </p:sp>
      <p:sp>
        <p:nvSpPr>
          <p:cNvPr id="45064" name="Line 13"/>
          <p:cNvSpPr>
            <a:spLocks noChangeShapeType="1"/>
          </p:cNvSpPr>
          <p:nvPr/>
        </p:nvSpPr>
        <p:spPr bwMode="auto">
          <a:xfrm>
            <a:off x="4500563" y="3429000"/>
            <a:ext cx="719137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45065" name="Picture 14"/>
          <p:cNvPicPr>
            <a:picLocks noChangeAspect="1" noChangeArrowheads="1"/>
          </p:cNvPicPr>
          <p:nvPr/>
        </p:nvPicPr>
        <p:blipFill>
          <a:blip r:embed="rId5"/>
          <a:srcRect l="33218" t="14764" r="34602" b="46136"/>
          <a:stretch>
            <a:fillRect/>
          </a:stretch>
        </p:blipFill>
        <p:spPr bwMode="auto">
          <a:xfrm>
            <a:off x="5464175" y="1465263"/>
            <a:ext cx="2160588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5743575" y="3559175"/>
            <a:ext cx="1811338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l-GR" dirty="0">
                <a:latin typeface="Times" charset="0"/>
                <a:cs typeface="Arial" panose="020B0604020202020204" pitchFamily="34" charset="0"/>
              </a:rPr>
              <a:t>γ</a:t>
            </a:r>
            <a:r>
              <a:rPr lang="en-GB" dirty="0">
                <a:latin typeface="+mn-lt"/>
                <a:cs typeface="Arial" panose="020B0604020202020204" pitchFamily="34" charset="0"/>
              </a:rPr>
              <a:t>-H2AX foci</a:t>
            </a:r>
            <a:endParaRPr lang="el-GR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067" name="Title 1"/>
          <p:cNvSpPr txBox="1">
            <a:spLocks/>
          </p:cNvSpPr>
          <p:nvPr/>
        </p:nvSpPr>
        <p:spPr bwMode="auto">
          <a:xfrm>
            <a:off x="395288" y="-26988"/>
            <a:ext cx="6985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>
                <a:solidFill>
                  <a:schemeClr val="tx2"/>
                </a:solidFill>
              </a:rPr>
              <a:t>Radiobiology experiments-cell pellet</a:t>
            </a:r>
          </a:p>
        </p:txBody>
      </p:sp>
      <p:pic>
        <p:nvPicPr>
          <p:cNvPr id="15" name="1 z step 6 last 1h 1503 (cropped) (cropped) movie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491163" y="3989388"/>
            <a:ext cx="237648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9" name="Line 23"/>
          <p:cNvSpPr>
            <a:spLocks noChangeShapeType="1"/>
          </p:cNvSpPr>
          <p:nvPr/>
        </p:nvSpPr>
        <p:spPr bwMode="auto">
          <a:xfrm flipH="1" flipV="1">
            <a:off x="3708400" y="3644900"/>
            <a:ext cx="287338" cy="576263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3419475" y="4149725"/>
            <a:ext cx="1539875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dirty="0">
                <a:latin typeface="+mn-lt"/>
              </a:rPr>
              <a:t>Cell pellet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3" name="Object 1"/>
          <p:cNvGraphicFramePr>
            <a:graphicFrameLocks noChangeAspect="1"/>
          </p:cNvGraphicFramePr>
          <p:nvPr/>
        </p:nvGraphicFramePr>
        <p:xfrm>
          <a:off x="273050" y="2298700"/>
          <a:ext cx="4038600" cy="258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035902" imgH="2578831" progId="Excel.Chart.8">
                  <p:embed/>
                </p:oleObj>
              </mc:Choice>
              <mc:Fallback>
                <p:oleObj r:id="rId2" imgW="4035902" imgH="2578831" progId="Excel.Char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2298700"/>
                        <a:ext cx="4038600" cy="2581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4592638" y="2298700"/>
          <a:ext cx="4038600" cy="258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4041998" imgH="2578831" progId="Excel.Chart.8">
                  <p:embed/>
                </p:oleObj>
              </mc:Choice>
              <mc:Fallback>
                <p:oleObj r:id="rId4" imgW="4041998" imgH="2578831" progId="Excel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2638" y="2298700"/>
                        <a:ext cx="4038600" cy="2581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1187450" y="404813"/>
            <a:ext cx="5976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3000">
                <a:solidFill>
                  <a:schemeClr val="tx2"/>
                </a:solidFill>
              </a:rPr>
              <a:t>Clonogenic capacity of H460cells following irradiation </a:t>
            </a:r>
          </a:p>
        </p:txBody>
      </p:sp>
      <p:sp>
        <p:nvSpPr>
          <p:cNvPr id="7" name="Text Box 277"/>
          <p:cNvSpPr txBox="1">
            <a:spLocks noChangeArrowheads="1"/>
          </p:cNvSpPr>
          <p:nvPr/>
        </p:nvSpPr>
        <p:spPr bwMode="auto">
          <a:xfrm>
            <a:off x="153988" y="4941888"/>
            <a:ext cx="4608512" cy="92233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r>
              <a:rPr lang="en-GB" dirty="0" err="1">
                <a:latin typeface="+mn-lt"/>
              </a:rPr>
              <a:t>Clonogenic</a:t>
            </a:r>
            <a:r>
              <a:rPr lang="en-GB" dirty="0">
                <a:latin typeface="+mn-lt"/>
              </a:rPr>
              <a:t> capacity decreases with an increase in dose of LWFA VHEE  </a:t>
            </a:r>
          </a:p>
          <a:p>
            <a:pPr eaLnBrk="0" hangingPunct="0">
              <a:defRPr/>
            </a:pPr>
            <a:endParaRPr lang="en-GB" dirty="0">
              <a:latin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</TotalTime>
  <Words>621</Words>
  <Application>Microsoft Office PowerPoint</Application>
  <PresentationFormat>On-screen Show (4:3)</PresentationFormat>
  <Paragraphs>99</Paragraphs>
  <Slides>13</Slides>
  <Notes>9</Notes>
  <HiddenSlides>0</HiddenSlides>
  <MMClips>2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</vt:lpstr>
      <vt:lpstr>Wingdings</vt:lpstr>
      <vt:lpstr>Office Theme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Clonogenic survival following LWFA VHEE irradiation of cells in monolayer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Strathclyde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Services</dc:creator>
  <cp:lastModifiedBy>Marie Boyd</cp:lastModifiedBy>
  <cp:revision>169</cp:revision>
  <dcterms:created xsi:type="dcterms:W3CDTF">2012-06-06T19:49:57Z</dcterms:created>
  <dcterms:modified xsi:type="dcterms:W3CDTF">2024-05-20T17:15:00Z</dcterms:modified>
</cp:coreProperties>
</file>