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598" r:id="rId2"/>
    <p:sldId id="59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6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6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DFEA8-0674-4952-8894-812F624190E3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DB4A7E-EE80-4F0B-B359-F94FCA9C2F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089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C2EBC1-1F39-5D26-E00D-9DBC6B4DE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56B529-56B9-89BD-DBFF-2F784BD27F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FECE30-82B0-9218-A35E-44A5F2275E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This is a CAD model of said experiment.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We plan to install a capture beamline to guide the proton source to a cell irradiation station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This will involve a permanent magnet </a:t>
            </a:r>
            <a:r>
              <a:rPr lang="en-GB" dirty="0" err="1"/>
              <a:t>quadrapole</a:t>
            </a:r>
            <a:r>
              <a:rPr lang="en-GB" dirty="0"/>
              <a:t> system as seen on left, and a cell irradiation end station which will sit at target normal in the TP line.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Very exciting application experiment for Bunker B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CC0FD6-0C1D-562E-6505-F9C8FF9E4E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AC0F92-D40B-CB4F-A32A-877BD395C1D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658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C2EBC1-1F39-5D26-E00D-9DBC6B4DE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56B529-56B9-89BD-DBFF-2F784BD27F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FECE30-82B0-9218-A35E-44A5F2275E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This is a CAD model of said experiment.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We plan to install a capture beamline to guide the proton source to a cell irradiation station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This will involve a permanent magnet </a:t>
            </a:r>
            <a:r>
              <a:rPr lang="en-GB" dirty="0" err="1"/>
              <a:t>quadrapole</a:t>
            </a:r>
            <a:r>
              <a:rPr lang="en-GB" dirty="0"/>
              <a:t> system as seen on left, and a cell irradiation end station which will sit at target normal in the TP line.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Very exciting application experiment for Bunker B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CC0FD6-0C1D-562E-6505-F9C8FF9E4E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AC0F92-D40B-CB4F-A32A-877BD395C1D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658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2FA21-2C96-46D1-AD1B-EA7A6F1170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BBCC2E-70D9-467C-9C1D-A45A6B7472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7AFF18-34E3-4CC7-BD75-976CD303B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C9462-FE63-4624-83B4-54F64BA88911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344DAA-1EA4-4C69-8A22-CAC078140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A118F-AE70-4093-8ABF-5A43D1818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89371-4D23-4AFE-8E04-DCF027EF3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53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C7E5A-860C-4A49-9C16-631B80C3D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412491-4D91-405E-9774-360A52A8D4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DF0DEA-8277-4A6F-AEAB-6CD4713C7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C9462-FE63-4624-83B4-54F64BA88911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D95A8-6BA7-463B-B806-BFD1BAA30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E27369-F4E0-4293-8D9C-DA74777B0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89371-4D23-4AFE-8E04-DCF027EF3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877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29DCA1-E084-43FF-BEC8-D83B23F84E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E09307-EEDA-4B73-A0F4-736D1351A5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E864BE-7593-435D-A6B8-5AE8ECFEE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C9462-FE63-4624-83B4-54F64BA88911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96F0EC-2E2F-4AED-967C-225E1092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58152-99ED-4785-9C4D-2D85D40BD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89371-4D23-4AFE-8E04-DCF027EF3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414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514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0D28A-776D-490E-BB74-803D7C7BF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EF3D4-2A89-4F6F-8D9C-7A3B13AD81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364538-648E-4A20-8AC6-7C8112A51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C9462-FE63-4624-83B4-54F64BA88911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68F43-BE02-4A08-960E-D210D467C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D4541-5673-4E11-928F-2DD0E6E38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89371-4D23-4AFE-8E04-DCF027EF3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830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EA762-E180-4676-A816-E9CC5488D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15C80C-BE43-48DF-934E-DA0AAE46C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1FFB2A-6E70-44FB-B787-3903B82B7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C9462-FE63-4624-83B4-54F64BA88911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CC0BD-06F3-4350-9234-2E7856425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258802-0D48-4EA6-BE6D-979BC08EA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89371-4D23-4AFE-8E04-DCF027EF3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179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F77C5-6B89-4B50-8887-6AAB84BAE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200D6D-C6D3-405B-85A9-13647C7F6C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D245E4-CC50-4C38-B104-A6E28A9605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41CDE7-0601-40D8-B46E-FD21E5100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C9462-FE63-4624-83B4-54F64BA88911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770F05-C9CD-4FC6-85FC-D3322C7BA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9E635-2359-4CE6-BFC8-F20F82037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89371-4D23-4AFE-8E04-DCF027EF3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059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A04F1-8388-4A08-BDBF-B020DDA6D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973A85-4084-4719-B36B-CD134E090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F45B05-A53F-444E-ABF2-4C0CF17950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29C00D-2B34-4E20-A47C-12C8DCB8FB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C43E16-5307-4EB0-8B7A-08E3BEDA01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67AD44-582E-4D0D-9193-7D505FAFC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C9462-FE63-4624-83B4-54F64BA88911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4DE886-226A-4574-BB1E-5E90099EC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85F48B-4840-4197-A4F1-2DF7D11F6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89371-4D23-4AFE-8E04-DCF027EF3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225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AAD08-D2F7-4461-A46A-8FAB37246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275CD0-04D6-4B6C-A69F-6496D6FBD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C9462-FE63-4624-83B4-54F64BA88911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00F576-2D5E-4111-BBA4-7519C1FCC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2C0F41-20EA-4DC7-B0E8-D8DC0C0E5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89371-4D23-4AFE-8E04-DCF027EF3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540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1D28B1-B404-40EF-96D1-CFDF8C10A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C9462-FE63-4624-83B4-54F64BA88911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82C6A8-3D1E-4FCE-BBE0-05A4BBF4D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86B459-A1BC-4488-A7A3-E9B534E01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89371-4D23-4AFE-8E04-DCF027EF3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283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EC922-A1CD-41F2-8658-E1CB7505A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17841-C76B-472F-B988-E9F1EADADD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CFEC56-DEF3-49A8-8749-01AB95E696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BFD7F5-0FD5-4C47-A28A-0DE5ADDD2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C9462-FE63-4624-83B4-54F64BA88911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71A080-2E8E-44F5-92F3-F46CE1602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0468FA-0D27-49FE-A4D5-D55CA9A6E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89371-4D23-4AFE-8E04-DCF027EF3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512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2B3C8-F46E-4E25-83DB-E13AF38AF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E89596-EAD0-4EBD-9DAB-E982A044C7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B1FA4E-9281-47CB-9EE8-F1769F9531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71F1ED-0A56-4E34-828D-DACEDA556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C9462-FE63-4624-83B4-54F64BA88911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FC22D9-195A-4AB0-A678-00A670098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787C99-B639-48F4-86B9-9033EEECC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89371-4D23-4AFE-8E04-DCF027EF3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344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A539D9-56D8-4719-A8A2-4BAA641E2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0BA7C3-FACC-4874-8548-340A3F80BA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2F5B3-6090-4664-8D9B-B2D9E883AD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C9462-FE63-4624-83B4-54F64BA88911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E6500A-762F-435A-8435-9E182C77E4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32991-D92E-4AC8-A2F3-9920560E49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89371-4D23-4AFE-8E04-DCF027EF3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5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5CE9A6-E966-93B2-3CFC-7DD1D0A227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7A1CEC3C-719E-40F7-856C-89A84AE603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045" y="3483577"/>
            <a:ext cx="4901231" cy="326748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6D840D2-6334-4140-9850-E3770E14C4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030" y="3628046"/>
            <a:ext cx="4356619" cy="2904413"/>
          </a:xfrm>
          <a:prstGeom prst="rect">
            <a:avLst/>
          </a:prstGeom>
        </p:spPr>
      </p:pic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051FB895-EA10-A259-3E6A-DB4244CAB357}"/>
              </a:ext>
            </a:extLst>
          </p:cNvPr>
          <p:cNvSpPr/>
          <p:nvPr/>
        </p:nvSpPr>
        <p:spPr>
          <a:xfrm>
            <a:off x="7935481" y="530580"/>
            <a:ext cx="3634796" cy="40011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8C170162-0DB4-2141-E8BD-374EA0716B17}"/>
              </a:ext>
            </a:extLst>
          </p:cNvPr>
          <p:cNvSpPr/>
          <p:nvPr/>
        </p:nvSpPr>
        <p:spPr>
          <a:xfrm>
            <a:off x="1759685" y="771459"/>
            <a:ext cx="3089189" cy="40011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C47854D-4298-06C6-1177-565C4A327765}"/>
              </a:ext>
            </a:extLst>
          </p:cNvPr>
          <p:cNvCxnSpPr/>
          <p:nvPr/>
        </p:nvCxnSpPr>
        <p:spPr>
          <a:xfrm>
            <a:off x="986110" y="0"/>
            <a:ext cx="0" cy="685800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itle 2">
            <a:extLst>
              <a:ext uri="{FF2B5EF4-FFF2-40B4-BE49-F238E27FC236}">
                <a16:creationId xmlns:a16="http://schemas.microsoft.com/office/drawing/2014/main" id="{F0A66960-8C60-2A6C-53AD-D61B803E6FF6}"/>
              </a:ext>
            </a:extLst>
          </p:cNvPr>
          <p:cNvSpPr txBox="1">
            <a:spLocks/>
          </p:cNvSpPr>
          <p:nvPr/>
        </p:nvSpPr>
        <p:spPr>
          <a:xfrm>
            <a:off x="1367457" y="8331"/>
            <a:ext cx="10745819" cy="1450112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cs typeface="Arial" panose="020B0604020202020204" pitchFamily="34" charset="0"/>
              </a:rPr>
              <a:t>Focused Proton Beam RCF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DF60E6-00D3-B998-60F7-0329E5E9E006}"/>
              </a:ext>
            </a:extLst>
          </p:cNvPr>
          <p:cNvSpPr txBox="1"/>
          <p:nvPr/>
        </p:nvSpPr>
        <p:spPr>
          <a:xfrm rot="5400000">
            <a:off x="-2126394" y="2833747"/>
            <a:ext cx="51853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6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ontserrat" pitchFamily="2" charset="77"/>
              </a:rPr>
              <a:t>X</a:t>
            </a:r>
            <a:r>
              <a:rPr lang="en-US" sz="1200" spc="600" dirty="0"/>
              <a:t>  </a:t>
            </a:r>
            <a:r>
              <a:rPr lang="en-US" sz="1200" spc="600" dirty="0">
                <a:solidFill>
                  <a:schemeClr val="bg1"/>
                </a:solidFill>
              </a:rPr>
              <a:t> </a:t>
            </a:r>
            <a:r>
              <a:rPr lang="en-US" sz="1200" spc="6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THE UNIVERSITY OF STRATHCLYD</a:t>
            </a:r>
            <a:r>
              <a:rPr lang="en-US" sz="1200" spc="3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BB9E3538-2DAA-9039-6D26-6A59FDAF0AB9}"/>
              </a:ext>
            </a:extLst>
          </p:cNvPr>
          <p:cNvSpPr txBox="1">
            <a:spLocks/>
          </p:cNvSpPr>
          <p:nvPr/>
        </p:nvSpPr>
        <p:spPr>
          <a:xfrm>
            <a:off x="235873" y="6418877"/>
            <a:ext cx="513735" cy="227164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330" rtl="0" eaLnBrk="1" latinLnBrk="0" hangingPunct="1">
              <a:defRPr sz="1000" b="0" i="0" kern="1200">
                <a:solidFill>
                  <a:schemeClr val="tx1">
                    <a:alpha val="7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D877B3-D348-4611-9BDB-C5374591D951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326C0370-58CC-7838-9315-A0AC74201864}"/>
              </a:ext>
            </a:extLst>
          </p:cNvPr>
          <p:cNvSpPr/>
          <p:nvPr/>
        </p:nvSpPr>
        <p:spPr>
          <a:xfrm>
            <a:off x="5516695" y="1944391"/>
            <a:ext cx="2245468" cy="80445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18024C-D68E-7E44-91F4-04A9C4DE85B5}"/>
              </a:ext>
            </a:extLst>
          </p:cNvPr>
          <p:cNvSpPr txBox="1"/>
          <p:nvPr/>
        </p:nvSpPr>
        <p:spPr>
          <a:xfrm>
            <a:off x="6153541" y="2161952"/>
            <a:ext cx="1173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PMQs</a:t>
            </a:r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F7838B03-EB46-4D3D-7A27-3D797684EDCB}"/>
              </a:ext>
            </a:extLst>
          </p:cNvPr>
          <p:cNvSpPr/>
          <p:nvPr/>
        </p:nvSpPr>
        <p:spPr>
          <a:xfrm rot="5400000">
            <a:off x="9675528" y="1489121"/>
            <a:ext cx="269563" cy="4258476"/>
          </a:xfrm>
          <a:prstGeom prst="rightBrace">
            <a:avLst>
              <a:gd name="adj1" fmla="val 8333"/>
              <a:gd name="adj2" fmla="val 50799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37A21C-D645-A7EB-CADD-E29E60CC0CD0}"/>
              </a:ext>
            </a:extLst>
          </p:cNvPr>
          <p:cNvSpPr txBox="1"/>
          <p:nvPr/>
        </p:nvSpPr>
        <p:spPr>
          <a:xfrm>
            <a:off x="1706127" y="775801"/>
            <a:ext cx="3270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</a:rPr>
              <a:t>Input proton beam to PMQs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96B255B-3C8C-C1DB-BC04-165A634D63C6}"/>
              </a:ext>
            </a:extLst>
          </p:cNvPr>
          <p:cNvSpPr txBox="1"/>
          <p:nvPr/>
        </p:nvSpPr>
        <p:spPr>
          <a:xfrm>
            <a:off x="7798715" y="530580"/>
            <a:ext cx="3908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</a:rPr>
              <a:t>Output proton beam from PMQs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6E7A8FBC-B64F-4D95-9DF0-208B976B65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6732657"/>
              </p:ext>
            </p:extLst>
          </p:nvPr>
        </p:nvGraphicFramePr>
        <p:xfrm>
          <a:off x="1212101" y="1281999"/>
          <a:ext cx="4258478" cy="21292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Acrobat Document" r:id="rId6" imgW="10972800" imgH="5486168" progId="AcroExch.Document.DC">
                  <p:embed/>
                </p:oleObj>
              </mc:Choice>
              <mc:Fallback>
                <p:oleObj name="Acrobat Document" r:id="rId6" imgW="10972800" imgH="5486168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12101" y="1281999"/>
                        <a:ext cx="4258478" cy="21292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7B87F559-1E60-4BF5-8F92-C17429AE84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9180384"/>
              </p:ext>
            </p:extLst>
          </p:nvPr>
        </p:nvGraphicFramePr>
        <p:xfrm>
          <a:off x="7808279" y="1025558"/>
          <a:ext cx="3889201" cy="2592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Acrobat Document" r:id="rId8" imgW="8229600" imgH="5486168" progId="AcroExch.Document.DC">
                  <p:embed/>
                </p:oleObj>
              </mc:Choice>
              <mc:Fallback>
                <p:oleObj name="Acrobat Document" r:id="rId8" imgW="8229600" imgH="5486168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808279" y="1025558"/>
                        <a:ext cx="3889201" cy="25928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ight Brace 26">
            <a:extLst>
              <a:ext uri="{FF2B5EF4-FFF2-40B4-BE49-F238E27FC236}">
                <a16:creationId xmlns:a16="http://schemas.microsoft.com/office/drawing/2014/main" id="{B29221CC-56A3-4EE6-9BA4-6456A0D956C0}"/>
              </a:ext>
            </a:extLst>
          </p:cNvPr>
          <p:cNvSpPr/>
          <p:nvPr/>
        </p:nvSpPr>
        <p:spPr>
          <a:xfrm rot="5400000">
            <a:off x="3169499" y="1354340"/>
            <a:ext cx="269563" cy="4258476"/>
          </a:xfrm>
          <a:prstGeom prst="rightBrace">
            <a:avLst>
              <a:gd name="adj1" fmla="val 8333"/>
              <a:gd name="adj2" fmla="val 50799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835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5CE9A6-E966-93B2-3CFC-7DD1D0A227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C47854D-4298-06C6-1177-565C4A327765}"/>
              </a:ext>
            </a:extLst>
          </p:cNvPr>
          <p:cNvCxnSpPr/>
          <p:nvPr/>
        </p:nvCxnSpPr>
        <p:spPr>
          <a:xfrm>
            <a:off x="986110" y="0"/>
            <a:ext cx="0" cy="685800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itle 2">
            <a:extLst>
              <a:ext uri="{FF2B5EF4-FFF2-40B4-BE49-F238E27FC236}">
                <a16:creationId xmlns:a16="http://schemas.microsoft.com/office/drawing/2014/main" id="{F0A66960-8C60-2A6C-53AD-D61B803E6FF6}"/>
              </a:ext>
            </a:extLst>
          </p:cNvPr>
          <p:cNvSpPr txBox="1">
            <a:spLocks/>
          </p:cNvSpPr>
          <p:nvPr/>
        </p:nvSpPr>
        <p:spPr>
          <a:xfrm>
            <a:off x="1367457" y="8331"/>
            <a:ext cx="10745819" cy="1450112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cs typeface="Arial" panose="020B0604020202020204" pitchFamily="34" charset="0"/>
              </a:rPr>
              <a:t>Focused Proton Beam RCF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DF60E6-00D3-B998-60F7-0329E5E9E006}"/>
              </a:ext>
            </a:extLst>
          </p:cNvPr>
          <p:cNvSpPr txBox="1"/>
          <p:nvPr/>
        </p:nvSpPr>
        <p:spPr>
          <a:xfrm rot="5400000">
            <a:off x="-2126394" y="2833747"/>
            <a:ext cx="51853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6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ontserrat" pitchFamily="2" charset="77"/>
              </a:rPr>
              <a:t>X</a:t>
            </a:r>
            <a:r>
              <a:rPr lang="en-US" sz="1200" spc="600" dirty="0"/>
              <a:t>  </a:t>
            </a:r>
            <a:r>
              <a:rPr lang="en-US" sz="1200" spc="600" dirty="0">
                <a:solidFill>
                  <a:schemeClr val="bg1"/>
                </a:solidFill>
              </a:rPr>
              <a:t> </a:t>
            </a:r>
            <a:r>
              <a:rPr lang="en-US" sz="1200" spc="6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THE UNIVERSITY OF STRATHCLYD</a:t>
            </a:r>
            <a:r>
              <a:rPr lang="en-US" sz="1200" spc="3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BB9E3538-2DAA-9039-6D26-6A59FDAF0AB9}"/>
              </a:ext>
            </a:extLst>
          </p:cNvPr>
          <p:cNvSpPr txBox="1">
            <a:spLocks/>
          </p:cNvSpPr>
          <p:nvPr/>
        </p:nvSpPr>
        <p:spPr>
          <a:xfrm>
            <a:off x="235873" y="6418877"/>
            <a:ext cx="513735" cy="227164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330" rtl="0" eaLnBrk="1" latinLnBrk="0" hangingPunct="1">
              <a:defRPr sz="1000" b="0" i="0" kern="1200">
                <a:solidFill>
                  <a:schemeClr val="tx1">
                    <a:alpha val="7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D877B3-D348-4611-9BDB-C5374591D95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18024C-D68E-7E44-91F4-04A9C4DE85B5}"/>
              </a:ext>
            </a:extLst>
          </p:cNvPr>
          <p:cNvSpPr txBox="1"/>
          <p:nvPr/>
        </p:nvSpPr>
        <p:spPr>
          <a:xfrm>
            <a:off x="5821246" y="2346619"/>
            <a:ext cx="1173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PMQs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ACACE9-4B5F-4AB9-8047-4412AB0ED3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457" y="733388"/>
            <a:ext cx="6120994" cy="4080662"/>
          </a:xfrm>
          <a:prstGeom prst="rect">
            <a:avLst/>
          </a:prstGeom>
        </p:spPr>
      </p:pic>
      <p:sp>
        <p:nvSpPr>
          <p:cNvPr id="26" name="Rectangle: Rounded Corners 23">
            <a:extLst>
              <a:ext uri="{FF2B5EF4-FFF2-40B4-BE49-F238E27FC236}">
                <a16:creationId xmlns:a16="http://schemas.microsoft.com/office/drawing/2014/main" id="{F70A9B7C-343E-4236-8B98-F1D99FB279E0}"/>
              </a:ext>
            </a:extLst>
          </p:cNvPr>
          <p:cNvSpPr/>
          <p:nvPr/>
        </p:nvSpPr>
        <p:spPr>
          <a:xfrm>
            <a:off x="7785536" y="733387"/>
            <a:ext cx="4176429" cy="1939756"/>
          </a:xfrm>
          <a:prstGeom prst="roundRect">
            <a:avLst/>
          </a:prstGeom>
          <a:solidFill>
            <a:srgbClr val="7030A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0C41689-739E-43E0-8DC0-30293A9EA25B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8014229" y="985121"/>
            <a:ext cx="3719042" cy="1399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1450" marR="0" lvl="0" indent="-17145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Comparing the input spectra to the output we see a conversion efficiency of the proton capture at 8-10 MeV of 1.16 %.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B891137-38FF-44C0-AFFF-A147B5459A26}"/>
              </a:ext>
            </a:extLst>
          </p:cNvPr>
          <p:cNvGrpSpPr/>
          <p:nvPr/>
        </p:nvGrpSpPr>
        <p:grpSpPr>
          <a:xfrm>
            <a:off x="1282250" y="3311283"/>
            <a:ext cx="10583971" cy="3417236"/>
            <a:chOff x="1282250" y="3311283"/>
            <a:chExt cx="10583971" cy="3417236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F655EE1-1A10-4C65-9EBB-B52A5B3D9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40366" y="3311283"/>
              <a:ext cx="5125855" cy="3417236"/>
            </a:xfrm>
            <a:prstGeom prst="rect">
              <a:avLst/>
            </a:prstGeom>
          </p:spPr>
        </p:pic>
        <p:sp>
          <p:nvSpPr>
            <p:cNvPr id="28" name="Rectangle: Rounded Corners 23">
              <a:extLst>
                <a:ext uri="{FF2B5EF4-FFF2-40B4-BE49-F238E27FC236}">
                  <a16:creationId xmlns:a16="http://schemas.microsoft.com/office/drawing/2014/main" id="{6A459E66-BB80-45B3-B7B4-EEACB18A5757}"/>
                </a:ext>
              </a:extLst>
            </p:cNvPr>
            <p:cNvSpPr/>
            <p:nvPr/>
          </p:nvSpPr>
          <p:spPr>
            <a:xfrm>
              <a:off x="1282250" y="5337745"/>
              <a:ext cx="4538995" cy="1050709"/>
            </a:xfrm>
            <a:prstGeom prst="roundRect">
              <a:avLst/>
            </a:prstGeom>
            <a:solidFill>
              <a:schemeClr val="accent1">
                <a:lumMod val="75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highlight>
                  <a:srgbClr val="FFFF00"/>
                </a:highlight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8C7797A-1552-4351-A67A-5D72DDC213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300312" y="5431257"/>
              <a:ext cx="5125852" cy="7349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171450" marR="0" lvl="0" indent="-171450" algn="l" defTabSz="914400" rtl="0" eaLnBrk="0" fontAlgn="base" latinLnBrk="0" hangingPunct="0">
                <a:lnSpc>
                  <a:spcPct val="120000"/>
                </a:lnSpc>
                <a:spcBef>
                  <a:spcPts val="100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kumimoji="0" lang="en-US" alt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rPr>
                <a:t>Zooming in to 10 MeV, we see a conversion efficiency of 4.21 %</a:t>
              </a:r>
            </a:p>
          </p:txBody>
        </p:sp>
        <p:sp>
          <p:nvSpPr>
            <p:cNvPr id="30" name="Right Arrow 11">
              <a:extLst>
                <a:ext uri="{FF2B5EF4-FFF2-40B4-BE49-F238E27FC236}">
                  <a16:creationId xmlns:a16="http://schemas.microsoft.com/office/drawing/2014/main" id="{FF5001B6-14AD-42C1-8B55-BAEC5862A69E}"/>
                </a:ext>
              </a:extLst>
            </p:cNvPr>
            <p:cNvSpPr/>
            <p:nvPr/>
          </p:nvSpPr>
          <p:spPr>
            <a:xfrm>
              <a:off x="5826561" y="5676212"/>
              <a:ext cx="971605" cy="373774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Right Arrow 11">
            <a:extLst>
              <a:ext uri="{FF2B5EF4-FFF2-40B4-BE49-F238E27FC236}">
                <a16:creationId xmlns:a16="http://schemas.microsoft.com/office/drawing/2014/main" id="{17BCF830-9422-4F33-83F8-C7AE777E50D2}"/>
              </a:ext>
            </a:extLst>
          </p:cNvPr>
          <p:cNvSpPr/>
          <p:nvPr/>
        </p:nvSpPr>
        <p:spPr>
          <a:xfrm rot="10800000">
            <a:off x="6813930" y="1535861"/>
            <a:ext cx="971605" cy="3737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67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196</Words>
  <Application>Microsoft Office PowerPoint</Application>
  <PresentationFormat>Widescreen</PresentationFormat>
  <Paragraphs>22</Paragraphs>
  <Slides>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Montserrat</vt:lpstr>
      <vt:lpstr>Office Theme</vt:lpstr>
      <vt:lpstr>Adobe Acrobat Document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Torrance</dc:creator>
  <cp:lastModifiedBy>Ben Torrance</cp:lastModifiedBy>
  <cp:revision>8</cp:revision>
  <dcterms:created xsi:type="dcterms:W3CDTF">2025-10-16T09:28:17Z</dcterms:created>
  <dcterms:modified xsi:type="dcterms:W3CDTF">2025-10-16T14:38:31Z</dcterms:modified>
</cp:coreProperties>
</file>