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80" r:id="rId4"/>
    <p:sldId id="258" r:id="rId5"/>
    <p:sldId id="281" r:id="rId6"/>
    <p:sldId id="282" r:id="rId7"/>
    <p:sldId id="284" r:id="rId8"/>
    <p:sldId id="292" r:id="rId9"/>
    <p:sldId id="283" r:id="rId10"/>
    <p:sldId id="273" r:id="rId11"/>
    <p:sldId id="285" r:id="rId12"/>
    <p:sldId id="286" r:id="rId13"/>
    <p:sldId id="287" r:id="rId14"/>
    <p:sldId id="294" r:id="rId15"/>
    <p:sldId id="289" r:id="rId16"/>
    <p:sldId id="288" r:id="rId17"/>
    <p:sldId id="293" r:id="rId18"/>
    <p:sldId id="290" r:id="rId19"/>
    <p:sldId id="29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24"/>
    <p:restoredTop sz="94589"/>
  </p:normalViewPr>
  <p:slideViewPr>
    <p:cSldViewPr snapToGrid="0">
      <p:cViewPr varScale="1">
        <p:scale>
          <a:sx n="74" d="100"/>
          <a:sy n="74" d="100"/>
        </p:scale>
        <p:origin x="208" y="1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667B0-1AE7-0CF4-D4CF-FF6239CAF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C9D221-876C-160E-8AB9-EE00CE7608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B408D-D97C-0BBE-5B53-4BF6E7CDB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027EA-DAD2-C39A-8E0B-26E071CD8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718FB-8A7F-11D5-6CE0-941EAF796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469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E6CB2-506A-FD2E-9897-C4DD4D13C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8921CD-7A41-7034-69B5-5D1A0FCC92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CCC5A1-CD90-0F39-8E57-4350CB7DC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03E07-4CEE-8494-4A7C-A9EB2E049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8E500-C231-40B0-A63D-B456C184F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370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369647-8E62-4E7C-F9FA-DF5C858E6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EAA417-FABB-F78F-221D-A9FDD28EBA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55F0E-922F-F33A-B61E-25DFE81B4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14611-0061-5C60-8AB1-688D39A91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A0972-B4AE-A6D0-E983-58F9A5C73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817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3A110-8DD3-B147-236B-0C81BFBE2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FC61B9-E076-185B-7867-269DBD56A3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19392-BE30-D57C-4634-51B5CED7E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DEBD8-63C7-883F-7681-5657EBD54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1584F-34C5-795E-C3A1-1C6995919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8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DE8EB-A537-7860-58FB-34CFA163F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A218D5-D615-B1A5-9ABF-8FFF27EB73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C3EFE-9B7A-42A3-9E3D-C820F567E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3095C-FCA1-C90A-2009-A5C65C288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0D362-DF2F-20C2-CD6E-8ECBFD4A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238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A7E6C-4C33-0F8D-D701-756618D9E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D7C060-0F2D-FF09-29B2-E92E2F7148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CF334F-5A1F-B41B-C1D2-410774BBBC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0ABA05-9C5F-C089-1735-7ABCF9F9A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9F3603-61FA-9A19-14B7-1AD0078EB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7E7571-C0BC-3B37-A60A-AE04D8714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97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A07E2-AB2C-9B5B-D5A6-064F9B87F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CB7F48-585C-043B-0B48-8B206E09A5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797778-1438-91B6-5148-7261C2637B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E527B5-762B-ECA6-ED88-432C419EB5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13BAA4-796F-FCA0-A87B-15A0F73CE1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2B4570-DB38-0688-7716-01BB74C78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64C3DC-2266-A079-520F-C1BD86152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C266A2-AAE8-EA77-7FC4-B2801AEA9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04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3875D-919F-BDCF-D77A-C2FE9701C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949BAF-AF43-5678-ED65-415E59FAC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07B8D3-8966-FFCD-05FC-87F5DB3BB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D9BD9C-F7D0-356A-6ECF-5BA6F241D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81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30442D-ADC4-ACCB-FB54-2276CCCB3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A542F5-01A2-DB62-CA13-20D2E64FB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276F22-CB26-CF3D-F039-9D5706128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76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877F0-BF75-93CE-8820-925709C1C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FC54E-F5F5-7A3D-EF03-7C76C11B1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451B93-1747-521F-3175-BD563AD2C8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A134E7-77A1-2590-6607-5CF910F23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DE9BB7-309E-5F23-444C-03C817A42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B843EB-2970-C80D-974F-94E289DAB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485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42B63-1375-A11A-C156-AA3ED3295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4821DA-0C2D-0898-56D0-FD390243F1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3E4661-2844-25D9-896E-963576BBFA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93C930-B7A3-EABA-1487-505ACB6B1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5B90-19FB-6942-80F0-A94494BF3012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46F7F4-1FDD-0B17-FE08-F5C7A0268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8DEBB7-7645-FC93-B81D-8FEBD4A30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54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9A9346-4212-6BCB-0BBA-D489DDFCB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5224DF-675C-C078-03B4-EA09564DC1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2040C-12EF-510C-2FE5-1485FCCFC4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C55B90-19FB-6942-80F0-A94494BF3012}" type="datetimeFigureOut">
              <a:rPr lang="en-US" smtClean="0"/>
              <a:t>11/10/25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36683-B78A-35B8-FA76-1D70C413DA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728DE-8EB8-B50A-D3B2-9ADA34751C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B246B0-4AD5-ED46-BC90-AB997A896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256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CDB27-1F0F-24A8-3363-8D2E200C03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Recap of Phase 2 Part 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1CB44D-C14A-6365-511E-7B27D9247B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26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704EF-5E57-3B5E-D285-2B1DC0FF71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8880B-F32B-7D7E-561B-02702C95A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 (6um):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37468C-DE60-0A6A-7E81-DE2656436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67219"/>
            <a:ext cx="5806015" cy="43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54BB3E-16DC-6CD1-0375-19684D8B9B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403" y="1690688"/>
            <a:ext cx="4681434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691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B7A4B-DE04-97EB-423B-AF4EC604C1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CF1E3-C686-8449-0DF3-2E953496B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 (6um) d3 Scan: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FECA6D-4E6A-1634-FD48-A927372B2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4109" y="1690688"/>
            <a:ext cx="5784406" cy="432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A900295-792F-03D2-357A-8B02B65804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485" y="1690688"/>
            <a:ext cx="5770992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038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3E54E6-4842-39AB-764F-21E55E7F2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8E9C227-51AF-5B6C-138D-C7321D7EA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102" y="2228334"/>
            <a:ext cx="10473796" cy="43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16D349-3DC9-7AEE-2BBD-5906B9246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547815"/>
            <a:ext cx="5167185" cy="168051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4000" dirty="0"/>
              <a:t>Scatterer Options</a:t>
            </a:r>
            <a:endParaRPr lang="en-US" sz="4000" kern="1200" dirty="0">
              <a:latin typeface="+mj-lt"/>
              <a:ea typeface="+mj-ea"/>
              <a:cs typeface="+mj-cs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F18009E-D494-A6BB-2609-B78BE4483BD8}"/>
              </a:ext>
            </a:extLst>
          </p:cNvPr>
          <p:cNvCxnSpPr/>
          <p:nvPr/>
        </p:nvCxnSpPr>
        <p:spPr>
          <a:xfrm>
            <a:off x="7696351" y="3137050"/>
            <a:ext cx="0" cy="12512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D310032-0769-6D86-C280-C4FFA9FC67FC}"/>
              </a:ext>
            </a:extLst>
          </p:cNvPr>
          <p:cNvCxnSpPr>
            <a:cxnSpLocks/>
          </p:cNvCxnSpPr>
          <p:nvPr/>
        </p:nvCxnSpPr>
        <p:spPr>
          <a:xfrm>
            <a:off x="9436012" y="2048617"/>
            <a:ext cx="0" cy="12512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AA2B0D4-8207-4B68-9B1C-B4B93C3A8892}"/>
              </a:ext>
            </a:extLst>
          </p:cNvPr>
          <p:cNvCxnSpPr>
            <a:cxnSpLocks/>
          </p:cNvCxnSpPr>
          <p:nvPr/>
        </p:nvCxnSpPr>
        <p:spPr>
          <a:xfrm>
            <a:off x="3170359" y="3783254"/>
            <a:ext cx="0" cy="12512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14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29E38-E560-FF90-59F4-4AE0AE7FE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 (10um):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BB5E9BD-5795-4827-F989-2539DDD6C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9841" y="1690688"/>
            <a:ext cx="4870757" cy="4320000"/>
          </a:xfrm>
          <a:prstGeom prst="rect">
            <a:avLst/>
          </a:prstGeom>
        </p:spPr>
      </p:pic>
      <p:pic>
        <p:nvPicPr>
          <p:cNvPr id="10" name="Picture 9" descr="A red and yellow circle with numbers and a black background&#10;&#10;AI-generated content may be incorrect.">
            <a:extLst>
              <a:ext uri="{FF2B5EF4-FFF2-40B4-BE49-F238E27FC236}">
                <a16:creationId xmlns:a16="http://schemas.microsoft.com/office/drawing/2014/main" id="{09A069CB-6C6A-D519-DA0A-79A72ECD48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906" y="1738133"/>
            <a:ext cx="5755094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11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8EA1E-2381-E7FD-D07E-5FC791A4E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1ACB6-D6E5-E765-AEB7-7771AE7C6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214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122AA3-ACFA-03B6-7D3C-565FFE231D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47336-072E-261C-2B10-7D70ACE4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 (10um) </a:t>
            </a:r>
            <a:br>
              <a:rPr lang="en-US" dirty="0"/>
            </a:br>
            <a:r>
              <a:rPr lang="en-US" dirty="0"/>
              <a:t>Tony’s Results: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89296C7-BE45-0523-D7DF-1B93FFD7C127}"/>
                  </a:ext>
                </a:extLst>
              </p:cNvPr>
              <p:cNvSpPr txBox="1"/>
              <p:nvPr/>
            </p:nvSpPr>
            <p:spPr>
              <a:xfrm>
                <a:off x="5461871" y="624911"/>
                <a:ext cx="6132031" cy="8059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60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𝐹𝑙𝑎𝑡𝑛𝑒𝑠</m:t>
                    </m:r>
                    <m:r>
                      <a:rPr lang="en-GB" sz="3600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sz="3600" b="0" dirty="0"/>
                  <a:t> </a:t>
                </a:r>
                <a14:m>
                  <m:oMath xmlns:m="http://schemas.openxmlformats.org/officeDocument/2006/math"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𝑀𝑎𝑥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𝐷𝑜𝑠𝑒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 − 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𝑀𝑖𝑛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𝐷𝑜𝑠𝑒</m:t>
                        </m:r>
                      </m:num>
                      <m:den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𝑀𝑎𝑥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𝐷𝑜𝑠𝑒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 + 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𝑀𝑖𝑛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𝐷𝑜𝑠𝑒</m:t>
                        </m:r>
                      </m:den>
                    </m:f>
                    <m:r>
                      <a:rPr lang="en-GB" sz="3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36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89296C7-BE45-0523-D7DF-1B93FFD7C1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1871" y="624911"/>
                <a:ext cx="6132031" cy="805990"/>
              </a:xfrm>
              <a:prstGeom prst="rect">
                <a:avLst/>
              </a:prstGeom>
              <a:blipFill>
                <a:blip r:embed="rId2"/>
                <a:stretch>
                  <a:fillRect l="-3934" t="-4688" r="-3313" b="-29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703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1699B6-9D9F-01CA-138A-59E9196C8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1D4D2-2603-4B2D-248E-AAA77EA9C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 (10um) d3 Scan: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7887F1-4545-8328-A7AA-D907AF467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3026" y="1690688"/>
            <a:ext cx="5784407" cy="432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29C439F-B6E5-C060-9F8B-261952D89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983" y="1690688"/>
            <a:ext cx="5770992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794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80472-5062-5F30-E685-EEEF749BB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 (10um): Max d3 vs d3=300mm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BFB7AE-6EFB-75E4-6730-79C543084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85" y="1725857"/>
            <a:ext cx="5806015" cy="43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B6A12D-9C30-0E00-5DAD-39D43172A3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823" y="1725857"/>
            <a:ext cx="5806015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7944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E9ED7-A7CC-B2A0-5F6D-7FC2596C4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Optimisation</a:t>
            </a:r>
            <a:r>
              <a:rPr lang="en-US" dirty="0"/>
              <a:t> using Cu (10um)</a:t>
            </a:r>
          </a:p>
        </p:txBody>
      </p:sp>
    </p:spTree>
    <p:extLst>
      <p:ext uri="{BB962C8B-B14F-4D97-AF65-F5344CB8AC3E}">
        <p14:creationId xmlns:p14="http://schemas.microsoft.com/office/powerpoint/2010/main" val="19628881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44DFA-314A-F5E2-5F7E-1C3E79EFD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between RCF Dose and Cell Dish Dose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E0943-E30C-4746-C0C0-E0A961D1C3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9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B6095-44BE-C602-173E-F299975FC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Optimisation</a:t>
            </a:r>
            <a:r>
              <a:rPr lang="en-US" dirty="0"/>
              <a:t> varying, d1, d2, d3. d5 fixed as 15mm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FA1752A-D08B-6344-604C-14945B3E7CB7}"/>
              </a:ext>
            </a:extLst>
          </p:cNvPr>
          <p:cNvGrpSpPr/>
          <p:nvPr/>
        </p:nvGrpSpPr>
        <p:grpSpPr>
          <a:xfrm>
            <a:off x="153019" y="1781761"/>
            <a:ext cx="11885962" cy="4561490"/>
            <a:chOff x="-1" y="588580"/>
            <a:chExt cx="11885962" cy="456149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532179A-B24D-9AC8-A9DA-3354BC1B32BF}"/>
                </a:ext>
              </a:extLst>
            </p:cNvPr>
            <p:cNvSpPr/>
            <p:nvPr/>
          </p:nvSpPr>
          <p:spPr>
            <a:xfrm>
              <a:off x="0" y="588580"/>
              <a:ext cx="11501788" cy="456149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E6DD4DF-212F-E1ED-F745-C7ACEEADC310}"/>
                </a:ext>
              </a:extLst>
            </p:cNvPr>
            <p:cNvSpPr/>
            <p:nvPr/>
          </p:nvSpPr>
          <p:spPr>
            <a:xfrm>
              <a:off x="-1" y="992459"/>
              <a:ext cx="8619893" cy="36910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2FD10E9-03BD-0E97-961D-6AC1276503EE}"/>
                </a:ext>
              </a:extLst>
            </p:cNvPr>
            <p:cNvSpPr/>
            <p:nvPr/>
          </p:nvSpPr>
          <p:spPr>
            <a:xfrm>
              <a:off x="8619893" y="2520176"/>
              <a:ext cx="2096429" cy="5129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6989041-511F-01BC-64E9-D257D98659A2}"/>
                </a:ext>
              </a:extLst>
            </p:cNvPr>
            <p:cNvSpPr/>
            <p:nvPr/>
          </p:nvSpPr>
          <p:spPr>
            <a:xfrm>
              <a:off x="8513956" y="2520176"/>
              <a:ext cx="149943" cy="5129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5324BF5-033F-594D-04D2-8CF9B7E6A332}"/>
                </a:ext>
              </a:extLst>
            </p:cNvPr>
            <p:cNvCxnSpPr/>
            <p:nvPr/>
          </p:nvCxnSpPr>
          <p:spPr>
            <a:xfrm>
              <a:off x="11229278" y="2124222"/>
              <a:ext cx="0" cy="141071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3ABF639-EC4A-0801-015C-16FA132948CC}"/>
                </a:ext>
              </a:extLst>
            </p:cNvPr>
            <p:cNvCxnSpPr>
              <a:cxnSpLocks/>
            </p:cNvCxnSpPr>
            <p:nvPr/>
          </p:nvCxnSpPr>
          <p:spPr>
            <a:xfrm>
              <a:off x="1153551" y="3313531"/>
              <a:ext cx="127741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ECF50D3-6EAD-43B8-81F6-2D5FDA0A3F6D}"/>
                </a:ext>
              </a:extLst>
            </p:cNvPr>
            <p:cNvCxnSpPr>
              <a:cxnSpLocks/>
            </p:cNvCxnSpPr>
            <p:nvPr/>
          </p:nvCxnSpPr>
          <p:spPr>
            <a:xfrm>
              <a:off x="2737324" y="3314903"/>
              <a:ext cx="110487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A14910E-E128-640B-CD44-1C02EFCAAE28}"/>
                </a:ext>
              </a:extLst>
            </p:cNvPr>
            <p:cNvCxnSpPr>
              <a:cxnSpLocks/>
            </p:cNvCxnSpPr>
            <p:nvPr/>
          </p:nvCxnSpPr>
          <p:spPr>
            <a:xfrm>
              <a:off x="8619893" y="3122342"/>
              <a:ext cx="2052423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0C5A5C9-DD2E-A11E-23C5-89F76C9E47A1}"/>
                </a:ext>
              </a:extLst>
            </p:cNvPr>
            <p:cNvCxnSpPr>
              <a:cxnSpLocks/>
            </p:cNvCxnSpPr>
            <p:nvPr/>
          </p:nvCxnSpPr>
          <p:spPr>
            <a:xfrm>
              <a:off x="10716322" y="2803560"/>
              <a:ext cx="51295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AB233CE-F57E-B8B6-44E0-95DA27CDD934}"/>
                </a:ext>
              </a:extLst>
            </p:cNvPr>
            <p:cNvSpPr txBox="1"/>
            <p:nvPr/>
          </p:nvSpPr>
          <p:spPr>
            <a:xfrm>
              <a:off x="1627760" y="2999335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D7C86ED-6E1E-6BF1-AC0A-260AB4B096B2}"/>
                </a:ext>
              </a:extLst>
            </p:cNvPr>
            <p:cNvSpPr txBox="1"/>
            <p:nvPr/>
          </p:nvSpPr>
          <p:spPr>
            <a:xfrm>
              <a:off x="3105315" y="3013746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d2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B5F8FC9-5585-BBA7-581D-DAB55738892F}"/>
                </a:ext>
              </a:extLst>
            </p:cNvPr>
            <p:cNvSpPr txBox="1"/>
            <p:nvPr/>
          </p:nvSpPr>
          <p:spPr>
            <a:xfrm>
              <a:off x="9322121" y="3163548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420mm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C1173D0-85DD-90D7-4FF9-B79CFFDB6CC7}"/>
                </a:ext>
              </a:extLst>
            </p:cNvPr>
            <p:cNvSpPr txBox="1"/>
            <p:nvPr/>
          </p:nvSpPr>
          <p:spPr>
            <a:xfrm>
              <a:off x="10637025" y="1466958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6A262D7-60DF-47DB-C08E-62FB0E9189CD}"/>
                </a:ext>
              </a:extLst>
            </p:cNvPr>
            <p:cNvCxnSpPr/>
            <p:nvPr/>
          </p:nvCxnSpPr>
          <p:spPr>
            <a:xfrm>
              <a:off x="5786285" y="2470809"/>
              <a:ext cx="0" cy="844094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FE6BA8C-140A-ABB6-2DF6-60DAD659DF86}"/>
                </a:ext>
              </a:extLst>
            </p:cNvPr>
            <p:cNvCxnSpPr>
              <a:cxnSpLocks/>
            </p:cNvCxnSpPr>
            <p:nvPr/>
          </p:nvCxnSpPr>
          <p:spPr>
            <a:xfrm>
              <a:off x="3936829" y="3313531"/>
              <a:ext cx="180545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DCF50FF-A620-2C28-5643-8026CDFDDADF}"/>
                </a:ext>
              </a:extLst>
            </p:cNvPr>
            <p:cNvSpPr txBox="1"/>
            <p:nvPr/>
          </p:nvSpPr>
          <p:spPr>
            <a:xfrm>
              <a:off x="4606459" y="3007486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d3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A8B77DB-0D25-B489-0E04-7D2BBBC23F59}"/>
                </a:ext>
              </a:extLst>
            </p:cNvPr>
            <p:cNvSpPr txBox="1"/>
            <p:nvPr/>
          </p:nvSpPr>
          <p:spPr>
            <a:xfrm>
              <a:off x="2278994" y="1783116"/>
              <a:ext cx="16109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FQ (150T/m)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1242DBC-1307-E3F6-3B5E-5E0DD32991FD}"/>
                </a:ext>
              </a:extLst>
            </p:cNvPr>
            <p:cNvSpPr txBox="1"/>
            <p:nvPr/>
          </p:nvSpPr>
          <p:spPr>
            <a:xfrm>
              <a:off x="3718930" y="1781451"/>
              <a:ext cx="15191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FQ (150 T/m)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A6C2E64-C797-8A22-C483-196DC5FA83DD}"/>
                </a:ext>
              </a:extLst>
            </p:cNvPr>
            <p:cNvSpPr txBox="1"/>
            <p:nvPr/>
          </p:nvSpPr>
          <p:spPr>
            <a:xfrm>
              <a:off x="5226584" y="2065459"/>
              <a:ext cx="199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Gold Foil (10um)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FFD6CFA-CBAF-B939-62CC-1ECDD6C28AE2}"/>
                </a:ext>
              </a:extLst>
            </p:cNvPr>
            <p:cNvSpPr txBox="1"/>
            <p:nvPr/>
          </p:nvSpPr>
          <p:spPr>
            <a:xfrm>
              <a:off x="747431" y="3636889"/>
              <a:ext cx="10869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LsrDrvn</a:t>
              </a:r>
              <a:r>
                <a:rPr lang="en-US" dirty="0"/>
                <a:t> Source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0630B3C-EA41-D285-0FC9-A069A602701D}"/>
                </a:ext>
              </a:extLst>
            </p:cNvPr>
            <p:cNvSpPr/>
            <p:nvPr/>
          </p:nvSpPr>
          <p:spPr>
            <a:xfrm>
              <a:off x="2425389" y="3163548"/>
              <a:ext cx="31223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15B60D6-3D7F-A925-4ADE-298CF6E63659}"/>
                </a:ext>
              </a:extLst>
            </p:cNvPr>
            <p:cNvSpPr/>
            <p:nvPr/>
          </p:nvSpPr>
          <p:spPr>
            <a:xfrm>
              <a:off x="3837964" y="3163548"/>
              <a:ext cx="154171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567617EB-8281-A437-EFCC-475E05B4664F}"/>
                </a:ext>
              </a:extLst>
            </p:cNvPr>
            <p:cNvCxnSpPr>
              <a:cxnSpLocks/>
            </p:cNvCxnSpPr>
            <p:nvPr/>
          </p:nvCxnSpPr>
          <p:spPr>
            <a:xfrm>
              <a:off x="2425389" y="3848830"/>
              <a:ext cx="31193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25A30B3-AD08-6064-5F1B-DA0D89B01E98}"/>
                </a:ext>
              </a:extLst>
            </p:cNvPr>
            <p:cNvSpPr txBox="1"/>
            <p:nvPr/>
          </p:nvSpPr>
          <p:spPr>
            <a:xfrm>
              <a:off x="2330904" y="3913888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40mm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CABA2C3-5C37-11C8-4EBC-02ACE8B0BCEF}"/>
                </a:ext>
              </a:extLst>
            </p:cNvPr>
            <p:cNvCxnSpPr>
              <a:cxnSpLocks/>
            </p:cNvCxnSpPr>
            <p:nvPr/>
          </p:nvCxnSpPr>
          <p:spPr>
            <a:xfrm>
              <a:off x="3837964" y="3844811"/>
              <a:ext cx="17779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B020D1B-AEE3-A2E7-C5C1-A1FAD67E7A69}"/>
                </a:ext>
              </a:extLst>
            </p:cNvPr>
            <p:cNvSpPr txBox="1"/>
            <p:nvPr/>
          </p:nvSpPr>
          <p:spPr>
            <a:xfrm>
              <a:off x="3623543" y="3881873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B999DB40-0CF3-856C-C298-AE98D6715B06}"/>
                </a:ext>
              </a:extLst>
            </p:cNvPr>
            <p:cNvCxnSpPr>
              <a:cxnSpLocks/>
              <a:stCxn id="31" idx="0"/>
              <a:endCxn id="51" idx="2"/>
            </p:cNvCxnSpPr>
            <p:nvPr/>
          </p:nvCxnSpPr>
          <p:spPr>
            <a:xfrm flipV="1">
              <a:off x="2581506" y="2698440"/>
              <a:ext cx="5577" cy="46510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DBEA48BD-8EE1-1D7F-67C3-B252C04B4C88}"/>
                </a:ext>
              </a:extLst>
            </p:cNvPr>
            <p:cNvCxnSpPr>
              <a:cxnSpLocks/>
              <a:endCxn id="50" idx="2"/>
            </p:cNvCxnSpPr>
            <p:nvPr/>
          </p:nvCxnSpPr>
          <p:spPr>
            <a:xfrm flipV="1">
              <a:off x="3909831" y="2698440"/>
              <a:ext cx="0" cy="45893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93BAFD9-04FD-E188-C806-2E72E3141591}"/>
                </a:ext>
              </a:extLst>
            </p:cNvPr>
            <p:cNvSpPr txBox="1"/>
            <p:nvPr/>
          </p:nvSpPr>
          <p:spPr>
            <a:xfrm>
              <a:off x="2533661" y="2730977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7111D43-E5DE-4C8C-AE1A-0BBA3A9E0472}"/>
                </a:ext>
              </a:extLst>
            </p:cNvPr>
            <p:cNvSpPr txBox="1"/>
            <p:nvPr/>
          </p:nvSpPr>
          <p:spPr>
            <a:xfrm>
              <a:off x="3863289" y="2704589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20mm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05F5083-67D6-DA6E-7B9A-9766C2A1362A}"/>
                </a:ext>
              </a:extLst>
            </p:cNvPr>
            <p:cNvCxnSpPr>
              <a:cxnSpLocks/>
            </p:cNvCxnSpPr>
            <p:nvPr/>
          </p:nvCxnSpPr>
          <p:spPr>
            <a:xfrm>
              <a:off x="10255731" y="2219289"/>
              <a:ext cx="446649" cy="57930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48E7FD8-3521-471C-D3A2-7C0C9C0C5016}"/>
                </a:ext>
              </a:extLst>
            </p:cNvPr>
            <p:cNvSpPr txBox="1"/>
            <p:nvPr/>
          </p:nvSpPr>
          <p:spPr>
            <a:xfrm>
              <a:off x="9300714" y="1880793"/>
              <a:ext cx="1506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Mylar (50um)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9189F2F-D930-E82D-283F-9013610E0AA8}"/>
                </a:ext>
              </a:extLst>
            </p:cNvPr>
            <p:cNvCxnSpPr>
              <a:cxnSpLocks/>
              <a:stCxn id="7" idx="2"/>
              <a:endCxn id="7" idx="0"/>
            </p:cNvCxnSpPr>
            <p:nvPr/>
          </p:nvCxnSpPr>
          <p:spPr>
            <a:xfrm flipV="1">
              <a:off x="9668108" y="2520176"/>
              <a:ext cx="0" cy="51295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0792175-9992-5BBE-4F30-BAA9AF1AE4C4}"/>
                </a:ext>
              </a:extLst>
            </p:cNvPr>
            <p:cNvSpPr txBox="1"/>
            <p:nvPr/>
          </p:nvSpPr>
          <p:spPr>
            <a:xfrm>
              <a:off x="8884581" y="2587984"/>
              <a:ext cx="936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40mm</a:t>
              </a:r>
            </a:p>
          </p:txBody>
        </p:sp>
        <p:sp>
          <p:nvSpPr>
            <p:cNvPr id="45" name="Right Arrow 44">
              <a:extLst>
                <a:ext uri="{FF2B5EF4-FFF2-40B4-BE49-F238E27FC236}">
                  <a16:creationId xmlns:a16="http://schemas.microsoft.com/office/drawing/2014/main" id="{4430CCDC-2A48-12AD-74E5-C7E845E8421B}"/>
                </a:ext>
              </a:extLst>
            </p:cNvPr>
            <p:cNvSpPr/>
            <p:nvPr/>
          </p:nvSpPr>
          <p:spPr>
            <a:xfrm rot="1378372">
              <a:off x="74211" y="2451183"/>
              <a:ext cx="1107140" cy="48593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534F715-7E79-F5C7-0B29-AB3FBB9CC1CE}"/>
                </a:ext>
              </a:extLst>
            </p:cNvPr>
            <p:cNvSpPr txBox="1"/>
            <p:nvPr/>
          </p:nvSpPr>
          <p:spPr>
            <a:xfrm>
              <a:off x="7435006" y="1045255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Vacuum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C8EFD2F-C840-5849-012B-59E94F05B92E}"/>
                </a:ext>
              </a:extLst>
            </p:cNvPr>
            <p:cNvSpPr txBox="1"/>
            <p:nvPr/>
          </p:nvSpPr>
          <p:spPr>
            <a:xfrm>
              <a:off x="9467385" y="986956"/>
              <a:ext cx="1248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Air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111BD9CE-83E6-D881-C5E6-3F98650DB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26100" y="3100309"/>
              <a:ext cx="703178" cy="9982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E600610-6737-DF0D-1AFB-142707C0BDB1}"/>
                </a:ext>
              </a:extLst>
            </p:cNvPr>
            <p:cNvSpPr txBox="1"/>
            <p:nvPr/>
          </p:nvSpPr>
          <p:spPr>
            <a:xfrm>
              <a:off x="9668107" y="4042080"/>
              <a:ext cx="15933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Beamline End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F8CD508-784F-6B75-D909-7126708F5D2E}"/>
                </a:ext>
              </a:extLst>
            </p:cNvPr>
            <p:cNvSpPr/>
            <p:nvPr/>
          </p:nvSpPr>
          <p:spPr>
            <a:xfrm>
              <a:off x="3828124" y="2124222"/>
              <a:ext cx="16341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D4A71F9-1A73-E917-7ACF-1B7C691D5A20}"/>
                </a:ext>
              </a:extLst>
            </p:cNvPr>
            <p:cNvSpPr/>
            <p:nvPr/>
          </p:nvSpPr>
          <p:spPr>
            <a:xfrm>
              <a:off x="2430966" y="2124222"/>
              <a:ext cx="312234" cy="574218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2057FF5B-5650-8984-5F66-1D625A3D23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44595" y="1754664"/>
              <a:ext cx="80368" cy="100964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0FD2DCD1-6AA5-C971-5824-11026BE95EC2}"/>
                </a:ext>
              </a:extLst>
            </p:cNvPr>
            <p:cNvCxnSpPr/>
            <p:nvPr/>
          </p:nvCxnSpPr>
          <p:spPr>
            <a:xfrm>
              <a:off x="1153551" y="2124222"/>
              <a:ext cx="0" cy="154744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34663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5B577-B546-32D6-05BD-EAE380300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Coefficient of Variation (aka normalized standard deviation)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E165A9E-2130-1B8D-5CD7-20390ACD6252}"/>
                  </a:ext>
                </a:extLst>
              </p:cNvPr>
              <p:cNvSpPr txBox="1"/>
              <p:nvPr/>
            </p:nvSpPr>
            <p:spPr>
              <a:xfrm>
                <a:off x="1994052" y="3236495"/>
                <a:ext cx="7583084" cy="10533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𝐶𝑉</m:t>
                      </m:r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𝑆𝑡𝑎𝑛𝑑𝑎𝑟𝑑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𝐷𝑒𝑣𝑖𝑎𝑡𝑖𝑜𝑛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𝐷𝑜𝑠𝑒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𝐷𝑜𝑠𝑒</m:t>
                          </m:r>
                        </m:den>
                      </m:f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E165A9E-2130-1B8D-5CD7-20390ACD62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4052" y="3236495"/>
                <a:ext cx="7583084" cy="1053365"/>
              </a:xfrm>
              <a:prstGeom prst="rect">
                <a:avLst/>
              </a:prstGeom>
              <a:blipFill>
                <a:blip r:embed="rId2"/>
                <a:stretch>
                  <a:fillRect t="-7143" r="-835" b="-30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1326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99ED5833-B85B-4103-8A3B-CAB0308E6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D05385-2AD4-8AB0-2EEF-35C2559B9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60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Effect of d1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E01BF4-F075-CC63-BFE5-2C52FD062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952" y="2663098"/>
            <a:ext cx="5148701" cy="393875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3A8445A-C66F-12B3-7EEA-F7DFFF562E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5349" y="2663098"/>
            <a:ext cx="5182575" cy="39387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CAFC57-0244-148B-0B66-6419F03CC7B6}"/>
              </a:ext>
            </a:extLst>
          </p:cNvPr>
          <p:cNvSpPr txBox="1"/>
          <p:nvPr/>
        </p:nvSpPr>
        <p:spPr>
          <a:xfrm>
            <a:off x="2609403" y="2225525"/>
            <a:ext cx="3485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 Stats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2CE9AB-B6CB-F571-357C-07E2C2AC355B}"/>
              </a:ext>
            </a:extLst>
          </p:cNvPr>
          <p:cNvSpPr txBox="1"/>
          <p:nvPr/>
        </p:nvSpPr>
        <p:spPr>
          <a:xfrm>
            <a:off x="8706928" y="2293766"/>
            <a:ext cx="3485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Stats</a:t>
            </a:r>
          </a:p>
        </p:txBody>
      </p:sp>
    </p:spTree>
    <p:extLst>
      <p:ext uri="{BB962C8B-B14F-4D97-AF65-F5344CB8AC3E}">
        <p14:creationId xmlns:p14="http://schemas.microsoft.com/office/powerpoint/2010/main" val="3208488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B4B65E-55AC-0AB1-8825-6DA41448B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9FB8C-C01F-7483-FB33-885F716D2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60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Effect of d2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0D0A59-29B9-FE2E-F2CC-6BAEF0799FD3}"/>
              </a:ext>
            </a:extLst>
          </p:cNvPr>
          <p:cNvSpPr txBox="1"/>
          <p:nvPr/>
        </p:nvSpPr>
        <p:spPr>
          <a:xfrm>
            <a:off x="2609403" y="2225525"/>
            <a:ext cx="3485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 Stats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1331C8-2A8F-0CA9-F85C-765988FACA46}"/>
              </a:ext>
            </a:extLst>
          </p:cNvPr>
          <p:cNvSpPr txBox="1"/>
          <p:nvPr/>
        </p:nvSpPr>
        <p:spPr>
          <a:xfrm>
            <a:off x="8706928" y="2293766"/>
            <a:ext cx="3485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Stats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891D24-2E5E-3DA8-B8BC-7A565434E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8093" y="2817857"/>
            <a:ext cx="5186844" cy="3942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BDE33D-4237-0A3C-1FED-0C4149EC0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302" y="2817857"/>
            <a:ext cx="5152943" cy="39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007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16DAFA-22B6-572C-8939-56FB6ECADC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7DBDC-962A-B0F3-455C-B8038EC2F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60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Effect of d3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8AA092-CBA9-5EF4-AA72-3D149F12130B}"/>
              </a:ext>
            </a:extLst>
          </p:cNvPr>
          <p:cNvSpPr txBox="1"/>
          <p:nvPr/>
        </p:nvSpPr>
        <p:spPr>
          <a:xfrm>
            <a:off x="2609403" y="2225525"/>
            <a:ext cx="3485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 Stats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F81FAF-6EE6-13B7-ABD2-410A2236E63A}"/>
              </a:ext>
            </a:extLst>
          </p:cNvPr>
          <p:cNvSpPr txBox="1"/>
          <p:nvPr/>
        </p:nvSpPr>
        <p:spPr>
          <a:xfrm>
            <a:off x="8706928" y="2293766"/>
            <a:ext cx="3485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Stats</a:t>
            </a:r>
          </a:p>
        </p:txBody>
      </p:sp>
      <p:pic>
        <p:nvPicPr>
          <p:cNvPr id="3" name="Picture 2" descr="A graph with a red line and a curve&#10;&#10;AI-generated content may be incorrect.">
            <a:extLst>
              <a:ext uri="{FF2B5EF4-FFF2-40B4-BE49-F238E27FC236}">
                <a16:creationId xmlns:a16="http://schemas.microsoft.com/office/drawing/2014/main" id="{4ABDB060-CFFA-7847-AD1A-5270E76CE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2819" y="2731339"/>
            <a:ext cx="5186844" cy="3942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458DD0-42A0-11E3-F418-2FABD07BBF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58" y="2663098"/>
            <a:ext cx="5203962" cy="39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624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18C8F-063B-7D10-B4C5-038EC9AE7D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1DF96-19F0-5C9E-945A-BEEC4294B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Gold (10um):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D3E18B-30CE-575E-C308-51A2B45F6A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438" y="1269000"/>
            <a:ext cx="4801912" cy="4320000"/>
          </a:xfrm>
          <a:prstGeom prst="rect">
            <a:avLst/>
          </a:prstGeom>
        </p:spPr>
      </p:pic>
      <p:pic>
        <p:nvPicPr>
          <p:cNvPr id="11" name="Picture 10" descr="A red and yellow circle with numbers and a black background&#10;&#10;AI-generated content may be incorrect.">
            <a:extLst>
              <a:ext uri="{FF2B5EF4-FFF2-40B4-BE49-F238E27FC236}">
                <a16:creationId xmlns:a16="http://schemas.microsoft.com/office/drawing/2014/main" id="{010D56D3-7EE5-D40E-4394-FF3C2FC56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650" y="1502672"/>
            <a:ext cx="5755094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947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42908-2E01-62A3-DEE3-91383C325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Gold (10um) d3 Scan: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880E28-8162-8BA5-E9D6-BA864E002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238" y="1397733"/>
            <a:ext cx="6793523" cy="509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24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8761DDFE-071F-4200-B0AA-394476C2D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0451D05-D577-8C01-0E9D-1E1585D3C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006" y="1894642"/>
            <a:ext cx="10473796" cy="43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86E15C-5210-D916-4D8D-900F0DACC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547815"/>
            <a:ext cx="5167185" cy="168051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4000" dirty="0"/>
              <a:t>Scatterer Options</a:t>
            </a:r>
            <a:endParaRPr lang="en-US" sz="4000" kern="1200" dirty="0">
              <a:latin typeface="+mj-lt"/>
              <a:ea typeface="+mj-ea"/>
              <a:cs typeface="+mj-cs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C0AA88C-B58E-CCC7-079B-09C78B1B1E8D}"/>
              </a:ext>
            </a:extLst>
          </p:cNvPr>
          <p:cNvCxnSpPr/>
          <p:nvPr/>
        </p:nvCxnSpPr>
        <p:spPr>
          <a:xfrm>
            <a:off x="3193363" y="3429000"/>
            <a:ext cx="0" cy="12512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E3C4196-406B-AD1F-5C92-C488B5DA888B}"/>
              </a:ext>
            </a:extLst>
          </p:cNvPr>
          <p:cNvCxnSpPr>
            <a:cxnSpLocks/>
          </p:cNvCxnSpPr>
          <p:nvPr/>
        </p:nvCxnSpPr>
        <p:spPr>
          <a:xfrm>
            <a:off x="9436012" y="1600043"/>
            <a:ext cx="0" cy="12512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2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18370</TotalTime>
  <Words>161</Words>
  <Application>Microsoft Macintosh PowerPoint</Application>
  <PresentationFormat>Widescreen</PresentationFormat>
  <Paragraphs>44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Aptos</vt:lpstr>
      <vt:lpstr>Aptos Display</vt:lpstr>
      <vt:lpstr>Arial</vt:lpstr>
      <vt:lpstr>Cambria Math</vt:lpstr>
      <vt:lpstr>Office Theme</vt:lpstr>
      <vt:lpstr>Recap of Phase 2 Part 1</vt:lpstr>
      <vt:lpstr>Optimisation varying, d1, d2, d3. d5 fixed as 15mm</vt:lpstr>
      <vt:lpstr>Coefficient of Variation (aka normalized standard deviation)</vt:lpstr>
      <vt:lpstr>Effect of d1</vt:lpstr>
      <vt:lpstr>Effect of d2</vt:lpstr>
      <vt:lpstr>Effect of d3</vt:lpstr>
      <vt:lpstr>Gold (10um):</vt:lpstr>
      <vt:lpstr>Gold (10um) d3 Scan:</vt:lpstr>
      <vt:lpstr>Scatterer Options</vt:lpstr>
      <vt:lpstr>Al (6um):</vt:lpstr>
      <vt:lpstr>Al (6um) d3 Scan:</vt:lpstr>
      <vt:lpstr>Scatterer Options</vt:lpstr>
      <vt:lpstr>Cu (10um):</vt:lpstr>
      <vt:lpstr>PowerPoint Presentation</vt:lpstr>
      <vt:lpstr>Cu (10um)  Tony’s Results:</vt:lpstr>
      <vt:lpstr>Cu (10um) d3 Scan:</vt:lpstr>
      <vt:lpstr>Cu (10um): Max d3 vs d3=300mm</vt:lpstr>
      <vt:lpstr>Optimisation using Cu (10um)</vt:lpstr>
      <vt:lpstr>Comparison between RCF Dose and Cell Dish Dose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Dyson, Calvin</dc:creator>
  <cp:lastModifiedBy>Calvin Dyson</cp:lastModifiedBy>
  <cp:revision>8</cp:revision>
  <dcterms:created xsi:type="dcterms:W3CDTF">2025-10-25T17:51:30Z</dcterms:created>
  <dcterms:modified xsi:type="dcterms:W3CDTF">2025-11-13T13:27:04Z</dcterms:modified>
</cp:coreProperties>
</file>