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5"/>
    <p:restoredTop sz="94660"/>
  </p:normalViewPr>
  <p:slideViewPr>
    <p:cSldViewPr snapToGrid="0">
      <p:cViewPr varScale="1">
        <p:scale>
          <a:sx n="120" d="100"/>
          <a:sy n="120" d="100"/>
        </p:scale>
        <p:origin x="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8F841-76D2-4A23-B8B0-8BA9DBD1AA19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8539CC1-848C-4643-A982-15A312D80664}">
      <dgm:prSet/>
      <dgm:spPr/>
      <dgm:t>
        <a:bodyPr/>
        <a:lstStyle/>
        <a:p>
          <a:r>
            <a:rPr lang="en-US"/>
            <a:t>Produce a more uniform beam</a:t>
          </a:r>
        </a:p>
      </dgm:t>
    </dgm:pt>
    <dgm:pt modelId="{114BBC6A-2E9D-4BD9-9E1B-53EBFF0FA85E}" type="parTrans" cxnId="{C22EB735-5464-4D4B-9E17-770E52AF15DD}">
      <dgm:prSet/>
      <dgm:spPr/>
      <dgm:t>
        <a:bodyPr/>
        <a:lstStyle/>
        <a:p>
          <a:endParaRPr lang="en-US"/>
        </a:p>
      </dgm:t>
    </dgm:pt>
    <dgm:pt modelId="{279B247F-D0D7-481C-A2A8-1BD71C0008D1}" type="sibTrans" cxnId="{C22EB735-5464-4D4B-9E17-770E52AF15DD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04654DE8-5A2C-486B-B78A-1E97BF21437F}">
      <dgm:prSet/>
      <dgm:spPr/>
      <dgm:t>
        <a:bodyPr/>
        <a:lstStyle/>
        <a:p>
          <a:r>
            <a:rPr lang="en-US" dirty="0"/>
            <a:t>Test a new in-beam diagnostic</a:t>
          </a:r>
        </a:p>
      </dgm:t>
    </dgm:pt>
    <dgm:pt modelId="{3F9C7A90-6CF6-4C5F-9D62-F86D0EF07DE9}" type="parTrans" cxnId="{80259EBF-626D-4205-A55D-9DE6B4DCE5F2}">
      <dgm:prSet/>
      <dgm:spPr/>
      <dgm:t>
        <a:bodyPr/>
        <a:lstStyle/>
        <a:p>
          <a:endParaRPr lang="en-US"/>
        </a:p>
      </dgm:t>
    </dgm:pt>
    <dgm:pt modelId="{EAF45E2D-BE8E-47F5-98C6-95F549A2BDA3}" type="sibTrans" cxnId="{80259EBF-626D-4205-A55D-9DE6B4DCE5F2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3159DD58-62CD-418E-A391-91E505C6378D}">
      <dgm:prSet/>
      <dgm:spPr/>
      <dgm:t>
        <a:bodyPr/>
        <a:lstStyle/>
        <a:p>
          <a:r>
            <a:rPr lang="en-US"/>
            <a:t>Complete the original plan for irradiations of cells for Phase 2</a:t>
          </a:r>
        </a:p>
      </dgm:t>
    </dgm:pt>
    <dgm:pt modelId="{A9796160-6685-4455-83A3-819962D4D3E2}" type="parTrans" cxnId="{80C58259-0B5A-4D0D-AECE-38FA8CDAEE0E}">
      <dgm:prSet/>
      <dgm:spPr/>
      <dgm:t>
        <a:bodyPr/>
        <a:lstStyle/>
        <a:p>
          <a:endParaRPr lang="en-US"/>
        </a:p>
      </dgm:t>
    </dgm:pt>
    <dgm:pt modelId="{2994F443-6CB7-4EE8-A380-5CDCF8D8DF1A}" type="sibTrans" cxnId="{80C58259-0B5A-4D0D-AECE-38FA8CDAEE0E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9BFFCD99-6D2E-C740-B001-925C362C0431}" type="pres">
      <dgm:prSet presAssocID="{35E8F841-76D2-4A23-B8B0-8BA9DBD1AA19}" presName="Name0" presStyleCnt="0">
        <dgm:presLayoutVars>
          <dgm:animLvl val="lvl"/>
          <dgm:resizeHandles val="exact"/>
        </dgm:presLayoutVars>
      </dgm:prSet>
      <dgm:spPr/>
    </dgm:pt>
    <dgm:pt modelId="{FFA1B42E-421C-6049-9D1A-2D6A0F93F9C5}" type="pres">
      <dgm:prSet presAssocID="{58539CC1-848C-4643-A982-15A312D80664}" presName="compositeNode" presStyleCnt="0">
        <dgm:presLayoutVars>
          <dgm:bulletEnabled val="1"/>
        </dgm:presLayoutVars>
      </dgm:prSet>
      <dgm:spPr/>
    </dgm:pt>
    <dgm:pt modelId="{E2F9E5D3-D6C4-264B-A304-9A2643B52DB7}" type="pres">
      <dgm:prSet presAssocID="{58539CC1-848C-4643-A982-15A312D80664}" presName="bgRect" presStyleLbl="bgAccFollowNode1" presStyleIdx="0" presStyleCnt="3"/>
      <dgm:spPr/>
    </dgm:pt>
    <dgm:pt modelId="{8627961B-C474-384F-8DDE-C71C7768AFE7}" type="pres">
      <dgm:prSet presAssocID="{279B247F-D0D7-481C-A2A8-1BD71C0008D1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B8C59509-56EB-074F-BCDA-D13C2826A519}" type="pres">
      <dgm:prSet presAssocID="{58539CC1-848C-4643-A982-15A312D80664}" presName="bottomLine" presStyleLbl="alignNode1" presStyleIdx="1" presStyleCnt="6">
        <dgm:presLayoutVars/>
      </dgm:prSet>
      <dgm:spPr/>
    </dgm:pt>
    <dgm:pt modelId="{13DF1AA9-AA22-9241-8A03-1E787C4F33B0}" type="pres">
      <dgm:prSet presAssocID="{58539CC1-848C-4643-A982-15A312D80664}" presName="nodeText" presStyleLbl="bgAccFollowNode1" presStyleIdx="0" presStyleCnt="3">
        <dgm:presLayoutVars>
          <dgm:bulletEnabled val="1"/>
        </dgm:presLayoutVars>
      </dgm:prSet>
      <dgm:spPr/>
    </dgm:pt>
    <dgm:pt modelId="{2F7B109C-C674-694B-8367-5425D63E9189}" type="pres">
      <dgm:prSet presAssocID="{279B247F-D0D7-481C-A2A8-1BD71C0008D1}" presName="sibTrans" presStyleCnt="0"/>
      <dgm:spPr/>
    </dgm:pt>
    <dgm:pt modelId="{F9535F7B-3E76-FA40-8A95-5C7760DEB183}" type="pres">
      <dgm:prSet presAssocID="{04654DE8-5A2C-486B-B78A-1E97BF21437F}" presName="compositeNode" presStyleCnt="0">
        <dgm:presLayoutVars>
          <dgm:bulletEnabled val="1"/>
        </dgm:presLayoutVars>
      </dgm:prSet>
      <dgm:spPr/>
    </dgm:pt>
    <dgm:pt modelId="{9C174BFE-A2E1-8B4F-815B-A984D445D63F}" type="pres">
      <dgm:prSet presAssocID="{04654DE8-5A2C-486B-B78A-1E97BF21437F}" presName="bgRect" presStyleLbl="bgAccFollowNode1" presStyleIdx="1" presStyleCnt="3"/>
      <dgm:spPr/>
    </dgm:pt>
    <dgm:pt modelId="{69DA8270-6413-2643-A9F4-ED348CE97C1E}" type="pres">
      <dgm:prSet presAssocID="{EAF45E2D-BE8E-47F5-98C6-95F549A2BDA3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141563E7-B78C-904E-A8C4-DA7A76413B1F}" type="pres">
      <dgm:prSet presAssocID="{04654DE8-5A2C-486B-B78A-1E97BF21437F}" presName="bottomLine" presStyleLbl="alignNode1" presStyleIdx="3" presStyleCnt="6">
        <dgm:presLayoutVars/>
      </dgm:prSet>
      <dgm:spPr/>
    </dgm:pt>
    <dgm:pt modelId="{0A0739C7-7CE9-CF49-9B9B-69A01B38C846}" type="pres">
      <dgm:prSet presAssocID="{04654DE8-5A2C-486B-B78A-1E97BF21437F}" presName="nodeText" presStyleLbl="bgAccFollowNode1" presStyleIdx="1" presStyleCnt="3">
        <dgm:presLayoutVars>
          <dgm:bulletEnabled val="1"/>
        </dgm:presLayoutVars>
      </dgm:prSet>
      <dgm:spPr/>
    </dgm:pt>
    <dgm:pt modelId="{A7E27314-5BC6-604A-B6E4-AECAD997BDA1}" type="pres">
      <dgm:prSet presAssocID="{EAF45E2D-BE8E-47F5-98C6-95F549A2BDA3}" presName="sibTrans" presStyleCnt="0"/>
      <dgm:spPr/>
    </dgm:pt>
    <dgm:pt modelId="{2DC897EC-834F-2D44-BB26-076DE1F53E8F}" type="pres">
      <dgm:prSet presAssocID="{3159DD58-62CD-418E-A391-91E505C6378D}" presName="compositeNode" presStyleCnt="0">
        <dgm:presLayoutVars>
          <dgm:bulletEnabled val="1"/>
        </dgm:presLayoutVars>
      </dgm:prSet>
      <dgm:spPr/>
    </dgm:pt>
    <dgm:pt modelId="{ABE3A96B-AC0C-2C4D-BF13-240FA098E3C6}" type="pres">
      <dgm:prSet presAssocID="{3159DD58-62CD-418E-A391-91E505C6378D}" presName="bgRect" presStyleLbl="bgAccFollowNode1" presStyleIdx="2" presStyleCnt="3"/>
      <dgm:spPr/>
    </dgm:pt>
    <dgm:pt modelId="{3A2F7C6A-87B1-6345-9CA1-0A7580B54B50}" type="pres">
      <dgm:prSet presAssocID="{2994F443-6CB7-4EE8-A380-5CDCF8D8DF1A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1BA8F2BB-B6A9-1D4F-A3EC-6338431571D6}" type="pres">
      <dgm:prSet presAssocID="{3159DD58-62CD-418E-A391-91E505C6378D}" presName="bottomLine" presStyleLbl="alignNode1" presStyleIdx="5" presStyleCnt="6">
        <dgm:presLayoutVars/>
      </dgm:prSet>
      <dgm:spPr/>
    </dgm:pt>
    <dgm:pt modelId="{334D351C-A4C0-3741-A6BC-53A07872E7B1}" type="pres">
      <dgm:prSet presAssocID="{3159DD58-62CD-418E-A391-91E505C6378D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C22EB735-5464-4D4B-9E17-770E52AF15DD}" srcId="{35E8F841-76D2-4A23-B8B0-8BA9DBD1AA19}" destId="{58539CC1-848C-4643-A982-15A312D80664}" srcOrd="0" destOrd="0" parTransId="{114BBC6A-2E9D-4BD9-9E1B-53EBFF0FA85E}" sibTransId="{279B247F-D0D7-481C-A2A8-1BD71C0008D1}"/>
    <dgm:cxn modelId="{F87DCD3D-73B3-5C49-A7D8-7680473A1E43}" type="presOf" srcId="{279B247F-D0D7-481C-A2A8-1BD71C0008D1}" destId="{8627961B-C474-384F-8DDE-C71C7768AFE7}" srcOrd="0" destOrd="0" presId="urn:microsoft.com/office/officeart/2016/7/layout/BasicLinearProcessNumbered"/>
    <dgm:cxn modelId="{48D39653-A618-2649-A631-63CB2686D7DB}" type="presOf" srcId="{3159DD58-62CD-418E-A391-91E505C6378D}" destId="{ABE3A96B-AC0C-2C4D-BF13-240FA098E3C6}" srcOrd="0" destOrd="0" presId="urn:microsoft.com/office/officeart/2016/7/layout/BasicLinearProcessNumbered"/>
    <dgm:cxn modelId="{6783A053-FD1D-2940-AC08-6F5012E8DF5E}" type="presOf" srcId="{EAF45E2D-BE8E-47F5-98C6-95F549A2BDA3}" destId="{69DA8270-6413-2643-A9F4-ED348CE97C1E}" srcOrd="0" destOrd="0" presId="urn:microsoft.com/office/officeart/2016/7/layout/BasicLinearProcessNumbered"/>
    <dgm:cxn modelId="{265D0A58-6E09-6745-B4C4-985911F8118C}" type="presOf" srcId="{2994F443-6CB7-4EE8-A380-5CDCF8D8DF1A}" destId="{3A2F7C6A-87B1-6345-9CA1-0A7580B54B50}" srcOrd="0" destOrd="0" presId="urn:microsoft.com/office/officeart/2016/7/layout/BasicLinearProcessNumbered"/>
    <dgm:cxn modelId="{80C58259-0B5A-4D0D-AECE-38FA8CDAEE0E}" srcId="{35E8F841-76D2-4A23-B8B0-8BA9DBD1AA19}" destId="{3159DD58-62CD-418E-A391-91E505C6378D}" srcOrd="2" destOrd="0" parTransId="{A9796160-6685-4455-83A3-819962D4D3E2}" sibTransId="{2994F443-6CB7-4EE8-A380-5CDCF8D8DF1A}"/>
    <dgm:cxn modelId="{6594C578-9DF6-AA45-A0B5-740E37D71328}" type="presOf" srcId="{58539CC1-848C-4643-A982-15A312D80664}" destId="{E2F9E5D3-D6C4-264B-A304-9A2643B52DB7}" srcOrd="0" destOrd="0" presId="urn:microsoft.com/office/officeart/2016/7/layout/BasicLinearProcessNumbered"/>
    <dgm:cxn modelId="{692AC397-46E9-5947-AFF5-35B6EC1CBA50}" type="presOf" srcId="{35E8F841-76D2-4A23-B8B0-8BA9DBD1AA19}" destId="{9BFFCD99-6D2E-C740-B001-925C362C0431}" srcOrd="0" destOrd="0" presId="urn:microsoft.com/office/officeart/2016/7/layout/BasicLinearProcessNumbered"/>
    <dgm:cxn modelId="{80259EBF-626D-4205-A55D-9DE6B4DCE5F2}" srcId="{35E8F841-76D2-4A23-B8B0-8BA9DBD1AA19}" destId="{04654DE8-5A2C-486B-B78A-1E97BF21437F}" srcOrd="1" destOrd="0" parTransId="{3F9C7A90-6CF6-4C5F-9D62-F86D0EF07DE9}" sibTransId="{EAF45E2D-BE8E-47F5-98C6-95F549A2BDA3}"/>
    <dgm:cxn modelId="{31823CC3-140F-F142-92A2-24208826977B}" type="presOf" srcId="{3159DD58-62CD-418E-A391-91E505C6378D}" destId="{334D351C-A4C0-3741-A6BC-53A07872E7B1}" srcOrd="1" destOrd="0" presId="urn:microsoft.com/office/officeart/2016/7/layout/BasicLinearProcessNumbered"/>
    <dgm:cxn modelId="{DBB9B9C8-46FD-654C-949C-D3E86F89EE49}" type="presOf" srcId="{04654DE8-5A2C-486B-B78A-1E97BF21437F}" destId="{9C174BFE-A2E1-8B4F-815B-A984D445D63F}" srcOrd="0" destOrd="0" presId="urn:microsoft.com/office/officeart/2016/7/layout/BasicLinearProcessNumbered"/>
    <dgm:cxn modelId="{E1FC83CB-1093-9A49-A991-FCC95B59C55A}" type="presOf" srcId="{58539CC1-848C-4643-A982-15A312D80664}" destId="{13DF1AA9-AA22-9241-8A03-1E787C4F33B0}" srcOrd="1" destOrd="0" presId="urn:microsoft.com/office/officeart/2016/7/layout/BasicLinearProcessNumbered"/>
    <dgm:cxn modelId="{55BF40F5-C3D6-CB4D-B7B7-131FEA026AE6}" type="presOf" srcId="{04654DE8-5A2C-486B-B78A-1E97BF21437F}" destId="{0A0739C7-7CE9-CF49-9B9B-69A01B38C846}" srcOrd="1" destOrd="0" presId="urn:microsoft.com/office/officeart/2016/7/layout/BasicLinearProcessNumbered"/>
    <dgm:cxn modelId="{0E7CB924-22E8-054D-8EC7-58C3B7E05055}" type="presParOf" srcId="{9BFFCD99-6D2E-C740-B001-925C362C0431}" destId="{FFA1B42E-421C-6049-9D1A-2D6A0F93F9C5}" srcOrd="0" destOrd="0" presId="urn:microsoft.com/office/officeart/2016/7/layout/BasicLinearProcessNumbered"/>
    <dgm:cxn modelId="{5EBD9071-87DC-2C4E-AB4C-DCFE33877AF2}" type="presParOf" srcId="{FFA1B42E-421C-6049-9D1A-2D6A0F93F9C5}" destId="{E2F9E5D3-D6C4-264B-A304-9A2643B52DB7}" srcOrd="0" destOrd="0" presId="urn:microsoft.com/office/officeart/2016/7/layout/BasicLinearProcessNumbered"/>
    <dgm:cxn modelId="{00EC2B0B-FF6D-3D47-B5BD-C18BF5C77141}" type="presParOf" srcId="{FFA1B42E-421C-6049-9D1A-2D6A0F93F9C5}" destId="{8627961B-C474-384F-8DDE-C71C7768AFE7}" srcOrd="1" destOrd="0" presId="urn:microsoft.com/office/officeart/2016/7/layout/BasicLinearProcessNumbered"/>
    <dgm:cxn modelId="{552FC48E-9BDB-C94D-BA30-9916789C978D}" type="presParOf" srcId="{FFA1B42E-421C-6049-9D1A-2D6A0F93F9C5}" destId="{B8C59509-56EB-074F-BCDA-D13C2826A519}" srcOrd="2" destOrd="0" presId="urn:microsoft.com/office/officeart/2016/7/layout/BasicLinearProcessNumbered"/>
    <dgm:cxn modelId="{FAE04782-ED92-234B-B22B-5105F490427A}" type="presParOf" srcId="{FFA1B42E-421C-6049-9D1A-2D6A0F93F9C5}" destId="{13DF1AA9-AA22-9241-8A03-1E787C4F33B0}" srcOrd="3" destOrd="0" presId="urn:microsoft.com/office/officeart/2016/7/layout/BasicLinearProcessNumbered"/>
    <dgm:cxn modelId="{2ECFBA79-13FC-C845-A43B-09B08C562569}" type="presParOf" srcId="{9BFFCD99-6D2E-C740-B001-925C362C0431}" destId="{2F7B109C-C674-694B-8367-5425D63E9189}" srcOrd="1" destOrd="0" presId="urn:microsoft.com/office/officeart/2016/7/layout/BasicLinearProcessNumbered"/>
    <dgm:cxn modelId="{60A663D5-18D3-074F-A70C-380F39533912}" type="presParOf" srcId="{9BFFCD99-6D2E-C740-B001-925C362C0431}" destId="{F9535F7B-3E76-FA40-8A95-5C7760DEB183}" srcOrd="2" destOrd="0" presId="urn:microsoft.com/office/officeart/2016/7/layout/BasicLinearProcessNumbered"/>
    <dgm:cxn modelId="{2D1ECA70-D3D9-914D-9F13-3DC81BFF7FE4}" type="presParOf" srcId="{F9535F7B-3E76-FA40-8A95-5C7760DEB183}" destId="{9C174BFE-A2E1-8B4F-815B-A984D445D63F}" srcOrd="0" destOrd="0" presId="urn:microsoft.com/office/officeart/2016/7/layout/BasicLinearProcessNumbered"/>
    <dgm:cxn modelId="{8A5AB3F2-10DB-CF4C-A55D-D69D33945A7D}" type="presParOf" srcId="{F9535F7B-3E76-FA40-8A95-5C7760DEB183}" destId="{69DA8270-6413-2643-A9F4-ED348CE97C1E}" srcOrd="1" destOrd="0" presId="urn:microsoft.com/office/officeart/2016/7/layout/BasicLinearProcessNumbered"/>
    <dgm:cxn modelId="{17794C83-DC44-3E4D-A973-F180605D26F7}" type="presParOf" srcId="{F9535F7B-3E76-FA40-8A95-5C7760DEB183}" destId="{141563E7-B78C-904E-A8C4-DA7A76413B1F}" srcOrd="2" destOrd="0" presId="urn:microsoft.com/office/officeart/2016/7/layout/BasicLinearProcessNumbered"/>
    <dgm:cxn modelId="{092049A5-4312-A240-A9C3-30337126E334}" type="presParOf" srcId="{F9535F7B-3E76-FA40-8A95-5C7760DEB183}" destId="{0A0739C7-7CE9-CF49-9B9B-69A01B38C846}" srcOrd="3" destOrd="0" presId="urn:microsoft.com/office/officeart/2016/7/layout/BasicLinearProcessNumbered"/>
    <dgm:cxn modelId="{A8F08B7B-60CC-7C4B-9815-50268237D956}" type="presParOf" srcId="{9BFFCD99-6D2E-C740-B001-925C362C0431}" destId="{A7E27314-5BC6-604A-B6E4-AECAD997BDA1}" srcOrd="3" destOrd="0" presId="urn:microsoft.com/office/officeart/2016/7/layout/BasicLinearProcessNumbered"/>
    <dgm:cxn modelId="{3E5F5C47-2ACC-444F-93A1-B55437C8432D}" type="presParOf" srcId="{9BFFCD99-6D2E-C740-B001-925C362C0431}" destId="{2DC897EC-834F-2D44-BB26-076DE1F53E8F}" srcOrd="4" destOrd="0" presId="urn:microsoft.com/office/officeart/2016/7/layout/BasicLinearProcessNumbered"/>
    <dgm:cxn modelId="{17D047B5-CA2B-454E-A27C-F84544B896AE}" type="presParOf" srcId="{2DC897EC-834F-2D44-BB26-076DE1F53E8F}" destId="{ABE3A96B-AC0C-2C4D-BF13-240FA098E3C6}" srcOrd="0" destOrd="0" presId="urn:microsoft.com/office/officeart/2016/7/layout/BasicLinearProcessNumbered"/>
    <dgm:cxn modelId="{01483666-61C3-3043-8B48-FDF18EC28338}" type="presParOf" srcId="{2DC897EC-834F-2D44-BB26-076DE1F53E8F}" destId="{3A2F7C6A-87B1-6345-9CA1-0A7580B54B50}" srcOrd="1" destOrd="0" presId="urn:microsoft.com/office/officeart/2016/7/layout/BasicLinearProcessNumbered"/>
    <dgm:cxn modelId="{2839278E-B2F9-2A4D-8C50-647BE82B221E}" type="presParOf" srcId="{2DC897EC-834F-2D44-BB26-076DE1F53E8F}" destId="{1BA8F2BB-B6A9-1D4F-A3EC-6338431571D6}" srcOrd="2" destOrd="0" presId="urn:microsoft.com/office/officeart/2016/7/layout/BasicLinearProcessNumbered"/>
    <dgm:cxn modelId="{D984B9D1-F355-AC46-B98E-2122A2EAC726}" type="presParOf" srcId="{2DC897EC-834F-2D44-BB26-076DE1F53E8F}" destId="{334D351C-A4C0-3741-A6BC-53A07872E7B1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9E5D3-D6C4-264B-A304-9A2643B52DB7}">
      <dsp:nvSpPr>
        <dsp:cNvPr id="0" name=""/>
        <dsp:cNvSpPr/>
      </dsp:nvSpPr>
      <dsp:spPr>
        <a:xfrm>
          <a:off x="0" y="0"/>
          <a:ext cx="3286125" cy="435254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Produce a more uniform beam</a:t>
          </a:r>
        </a:p>
      </dsp:txBody>
      <dsp:txXfrm>
        <a:off x="0" y="1653966"/>
        <a:ext cx="3286125" cy="2611526"/>
      </dsp:txXfrm>
    </dsp:sp>
    <dsp:sp modelId="{8627961B-C474-384F-8DDE-C71C7768AFE7}">
      <dsp:nvSpPr>
        <dsp:cNvPr id="0" name=""/>
        <dsp:cNvSpPr/>
      </dsp:nvSpPr>
      <dsp:spPr>
        <a:xfrm>
          <a:off x="990180" y="435254"/>
          <a:ext cx="1305763" cy="13057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802" tIns="12700" rIns="101802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181405" y="626479"/>
        <a:ext cx="923313" cy="923313"/>
      </dsp:txXfrm>
    </dsp:sp>
    <dsp:sp modelId="{B8C59509-56EB-074F-BCDA-D13C2826A519}">
      <dsp:nvSpPr>
        <dsp:cNvPr id="0" name=""/>
        <dsp:cNvSpPr/>
      </dsp:nvSpPr>
      <dsp:spPr>
        <a:xfrm>
          <a:off x="0" y="4352472"/>
          <a:ext cx="328612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74BFE-A2E1-8B4F-815B-A984D445D63F}">
      <dsp:nvSpPr>
        <dsp:cNvPr id="0" name=""/>
        <dsp:cNvSpPr/>
      </dsp:nvSpPr>
      <dsp:spPr>
        <a:xfrm>
          <a:off x="3614737" y="0"/>
          <a:ext cx="3286125" cy="435254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Test a new in-beam diagnostic</a:t>
          </a:r>
        </a:p>
      </dsp:txBody>
      <dsp:txXfrm>
        <a:off x="3614737" y="1653966"/>
        <a:ext cx="3286125" cy="2611526"/>
      </dsp:txXfrm>
    </dsp:sp>
    <dsp:sp modelId="{69DA8270-6413-2643-A9F4-ED348CE97C1E}">
      <dsp:nvSpPr>
        <dsp:cNvPr id="0" name=""/>
        <dsp:cNvSpPr/>
      </dsp:nvSpPr>
      <dsp:spPr>
        <a:xfrm>
          <a:off x="4604918" y="435254"/>
          <a:ext cx="1305763" cy="13057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802" tIns="12700" rIns="101802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4796143" y="626479"/>
        <a:ext cx="923313" cy="923313"/>
      </dsp:txXfrm>
    </dsp:sp>
    <dsp:sp modelId="{141563E7-B78C-904E-A8C4-DA7A76413B1F}">
      <dsp:nvSpPr>
        <dsp:cNvPr id="0" name=""/>
        <dsp:cNvSpPr/>
      </dsp:nvSpPr>
      <dsp:spPr>
        <a:xfrm>
          <a:off x="3614737" y="4352472"/>
          <a:ext cx="328612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3A96B-AC0C-2C4D-BF13-240FA098E3C6}">
      <dsp:nvSpPr>
        <dsp:cNvPr id="0" name=""/>
        <dsp:cNvSpPr/>
      </dsp:nvSpPr>
      <dsp:spPr>
        <a:xfrm>
          <a:off x="7229475" y="0"/>
          <a:ext cx="3286125" cy="435254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99" tIns="330200" rIns="256199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Complete the original plan for irradiations of cells for Phase 2</a:t>
          </a:r>
        </a:p>
      </dsp:txBody>
      <dsp:txXfrm>
        <a:off x="7229475" y="1653966"/>
        <a:ext cx="3286125" cy="2611526"/>
      </dsp:txXfrm>
    </dsp:sp>
    <dsp:sp modelId="{3A2F7C6A-87B1-6345-9CA1-0A7580B54B50}">
      <dsp:nvSpPr>
        <dsp:cNvPr id="0" name=""/>
        <dsp:cNvSpPr/>
      </dsp:nvSpPr>
      <dsp:spPr>
        <a:xfrm>
          <a:off x="8219655" y="435254"/>
          <a:ext cx="1305763" cy="13057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802" tIns="12700" rIns="101802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410880" y="626479"/>
        <a:ext cx="923313" cy="923313"/>
      </dsp:txXfrm>
    </dsp:sp>
    <dsp:sp modelId="{1BA8F2BB-B6A9-1D4F-A3EC-6338431571D6}">
      <dsp:nvSpPr>
        <dsp:cNvPr id="0" name=""/>
        <dsp:cNvSpPr/>
      </dsp:nvSpPr>
      <dsp:spPr>
        <a:xfrm>
          <a:off x="7229475" y="4352472"/>
          <a:ext cx="3286125" cy="7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E22B5-DC95-C043-8951-4E9A9720C865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8BACC-CCBF-EF4A-98BE-8B9823B58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21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87910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26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1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2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96154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59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9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739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848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2A5DD53-D3CF-AB40-A7AE-8BB6179464A6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45001C7-286D-EF40-8AC7-E692C080BD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188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46B0F-96C4-74DC-914E-4EF01DDF7C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Future Aims</a:t>
            </a:r>
          </a:p>
        </p:txBody>
      </p:sp>
    </p:spTree>
    <p:extLst>
      <p:ext uri="{BB962C8B-B14F-4D97-AF65-F5344CB8AC3E}">
        <p14:creationId xmlns:p14="http://schemas.microsoft.com/office/powerpoint/2010/main" val="73868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6C7F5-81FF-FF66-DD38-DFE06A776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656" y="1444741"/>
            <a:ext cx="3090315" cy="104190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Critical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9A541-9ED9-DCF0-EA62-8795013D5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2656" y="2701427"/>
            <a:ext cx="4483324" cy="26999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Beam Uniformity</a:t>
            </a:r>
          </a:p>
          <a:p>
            <a:r>
              <a:rPr lang="en-US" sz="2000"/>
              <a:t>Shot-to-shot Variation</a:t>
            </a:r>
          </a:p>
          <a:p>
            <a:r>
              <a:rPr lang="en-US" sz="2000"/>
              <a:t>Control Survival</a:t>
            </a:r>
          </a:p>
          <a:p>
            <a:r>
              <a:rPr lang="en-US" sz="2000"/>
              <a:t>RCF Dose Calculation</a:t>
            </a:r>
          </a:p>
          <a:p>
            <a:endParaRPr lang="en-US" sz="200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B931BEF-E252-3ACF-0253-6ACD40F0F499}"/>
              </a:ext>
            </a:extLst>
          </p:cNvPr>
          <p:cNvSpPr txBox="1">
            <a:spLocks/>
          </p:cNvSpPr>
          <p:nvPr/>
        </p:nvSpPr>
        <p:spPr>
          <a:xfrm>
            <a:off x="6256020" y="2701427"/>
            <a:ext cx="4554501" cy="2699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Low Dose per Shot</a:t>
            </a:r>
          </a:p>
          <a:p>
            <a:r>
              <a:rPr lang="en-US" sz="2000" dirty="0"/>
              <a:t>Energy Selectivity</a:t>
            </a:r>
          </a:p>
          <a:p>
            <a:r>
              <a:rPr lang="en-US" sz="2000" dirty="0"/>
              <a:t>Improve Quality of Bio Results</a:t>
            </a:r>
          </a:p>
          <a:p>
            <a:endParaRPr lang="en-US" sz="2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0ADE4D-2528-DD5E-D9E2-7170C61241BE}"/>
              </a:ext>
            </a:extLst>
          </p:cNvPr>
          <p:cNvSpPr txBox="1">
            <a:spLocks/>
          </p:cNvSpPr>
          <p:nvPr/>
        </p:nvSpPr>
        <p:spPr>
          <a:xfrm>
            <a:off x="6256020" y="1377346"/>
            <a:ext cx="3802380" cy="1041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Long-term Issues</a:t>
            </a:r>
          </a:p>
        </p:txBody>
      </p:sp>
    </p:spTree>
    <p:extLst>
      <p:ext uri="{BB962C8B-B14F-4D97-AF65-F5344CB8AC3E}">
        <p14:creationId xmlns:p14="http://schemas.microsoft.com/office/powerpoint/2010/main" val="55293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18930-7857-D130-E484-A59350BA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200"/>
              <a:t>Baseline aims for next run (Phase 2.5)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EF031B-0D13-14A1-47AE-7FE901932B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700345"/>
              </p:ext>
            </p:extLst>
          </p:nvPr>
        </p:nvGraphicFramePr>
        <p:xfrm>
          <a:off x="838200" y="1828800"/>
          <a:ext cx="10515600" cy="435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7918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48F64-B20E-8679-11AC-A58D0E853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next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3B12D-2FA6-89BE-EC1B-B9D1E66DB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Position the scatterer further up the beamline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Produce a prototype for the in-beam diagnostic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Full analysis of RCF from the current run and investigate laser diagnostic and dose-per-shot correlation</a:t>
            </a:r>
          </a:p>
          <a:p>
            <a:r>
              <a:rPr lang="en-US" dirty="0">
                <a:solidFill>
                  <a:srgbClr val="00B050"/>
                </a:solidFill>
              </a:rPr>
              <a:t>Test the incubator and limit the time the cells are in the carousel</a:t>
            </a:r>
          </a:p>
          <a:p>
            <a:r>
              <a:rPr lang="en-US" dirty="0">
                <a:solidFill>
                  <a:srgbClr val="00B050"/>
                </a:solidFill>
              </a:rPr>
              <a:t>Decision made on whether to continue using the SCAPA bio lab or move processing to Marie Boyd's lab</a:t>
            </a:r>
          </a:p>
          <a:p>
            <a:r>
              <a:rPr lang="en-US" dirty="0">
                <a:solidFill>
                  <a:srgbClr val="0070C0"/>
                </a:solidFill>
              </a:rPr>
              <a:t>Understand all the errors associated with RCF and create a protocol sheet</a:t>
            </a:r>
          </a:p>
          <a:p>
            <a:r>
              <a:rPr lang="en-US" dirty="0">
                <a:solidFill>
                  <a:srgbClr val="0070C0"/>
                </a:solidFill>
              </a:rPr>
              <a:t>Potentially obtain delaminated RCF and conduct a new RCF calibration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CA2B3F1-A6B9-B3B7-691F-D16DB77EA935}"/>
              </a:ext>
            </a:extLst>
          </p:cNvPr>
          <p:cNvSpPr txBox="1">
            <a:spLocks/>
          </p:cNvSpPr>
          <p:nvPr/>
        </p:nvSpPr>
        <p:spPr>
          <a:xfrm>
            <a:off x="8372707" y="200954"/>
            <a:ext cx="3603703" cy="14897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Beam Uniformity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Shot-to-shot Variation</a:t>
            </a:r>
          </a:p>
          <a:p>
            <a:r>
              <a:rPr lang="en-US" dirty="0">
                <a:solidFill>
                  <a:srgbClr val="00B050"/>
                </a:solidFill>
              </a:rPr>
              <a:t>Control Survival</a:t>
            </a:r>
          </a:p>
          <a:p>
            <a:r>
              <a:rPr lang="en-US" dirty="0">
                <a:solidFill>
                  <a:srgbClr val="0070C0"/>
                </a:solidFill>
              </a:rPr>
              <a:t>RCF Dose Calculation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6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6DB5E-4A12-AEB8-F306-7CDBBEE46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08875-77B8-D01B-0464-A753B4025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EFCD0-B7DF-0380-9A6D-2B0AD465C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94884"/>
            <a:ext cx="9601200" cy="48484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Further investigate in-beam diagnostics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Improves shot-to-shot variation</a:t>
            </a:r>
          </a:p>
          <a:p>
            <a:r>
              <a:rPr lang="en-US" dirty="0"/>
              <a:t>Test configurations with more PMQs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Improves uniformity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Improves dose per shot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Improves energy selectivity</a:t>
            </a:r>
          </a:p>
          <a:p>
            <a:r>
              <a:rPr lang="en-US" dirty="0"/>
              <a:t>Introduce dipole chicane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Improves energy selectivity</a:t>
            </a:r>
          </a:p>
          <a:p>
            <a:r>
              <a:rPr lang="en-US" dirty="0"/>
              <a:t>Introduce an x-ray dose control</a:t>
            </a:r>
          </a:p>
          <a:p>
            <a:pPr lvl="1"/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Improves Bio Results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/>
              <a:t>Inserting collimators/introducing a pseudo-beampipe</a:t>
            </a:r>
          </a:p>
          <a:p>
            <a:pPr lvl="1"/>
            <a:r>
              <a:rPr lang="en-US" dirty="0"/>
              <a:t>Cleans the beam </a:t>
            </a:r>
          </a:p>
          <a:p>
            <a:r>
              <a:rPr lang="en-US" dirty="0"/>
              <a:t>Establish a permanent beamline at SCAPA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D44D2E-9969-9FDF-85C0-8DED2ED6E5D7}"/>
              </a:ext>
            </a:extLst>
          </p:cNvPr>
          <p:cNvSpPr txBox="1">
            <a:spLocks/>
          </p:cNvSpPr>
          <p:nvPr/>
        </p:nvSpPr>
        <p:spPr>
          <a:xfrm>
            <a:off x="8372707" y="200953"/>
            <a:ext cx="3603703" cy="24465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Beam Uniformity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Shot-to-shot Variation</a:t>
            </a:r>
          </a:p>
          <a:p>
            <a:r>
              <a:rPr lang="en-US" dirty="0">
                <a:solidFill>
                  <a:srgbClr val="00B050"/>
                </a:solidFill>
              </a:rPr>
              <a:t>Control Survival</a:t>
            </a:r>
          </a:p>
          <a:p>
            <a:r>
              <a:rPr lang="en-US" dirty="0">
                <a:solidFill>
                  <a:srgbClr val="0070C0"/>
                </a:solidFill>
              </a:rPr>
              <a:t>RCF Dose Calculation</a:t>
            </a:r>
          </a:p>
          <a:p>
            <a:r>
              <a:rPr lang="en-US" dirty="0">
                <a:solidFill>
                  <a:srgbClr val="002060"/>
                </a:solidFill>
              </a:rPr>
              <a:t>Low Dose per Shot</a:t>
            </a:r>
          </a:p>
          <a:p>
            <a:r>
              <a:rPr lang="en-US" dirty="0">
                <a:solidFill>
                  <a:srgbClr val="7030A0"/>
                </a:solidFill>
              </a:rPr>
              <a:t>Energy Selectivity</a:t>
            </a:r>
          </a:p>
          <a:p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Improve Quality of Bio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10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DE5D7-D137-D0F9-8AC4-563D3187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Person Meeting?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04518-4A74-6F44-0602-D81AD6D54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When? -  February? </a:t>
            </a:r>
          </a:p>
          <a:p>
            <a:pPr lvl="1"/>
            <a:r>
              <a:rPr lang="en-US" strike="sngStrike" dirty="0"/>
              <a:t>Week 16</a:t>
            </a:r>
            <a:r>
              <a:rPr lang="en-US" strike="sngStrike" baseline="30000" dirty="0"/>
              <a:t>th</a:t>
            </a:r>
            <a:r>
              <a:rPr lang="en-US" baseline="30000" dirty="0"/>
              <a:t> </a:t>
            </a:r>
            <a:r>
              <a:rPr lang="en-US" dirty="0"/>
              <a:t>(Half-Term)</a:t>
            </a:r>
            <a:endParaRPr lang="en-US" strike="sngStrike" dirty="0"/>
          </a:p>
          <a:p>
            <a:r>
              <a:rPr lang="en-US" dirty="0"/>
              <a:t>Where?: </a:t>
            </a:r>
          </a:p>
        </p:txBody>
      </p:sp>
    </p:spTree>
    <p:extLst>
      <p:ext uri="{BB962C8B-B14F-4D97-AF65-F5344CB8AC3E}">
        <p14:creationId xmlns:p14="http://schemas.microsoft.com/office/powerpoint/2010/main" val="344923044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196</TotalTime>
  <Words>242</Words>
  <Application>Microsoft Macintosh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Aptos</vt:lpstr>
      <vt:lpstr>Franklin Gothic Book</vt:lpstr>
      <vt:lpstr>Crop</vt:lpstr>
      <vt:lpstr>Future Aims</vt:lpstr>
      <vt:lpstr>Critical Issues</vt:lpstr>
      <vt:lpstr>Baseline aims for next run (Phase 2.5) </vt:lpstr>
      <vt:lpstr>Before next run</vt:lpstr>
      <vt:lpstr>Long Term Aims</vt:lpstr>
      <vt:lpstr>In Person Meeting?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4</cp:revision>
  <dcterms:created xsi:type="dcterms:W3CDTF">2025-12-09T10:57:05Z</dcterms:created>
  <dcterms:modified xsi:type="dcterms:W3CDTF">2025-12-16T17:47:34Z</dcterms:modified>
</cp:coreProperties>
</file>