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3" r:id="rId3"/>
    <p:sldId id="257" r:id="rId4"/>
    <p:sldId id="280" r:id="rId5"/>
    <p:sldId id="277" r:id="rId6"/>
    <p:sldId id="278" r:id="rId7"/>
    <p:sldId id="279" r:id="rId8"/>
    <p:sldId id="266" r:id="rId9"/>
    <p:sldId id="272" r:id="rId10"/>
    <p:sldId id="268" r:id="rId11"/>
    <p:sldId id="273" r:id="rId12"/>
    <p:sldId id="269" r:id="rId13"/>
    <p:sldId id="274" r:id="rId14"/>
    <p:sldId id="270" r:id="rId15"/>
    <p:sldId id="275" r:id="rId16"/>
    <p:sldId id="271" r:id="rId17"/>
    <p:sldId id="276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003"/>
    <p:restoredTop sz="94714"/>
  </p:normalViewPr>
  <p:slideViewPr>
    <p:cSldViewPr snapToGrid="0">
      <p:cViewPr>
        <p:scale>
          <a:sx n="98" d="100"/>
          <a:sy n="98" d="100"/>
        </p:scale>
        <p:origin x="1136" y="5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1A2DCF-57FA-8CF5-C40D-9DEE75B5DB0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8E5B5D6-FCDC-5EF9-66EC-887181C4588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E4C1D1-AF9D-BB79-AE4C-AF4CAD3088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DE331-9647-E94B-BFF8-2BA46BBC5098}" type="datetimeFigureOut">
              <a:rPr lang="en-US" smtClean="0"/>
              <a:t>2/3/26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F6F4FB-66AD-FD86-38DA-E552CA6871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B2EFF2-FE53-4332-D113-B16C428D61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05F108-2019-914C-B97F-62C089FBFE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71053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3C28C7-12C2-BA37-76FF-42F0290C8C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2A2364F-FAE4-A1EB-B866-BE1EEF60E3C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E0F798-9843-0AD1-096A-E04FB0F560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DE331-9647-E94B-BFF8-2BA46BBC5098}" type="datetimeFigureOut">
              <a:rPr lang="en-US" smtClean="0"/>
              <a:t>2/3/26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F24D9B-F1D9-CD2D-BFAC-B824FEEE0B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3AE789-A212-1CB2-E3C7-5D3F9E8F77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05F108-2019-914C-B97F-62C089FBFE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25926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FCF6A13-2B4E-CC7D-CC19-2DC4F94BBE9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DCDFBAB-A309-C192-A582-5935221C076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018501-5342-B44C-5C01-2D7556289B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DE331-9647-E94B-BFF8-2BA46BBC5098}" type="datetimeFigureOut">
              <a:rPr lang="en-US" smtClean="0"/>
              <a:t>2/3/26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D10772-D73A-EC27-CDA0-75CDCF77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61F0AB-8269-58E2-2059-7B32EDDBCC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05F108-2019-914C-B97F-62C089FBFE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57678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6BDA5F-4CCE-EC8C-A36F-C2F8F8D057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602C98-105C-CDF4-BB72-FB8011083AA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74C4AC-4422-48CB-C145-DFF4680F2A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DE331-9647-E94B-BFF8-2BA46BBC5098}" type="datetimeFigureOut">
              <a:rPr lang="en-US" smtClean="0"/>
              <a:t>2/3/26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04D086-8B58-B605-859C-63EF8D36CA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1B8D18-A21F-DABE-139B-69C90759E9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05F108-2019-914C-B97F-62C089FBFE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44521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53D0F7-04B2-5391-2F38-82FC699312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A1F6D1D-541C-FA1A-95A8-F0E6DA601D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1BFE1A-231D-8632-8B92-C88E0DEAF3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DE331-9647-E94B-BFF8-2BA46BBC5098}" type="datetimeFigureOut">
              <a:rPr lang="en-US" smtClean="0"/>
              <a:t>2/3/26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E573E0-799E-BC43-BF44-FB597CDFB3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4E70F6C-5F09-BFCF-C2EC-F30E7497F8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05F108-2019-914C-B97F-62C089FBFE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67276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381905-B84C-B665-E3F5-31FD3B2F52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75E266-D23C-2E9A-07FF-ACB5B9C75FA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9DC4737-03E6-56DC-E1BC-89DA0EC2E0A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3F88A20-1A41-E272-2936-361C464E0F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DE331-9647-E94B-BFF8-2BA46BBC5098}" type="datetimeFigureOut">
              <a:rPr lang="en-US" smtClean="0"/>
              <a:t>2/3/26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4F42A55-8EAE-9D67-D64D-864D370AB8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76D863B-B67E-A015-B013-09F752493F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05F108-2019-914C-B97F-62C089FBFE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62928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F2DF34-5F1A-EF41-E75D-14EE3B9917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E40268A-42EE-F649-B043-CC5ABAAE577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AA30445-FE6D-6FAF-441F-637BF7A8AA1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F8AC8E0-5A02-8F34-5FDB-78B4B6C6D33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CD2390C-4A4A-5BEE-AB04-29F7D8652FC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0658537-4B21-134E-9E78-307DF2DB0F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DE331-9647-E94B-BFF8-2BA46BBC5098}" type="datetimeFigureOut">
              <a:rPr lang="en-US" smtClean="0"/>
              <a:t>2/3/26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FA948DE-6BF5-BC7B-E8E1-8F543976AF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A63CDA8-1022-6454-26C8-93B51B086E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05F108-2019-914C-B97F-62C089FBFE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06025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E0A09D-9476-0656-B916-4456093C9C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39A8563-1D3C-6700-D7E2-E56CBAA1D8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DE331-9647-E94B-BFF8-2BA46BBC5098}" type="datetimeFigureOut">
              <a:rPr lang="en-US" smtClean="0"/>
              <a:t>2/3/26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3D31635-2122-86DD-F15C-D87A051AC5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65567D0-2BA1-4538-2EEE-1A091949F3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05F108-2019-914C-B97F-62C089FBFE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04630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A7C2AE8-DB72-84D2-952D-ED6454D276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DE331-9647-E94B-BFF8-2BA46BBC5098}" type="datetimeFigureOut">
              <a:rPr lang="en-US" smtClean="0"/>
              <a:t>2/3/26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83BE793-9DAF-FCCC-FFAB-39EB69AED7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D6D319C-0C34-E192-3591-2AFCD9E1DE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05F108-2019-914C-B97F-62C089FBFE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92254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0D19B6-D3CC-16D5-E060-A8A0E39CAD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921EA9-442E-2F36-7D19-96F30C0FE3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E8ADAF9-571B-16FC-852E-77536DB1D81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3AE3D5B-CEAA-4F96-CC8D-96E4D950F9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DE331-9647-E94B-BFF8-2BA46BBC5098}" type="datetimeFigureOut">
              <a:rPr lang="en-US" smtClean="0"/>
              <a:t>2/3/26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7238E07-5793-B5B4-B0A1-BAD30DECDA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C8A3737-20AE-BAEA-6B5F-ED62A2D91F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05F108-2019-914C-B97F-62C089FBFE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28679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6FC41D-6B73-C005-A88B-5D84C75C92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27D32E8-9C85-15A6-C0A3-656CDFCAAA5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CE9876D-CEDC-FA95-87AA-D9A513B1E8E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A648E9F-8DDD-BB73-D319-5B7B456580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DE331-9647-E94B-BFF8-2BA46BBC5098}" type="datetimeFigureOut">
              <a:rPr lang="en-US" smtClean="0"/>
              <a:t>2/3/26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02C8BED-7396-E310-908A-FFFF1FF188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268F1EC-7295-C571-363F-9B01058231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05F108-2019-914C-B97F-62C089FBFE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5759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D1A6C72-9658-3571-4810-995AD0AF35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73C6AB0-0BF0-1822-ADE5-4791D55A56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E947F1-7D7E-5580-B636-387891019C3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9FDE331-9647-E94B-BFF8-2BA46BBC5098}" type="datetimeFigureOut">
              <a:rPr lang="en-US" smtClean="0"/>
              <a:t>2/3/26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28C3B-E729-7502-F177-9ABC39A44E1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E10C12-D123-DEBD-740C-73D424AA19F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405F108-2019-914C-B97F-62C089FBFE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31369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DDA466-8886-B9AD-7BC3-BED857F7437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Protons per Fibre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404134E-E5B7-CE29-5D20-EC3047C8AE9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68768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E7DA741-8560-6675-760D-E76C6E54A06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759DCB-B156-B3A2-D441-7E0C052CC7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D2 (Counts)</a:t>
            </a:r>
          </a:p>
        </p:txBody>
      </p:sp>
      <p:pic>
        <p:nvPicPr>
          <p:cNvPr id="4" name="Picture 3" descr="A graph with a red line&#10;&#10;AI-generated content may be incorrect.">
            <a:extLst>
              <a:ext uri="{FF2B5EF4-FFF2-40B4-BE49-F238E27FC236}">
                <a16:creationId xmlns:a16="http://schemas.microsoft.com/office/drawing/2014/main" id="{89FAC5B8-0D6D-3EC3-9463-354C6DA053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52002" y="0"/>
            <a:ext cx="3360000" cy="2520000"/>
          </a:xfrm>
          <a:prstGeom prst="rect">
            <a:avLst/>
          </a:prstGeom>
        </p:spPr>
      </p:pic>
      <p:pic>
        <p:nvPicPr>
          <p:cNvPr id="6" name="Picture 5" descr="A graph of a distribution of a number&#10;&#10;AI-generated content may be incorrect.">
            <a:extLst>
              <a:ext uri="{FF2B5EF4-FFF2-40B4-BE49-F238E27FC236}">
                <a16:creationId xmlns:a16="http://schemas.microsoft.com/office/drawing/2014/main" id="{8924140A-615C-0C97-59DC-4DC8FC7743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538000"/>
            <a:ext cx="5760000" cy="4320000"/>
          </a:xfrm>
          <a:prstGeom prst="rect">
            <a:avLst/>
          </a:prstGeom>
        </p:spPr>
      </p:pic>
      <p:pic>
        <p:nvPicPr>
          <p:cNvPr id="8" name="Picture 7" descr="A graph of a number of numbers&#10;&#10;AI-generated content may be incorrect.">
            <a:extLst>
              <a:ext uri="{FF2B5EF4-FFF2-40B4-BE49-F238E27FC236}">
                <a16:creationId xmlns:a16="http://schemas.microsoft.com/office/drawing/2014/main" id="{43C944C4-8F56-0052-AF37-D27711B720A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32002" y="2538000"/>
            <a:ext cx="5760000" cy="43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85689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43DFE71-391B-C2EB-3CD0-CA715336598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F36616-B467-8CC3-078A-433A3C2E32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D2 (Energy Deposited)</a:t>
            </a:r>
          </a:p>
        </p:txBody>
      </p:sp>
      <p:pic>
        <p:nvPicPr>
          <p:cNvPr id="5" name="Picture 4" descr="A graph of a red light&#10;&#10;AI-generated content may be incorrect.">
            <a:extLst>
              <a:ext uri="{FF2B5EF4-FFF2-40B4-BE49-F238E27FC236}">
                <a16:creationId xmlns:a16="http://schemas.microsoft.com/office/drawing/2014/main" id="{CAEEA3CC-BDAF-0A09-FE65-7E94CB067F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0"/>
            <a:ext cx="3360000" cy="2520000"/>
          </a:xfrm>
          <a:prstGeom prst="rect">
            <a:avLst/>
          </a:prstGeom>
        </p:spPr>
      </p:pic>
      <p:pic>
        <p:nvPicPr>
          <p:cNvPr id="9" name="Picture 8" descr="A graph of energy distribution&#10;&#10;AI-generated content may be incorrect.">
            <a:extLst>
              <a:ext uri="{FF2B5EF4-FFF2-40B4-BE49-F238E27FC236}">
                <a16:creationId xmlns:a16="http://schemas.microsoft.com/office/drawing/2014/main" id="{CA8A3E7F-0B0E-DA31-2298-756D9879A5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563813"/>
            <a:ext cx="5760000" cy="4320000"/>
          </a:xfrm>
          <a:prstGeom prst="rect">
            <a:avLst/>
          </a:prstGeom>
        </p:spPr>
      </p:pic>
      <p:pic>
        <p:nvPicPr>
          <p:cNvPr id="11" name="Picture 10" descr="A graph of energy storage&#10;&#10;AI-generated content may be incorrect.">
            <a:extLst>
              <a:ext uri="{FF2B5EF4-FFF2-40B4-BE49-F238E27FC236}">
                <a16:creationId xmlns:a16="http://schemas.microsoft.com/office/drawing/2014/main" id="{5C69B94D-FE9A-E19C-6880-2A834BE8035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50000" y="2476500"/>
            <a:ext cx="5760000" cy="43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537839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568F75B-82A8-68DB-39AB-7D600F236D3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79B604-5B3C-4E8F-A70F-610C414102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D3 (Counts)</a:t>
            </a:r>
          </a:p>
        </p:txBody>
      </p:sp>
      <p:pic>
        <p:nvPicPr>
          <p:cNvPr id="4" name="Picture 3" descr="A graph with red and yellow dots&#10;&#10;AI-generated content may be incorrect.">
            <a:extLst>
              <a:ext uri="{FF2B5EF4-FFF2-40B4-BE49-F238E27FC236}">
                <a16:creationId xmlns:a16="http://schemas.microsoft.com/office/drawing/2014/main" id="{6A047609-D628-61EE-E237-084BF7857D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0000" y="43813"/>
            <a:ext cx="3360000" cy="2520000"/>
          </a:xfrm>
          <a:prstGeom prst="rect">
            <a:avLst/>
          </a:prstGeom>
        </p:spPr>
      </p:pic>
      <p:pic>
        <p:nvPicPr>
          <p:cNvPr id="6" name="Picture 5" descr="A graph of a number of numbers&#10;&#10;AI-generated content may be incorrect.">
            <a:extLst>
              <a:ext uri="{FF2B5EF4-FFF2-40B4-BE49-F238E27FC236}">
                <a16:creationId xmlns:a16="http://schemas.microsoft.com/office/drawing/2014/main" id="{22BCC316-64B0-DF2E-796F-1FF9C0DD9B7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538000"/>
            <a:ext cx="5760000" cy="4320000"/>
          </a:xfrm>
          <a:prstGeom prst="rect">
            <a:avLst/>
          </a:prstGeom>
        </p:spPr>
      </p:pic>
      <p:pic>
        <p:nvPicPr>
          <p:cNvPr id="8" name="Picture 7" descr="A graph of a number of numbers&#10;&#10;AI-generated content may be incorrect.">
            <a:extLst>
              <a:ext uri="{FF2B5EF4-FFF2-40B4-BE49-F238E27FC236}">
                <a16:creationId xmlns:a16="http://schemas.microsoft.com/office/drawing/2014/main" id="{6C25506B-3516-3DBD-3E90-9E42788788B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50000" y="2563813"/>
            <a:ext cx="5760000" cy="43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588816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D7FADAC-9175-3819-9500-5B65926F434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3A7FC2-2465-AFB9-CC72-01F83CE317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D3 (Energy Deposited)</a:t>
            </a:r>
          </a:p>
        </p:txBody>
      </p:sp>
      <p:pic>
        <p:nvPicPr>
          <p:cNvPr id="5" name="Picture 4" descr="A graph of a red light&#10;&#10;AI-generated content may be incorrect.">
            <a:extLst>
              <a:ext uri="{FF2B5EF4-FFF2-40B4-BE49-F238E27FC236}">
                <a16:creationId xmlns:a16="http://schemas.microsoft.com/office/drawing/2014/main" id="{5E56AEE1-436B-8E52-DA99-55AC63E7DC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0"/>
            <a:ext cx="3360000" cy="2520000"/>
          </a:xfrm>
          <a:prstGeom prst="rect">
            <a:avLst/>
          </a:prstGeom>
        </p:spPr>
      </p:pic>
      <p:pic>
        <p:nvPicPr>
          <p:cNvPr id="9" name="Picture 8" descr="A graph of a graph showing a number of energy&#10;&#10;AI-generated content may be incorrect.">
            <a:extLst>
              <a:ext uri="{FF2B5EF4-FFF2-40B4-BE49-F238E27FC236}">
                <a16:creationId xmlns:a16="http://schemas.microsoft.com/office/drawing/2014/main" id="{1C1B6905-1821-A6FF-4D70-DCEBAD73D63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2476500"/>
            <a:ext cx="5760000" cy="4320000"/>
          </a:xfrm>
          <a:prstGeom prst="rect">
            <a:avLst/>
          </a:prstGeom>
        </p:spPr>
      </p:pic>
      <p:pic>
        <p:nvPicPr>
          <p:cNvPr id="11" name="Picture 10" descr="A graph of a graph of energy&#10;&#10;AI-generated content may be incorrect.">
            <a:extLst>
              <a:ext uri="{FF2B5EF4-FFF2-40B4-BE49-F238E27FC236}">
                <a16:creationId xmlns:a16="http://schemas.microsoft.com/office/drawing/2014/main" id="{825E8682-EA49-B34B-46DA-DC70CCC2071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50000" y="2476500"/>
            <a:ext cx="5760000" cy="43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005687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EDFA5B7-D260-5FF2-64B1-DA9A83FBEC4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464F4D-424E-51B8-188B-1DA1FB7B7A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D4 (Counts)</a:t>
            </a:r>
          </a:p>
        </p:txBody>
      </p:sp>
      <p:pic>
        <p:nvPicPr>
          <p:cNvPr id="4" name="Picture 3" descr="A graph with red and yellow dots&#10;&#10;AI-generated content may be incorrect.">
            <a:extLst>
              <a:ext uri="{FF2B5EF4-FFF2-40B4-BE49-F238E27FC236}">
                <a16:creationId xmlns:a16="http://schemas.microsoft.com/office/drawing/2014/main" id="{5F8A8854-D5B9-2B7A-7AAF-BA34C2DB13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0000" y="43813"/>
            <a:ext cx="3360000" cy="2520000"/>
          </a:xfrm>
          <a:prstGeom prst="rect">
            <a:avLst/>
          </a:prstGeom>
        </p:spPr>
      </p:pic>
      <p:pic>
        <p:nvPicPr>
          <p:cNvPr id="6" name="Picture 5" descr="A graph of a number of numbers&#10;&#10;AI-generated content may be incorrect.">
            <a:extLst>
              <a:ext uri="{FF2B5EF4-FFF2-40B4-BE49-F238E27FC236}">
                <a16:creationId xmlns:a16="http://schemas.microsoft.com/office/drawing/2014/main" id="{9250FCD4-D2F6-0BA8-E566-04FECF939D7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563813"/>
            <a:ext cx="5760000" cy="4320000"/>
          </a:xfrm>
          <a:prstGeom prst="rect">
            <a:avLst/>
          </a:prstGeom>
        </p:spPr>
      </p:pic>
      <p:pic>
        <p:nvPicPr>
          <p:cNvPr id="8" name="Picture 7" descr="A graph of a number of numbers&#10;&#10;AI-generated content may be incorrect.">
            <a:extLst>
              <a:ext uri="{FF2B5EF4-FFF2-40B4-BE49-F238E27FC236}">
                <a16:creationId xmlns:a16="http://schemas.microsoft.com/office/drawing/2014/main" id="{53725F44-1153-28A9-C2EC-22C07A0EC0D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50000" y="2476500"/>
            <a:ext cx="5760000" cy="43200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57C5119-53EA-7FBE-CF03-61553F3A7AE2}"/>
              </a:ext>
            </a:extLst>
          </p:cNvPr>
          <p:cNvSpPr txBox="1"/>
          <p:nvPr/>
        </p:nvSpPr>
        <p:spPr>
          <a:xfrm>
            <a:off x="7960638" y="63742"/>
            <a:ext cx="2519289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Note: The strange cut-offs are due to the holder of the scatterer, which I have tried to highlight in pink. You can move the pink to see it.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1E1F77B-4E7D-0F4E-6C18-7FD5BFB43F0B}"/>
              </a:ext>
            </a:extLst>
          </p:cNvPr>
          <p:cNvSpPr/>
          <p:nvPr/>
        </p:nvSpPr>
        <p:spPr>
          <a:xfrm>
            <a:off x="5748389" y="838628"/>
            <a:ext cx="954309" cy="950400"/>
          </a:xfrm>
          <a:prstGeom prst="rect">
            <a:avLst/>
          </a:prstGeom>
          <a:noFill/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0B2EC49-43B0-5F21-F7A8-1D6A1EE586D1}"/>
              </a:ext>
            </a:extLst>
          </p:cNvPr>
          <p:cNvSpPr/>
          <p:nvPr/>
        </p:nvSpPr>
        <p:spPr>
          <a:xfrm>
            <a:off x="10668842" y="507356"/>
            <a:ext cx="1117600" cy="1031876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2827FE3-B9CE-91F6-CC13-44A63D7D30CC}"/>
              </a:ext>
            </a:extLst>
          </p:cNvPr>
          <p:cNvSpPr/>
          <p:nvPr/>
        </p:nvSpPr>
        <p:spPr>
          <a:xfrm>
            <a:off x="10846304" y="673753"/>
            <a:ext cx="787400" cy="719912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8231D38-608F-55BB-BA5E-37F6AC43B8B9}"/>
              </a:ext>
            </a:extLst>
          </p:cNvPr>
          <p:cNvSpPr txBox="1"/>
          <p:nvPr/>
        </p:nvSpPr>
        <p:spPr>
          <a:xfrm>
            <a:off x="11004298" y="838628"/>
            <a:ext cx="6990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Cu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77430E5-B591-0619-310C-8B9761FE8E4D}"/>
              </a:ext>
            </a:extLst>
          </p:cNvPr>
          <p:cNvSpPr txBox="1"/>
          <p:nvPr/>
        </p:nvSpPr>
        <p:spPr>
          <a:xfrm>
            <a:off x="10829943" y="200300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Holder</a:t>
            </a:r>
          </a:p>
        </p:txBody>
      </p:sp>
    </p:spTree>
    <p:extLst>
      <p:ext uri="{BB962C8B-B14F-4D97-AF65-F5344CB8AC3E}">
        <p14:creationId xmlns:p14="http://schemas.microsoft.com/office/powerpoint/2010/main" val="33377395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72FF9FC-7C30-0897-4076-4F4F39F515B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graph with red dots&#10;&#10;AI-generated content may be incorrect.">
            <a:extLst>
              <a:ext uri="{FF2B5EF4-FFF2-40B4-BE49-F238E27FC236}">
                <a16:creationId xmlns:a16="http://schemas.microsoft.com/office/drawing/2014/main" id="{3C1CFFDE-641F-D540-37D2-AC812211DE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45289" y="0"/>
            <a:ext cx="3360000" cy="2520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01F696A-B143-E1CF-26FA-49A32AB573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D4 (Energy Deposited)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68E7C5E-A994-1AFC-64A4-9148D7631E67}"/>
              </a:ext>
            </a:extLst>
          </p:cNvPr>
          <p:cNvSpPr/>
          <p:nvPr/>
        </p:nvSpPr>
        <p:spPr>
          <a:xfrm>
            <a:off x="7175131" y="784800"/>
            <a:ext cx="954309" cy="950400"/>
          </a:xfrm>
          <a:prstGeom prst="rect">
            <a:avLst/>
          </a:prstGeom>
          <a:noFill/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4D70C95-32CD-224E-FCF3-F4324BD3B71E}"/>
              </a:ext>
            </a:extLst>
          </p:cNvPr>
          <p:cNvSpPr/>
          <p:nvPr/>
        </p:nvSpPr>
        <p:spPr>
          <a:xfrm>
            <a:off x="10668842" y="507356"/>
            <a:ext cx="1117600" cy="1031876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3D1D165-F83F-A3BC-AF3D-3BBF0D237A56}"/>
              </a:ext>
            </a:extLst>
          </p:cNvPr>
          <p:cNvSpPr/>
          <p:nvPr/>
        </p:nvSpPr>
        <p:spPr>
          <a:xfrm>
            <a:off x="10846304" y="673753"/>
            <a:ext cx="787400" cy="719912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CF443F8-5F28-B492-0659-5E00F98C958B}"/>
              </a:ext>
            </a:extLst>
          </p:cNvPr>
          <p:cNvSpPr txBox="1"/>
          <p:nvPr/>
        </p:nvSpPr>
        <p:spPr>
          <a:xfrm>
            <a:off x="11004298" y="838628"/>
            <a:ext cx="6990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Cu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81022BB-5E1A-484E-A2CF-F4C4511C8370}"/>
              </a:ext>
            </a:extLst>
          </p:cNvPr>
          <p:cNvSpPr txBox="1"/>
          <p:nvPr/>
        </p:nvSpPr>
        <p:spPr>
          <a:xfrm>
            <a:off x="10829943" y="200300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Holder</a:t>
            </a:r>
          </a:p>
        </p:txBody>
      </p:sp>
      <p:pic>
        <p:nvPicPr>
          <p:cNvPr id="13" name="Picture 12" descr="A graph of energy&#10;&#10;AI-generated content may be incorrect.">
            <a:extLst>
              <a:ext uri="{FF2B5EF4-FFF2-40B4-BE49-F238E27FC236}">
                <a16:creationId xmlns:a16="http://schemas.microsoft.com/office/drawing/2014/main" id="{C469C48C-F697-1A51-AAEB-9616265554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538000"/>
            <a:ext cx="5760000" cy="4320000"/>
          </a:xfrm>
          <a:prstGeom prst="rect">
            <a:avLst/>
          </a:prstGeom>
        </p:spPr>
      </p:pic>
      <p:pic>
        <p:nvPicPr>
          <p:cNvPr id="17" name="Picture 16" descr="A graph of a graph showing a number of energy&#10;&#10;AI-generated content may be incorrect.">
            <a:extLst>
              <a:ext uri="{FF2B5EF4-FFF2-40B4-BE49-F238E27FC236}">
                <a16:creationId xmlns:a16="http://schemas.microsoft.com/office/drawing/2014/main" id="{1608195D-FB54-1D28-A576-AC1B9BE42A0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32002" y="2494689"/>
            <a:ext cx="5760000" cy="43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38027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E166058-AC1D-4D83-A99B-124DE38F171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E7F54-BEA7-0691-3E40-92AB60793E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air1 (Counts)</a:t>
            </a:r>
          </a:p>
        </p:txBody>
      </p:sp>
      <p:pic>
        <p:nvPicPr>
          <p:cNvPr id="4" name="Picture 3" descr="A graph with red dots&#10;&#10;AI-generated content may be incorrect.">
            <a:extLst>
              <a:ext uri="{FF2B5EF4-FFF2-40B4-BE49-F238E27FC236}">
                <a16:creationId xmlns:a16="http://schemas.microsoft.com/office/drawing/2014/main" id="{23154A51-CC90-C7A1-5A64-42765399B6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05971" y="43813"/>
            <a:ext cx="3360000" cy="2520000"/>
          </a:xfrm>
          <a:prstGeom prst="rect">
            <a:avLst/>
          </a:prstGeom>
        </p:spPr>
      </p:pic>
      <p:pic>
        <p:nvPicPr>
          <p:cNvPr id="6" name="Picture 5" descr="A graph of a graph&#10;&#10;AI-generated content may be incorrect.">
            <a:extLst>
              <a:ext uri="{FF2B5EF4-FFF2-40B4-BE49-F238E27FC236}">
                <a16:creationId xmlns:a16="http://schemas.microsoft.com/office/drawing/2014/main" id="{AC2C6252-4013-D279-528A-6B4F95AA51C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476500"/>
            <a:ext cx="5760000" cy="4320000"/>
          </a:xfrm>
          <a:prstGeom prst="rect">
            <a:avLst/>
          </a:prstGeom>
        </p:spPr>
      </p:pic>
      <p:pic>
        <p:nvPicPr>
          <p:cNvPr id="8" name="Picture 7" descr="A graph of a number of numbers&#10;&#10;AI-generated content may be incorrect.">
            <a:extLst>
              <a:ext uri="{FF2B5EF4-FFF2-40B4-BE49-F238E27FC236}">
                <a16:creationId xmlns:a16="http://schemas.microsoft.com/office/drawing/2014/main" id="{8A96E67F-496F-B473-69D3-A98913E31C3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85971" y="2563813"/>
            <a:ext cx="5760000" cy="43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324689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0D55A38-D2E4-CA82-5D7D-16504041CD4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188163-D45E-9B8F-7C81-D5249B1310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air1 (Energy Deposited)</a:t>
            </a:r>
          </a:p>
        </p:txBody>
      </p:sp>
      <p:pic>
        <p:nvPicPr>
          <p:cNvPr id="5" name="Picture 4" descr="A graph of energy with red dots&#10;&#10;AI-generated content may be incorrect.">
            <a:extLst>
              <a:ext uri="{FF2B5EF4-FFF2-40B4-BE49-F238E27FC236}">
                <a16:creationId xmlns:a16="http://schemas.microsoft.com/office/drawing/2014/main" id="{82CB5F45-DBD4-E2B9-483A-1A3F97429F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00" y="0"/>
            <a:ext cx="3360000" cy="2520000"/>
          </a:xfrm>
          <a:prstGeom prst="rect">
            <a:avLst/>
          </a:prstGeom>
        </p:spPr>
      </p:pic>
      <p:pic>
        <p:nvPicPr>
          <p:cNvPr id="9" name="Picture 8" descr="A graph of energy distribution&#10;&#10;AI-generated content may be incorrect.">
            <a:extLst>
              <a:ext uri="{FF2B5EF4-FFF2-40B4-BE49-F238E27FC236}">
                <a16:creationId xmlns:a16="http://schemas.microsoft.com/office/drawing/2014/main" id="{F0A8F8A9-3295-A494-A112-7265F56495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563813"/>
            <a:ext cx="5760000" cy="4320000"/>
          </a:xfrm>
          <a:prstGeom prst="rect">
            <a:avLst/>
          </a:prstGeom>
        </p:spPr>
      </p:pic>
      <p:pic>
        <p:nvPicPr>
          <p:cNvPr id="11" name="Picture 10" descr="A graph of energy distribution&#10;&#10;AI-generated content may be incorrect.">
            <a:extLst>
              <a:ext uri="{FF2B5EF4-FFF2-40B4-BE49-F238E27FC236}">
                <a16:creationId xmlns:a16="http://schemas.microsoft.com/office/drawing/2014/main" id="{423CB6D1-1E53-4429-E7DD-20169DB2729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32002" y="2538000"/>
            <a:ext cx="5760000" cy="43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77094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C2423B-C6F5-1F90-C4CC-E924CE5D65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Set Up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51A459-521B-6814-C3EA-C1F074E366B8}"/>
              </a:ext>
            </a:extLst>
          </p:cNvPr>
          <p:cNvSpPr>
            <a:spLocks noGrp="1"/>
          </p:cNvSpPr>
          <p:nvPr>
            <p:ph idx="1"/>
          </p:nvPr>
        </p:nvSpPr>
        <p:spPr>
          <a:ln>
            <a:solidFill>
              <a:schemeClr val="tx1"/>
            </a:solidFill>
          </a:ln>
        </p:spPr>
        <p:txBody>
          <a:bodyPr/>
          <a:lstStyle/>
          <a:p>
            <a:pPr marL="0" indent="0">
              <a:buNone/>
            </a:pPr>
            <a:r>
              <a:rPr lang="en-US" dirty="0"/>
              <a:t>Source</a:t>
            </a:r>
          </a:p>
          <a:p>
            <a:r>
              <a:rPr lang="en-US" dirty="0"/>
              <a:t>N1e5</a:t>
            </a:r>
          </a:p>
          <a:p>
            <a:r>
              <a:rPr lang="en-US" dirty="0" err="1"/>
              <a:t>LsrDrvn</a:t>
            </a:r>
            <a:r>
              <a:rPr lang="en-US" dirty="0"/>
              <a:t> Energy Spectrum</a:t>
            </a:r>
          </a:p>
          <a:p>
            <a:r>
              <a:rPr lang="en-US" dirty="0"/>
              <a:t>Note: I believe we expect more like 1e9 particles at source and when I ran 1e5 the numbers appear to scale linearly.</a:t>
            </a:r>
          </a:p>
          <a:p>
            <a:pPr marL="0" indent="0">
              <a:buNone/>
            </a:pPr>
            <a:r>
              <a:rPr lang="en-US" dirty="0" err="1"/>
              <a:t>Fibre</a:t>
            </a:r>
            <a:endParaRPr lang="en-US" dirty="0"/>
          </a:p>
          <a:p>
            <a:r>
              <a:rPr lang="en-US" dirty="0"/>
              <a:t>Polystyrene and </a:t>
            </a:r>
            <a:r>
              <a:rPr lang="en-US" dirty="0" err="1"/>
              <a:t>diamater</a:t>
            </a:r>
            <a:r>
              <a:rPr lang="en-US" dirty="0"/>
              <a:t> 250um</a:t>
            </a:r>
          </a:p>
          <a:p>
            <a:r>
              <a:rPr lang="en-US" dirty="0"/>
              <a:t>Grid of 48x42mm </a:t>
            </a:r>
          </a:p>
        </p:txBody>
      </p:sp>
    </p:spTree>
    <p:extLst>
      <p:ext uri="{BB962C8B-B14F-4D97-AF65-F5344CB8AC3E}">
        <p14:creationId xmlns:p14="http://schemas.microsoft.com/office/powerpoint/2010/main" val="40967953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CB1A05EA-8EE6-294C-B972-AE2A37638525}"/>
              </a:ext>
            </a:extLst>
          </p:cNvPr>
          <p:cNvGrpSpPr/>
          <p:nvPr/>
        </p:nvGrpSpPr>
        <p:grpSpPr>
          <a:xfrm>
            <a:off x="306038" y="754820"/>
            <a:ext cx="11885962" cy="4561490"/>
            <a:chOff x="-1" y="588580"/>
            <a:chExt cx="11885962" cy="456149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E3820CA3-C24A-EEE8-DC21-5C6B5A4652E0}"/>
                </a:ext>
              </a:extLst>
            </p:cNvPr>
            <p:cNvSpPr/>
            <p:nvPr/>
          </p:nvSpPr>
          <p:spPr>
            <a:xfrm>
              <a:off x="0" y="588580"/>
              <a:ext cx="11501788" cy="4561490"/>
            </a:xfrm>
            <a:prstGeom prst="rect">
              <a:avLst/>
            </a:prstGeom>
            <a:solidFill>
              <a:schemeClr val="tx2">
                <a:lumMod val="10000"/>
                <a:lumOff val="9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AAB3F04A-9D40-EA39-21DE-93820E00EC71}"/>
                </a:ext>
              </a:extLst>
            </p:cNvPr>
            <p:cNvSpPr/>
            <p:nvPr/>
          </p:nvSpPr>
          <p:spPr>
            <a:xfrm>
              <a:off x="-1" y="992459"/>
              <a:ext cx="8619893" cy="369105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C0F40E5F-9F22-AFF7-AF8B-BBEE1A0D5422}"/>
                </a:ext>
              </a:extLst>
            </p:cNvPr>
            <p:cNvSpPr/>
            <p:nvPr/>
          </p:nvSpPr>
          <p:spPr>
            <a:xfrm>
              <a:off x="8619893" y="2520176"/>
              <a:ext cx="2096429" cy="512956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CECF95DE-C21C-2AF7-5751-5CE30B273F71}"/>
                </a:ext>
              </a:extLst>
            </p:cNvPr>
            <p:cNvSpPr/>
            <p:nvPr/>
          </p:nvSpPr>
          <p:spPr>
            <a:xfrm>
              <a:off x="8513956" y="2520176"/>
              <a:ext cx="149943" cy="51295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2D057BA1-4225-06E7-BD5D-4BB9238797A7}"/>
                </a:ext>
              </a:extLst>
            </p:cNvPr>
            <p:cNvCxnSpPr/>
            <p:nvPr/>
          </p:nvCxnSpPr>
          <p:spPr>
            <a:xfrm>
              <a:off x="11229278" y="2124222"/>
              <a:ext cx="0" cy="1410715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A48D6016-F785-2C8B-3885-6729A0461958}"/>
                </a:ext>
              </a:extLst>
            </p:cNvPr>
            <p:cNvCxnSpPr>
              <a:cxnSpLocks/>
            </p:cNvCxnSpPr>
            <p:nvPr/>
          </p:nvCxnSpPr>
          <p:spPr>
            <a:xfrm>
              <a:off x="1153551" y="3313531"/>
              <a:ext cx="1277414" cy="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7CC13F8D-15E2-97D1-FE1D-0264CB2149E9}"/>
                </a:ext>
              </a:extLst>
            </p:cNvPr>
            <p:cNvCxnSpPr>
              <a:cxnSpLocks/>
            </p:cNvCxnSpPr>
            <p:nvPr/>
          </p:nvCxnSpPr>
          <p:spPr>
            <a:xfrm>
              <a:off x="2737324" y="3314903"/>
              <a:ext cx="1104870" cy="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AD2D8297-CFA1-E574-F567-1B6231B12C8E}"/>
                </a:ext>
              </a:extLst>
            </p:cNvPr>
            <p:cNvCxnSpPr>
              <a:cxnSpLocks/>
            </p:cNvCxnSpPr>
            <p:nvPr/>
          </p:nvCxnSpPr>
          <p:spPr>
            <a:xfrm>
              <a:off x="8619893" y="3122342"/>
              <a:ext cx="2052423" cy="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78240897-6F6F-DC4A-8ED9-71FAC046A194}"/>
                </a:ext>
              </a:extLst>
            </p:cNvPr>
            <p:cNvCxnSpPr>
              <a:cxnSpLocks/>
            </p:cNvCxnSpPr>
            <p:nvPr/>
          </p:nvCxnSpPr>
          <p:spPr>
            <a:xfrm>
              <a:off x="10716322" y="2803560"/>
              <a:ext cx="512956" cy="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AD2856D2-D9B4-C408-C727-A31C79B62009}"/>
                </a:ext>
              </a:extLst>
            </p:cNvPr>
            <p:cNvSpPr txBox="1"/>
            <p:nvPr/>
          </p:nvSpPr>
          <p:spPr>
            <a:xfrm>
              <a:off x="1388543" y="2971175"/>
              <a:ext cx="124893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93mm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F271A2AE-5792-55E0-B543-006B4C7623A3}"/>
                </a:ext>
              </a:extLst>
            </p:cNvPr>
            <p:cNvSpPr txBox="1"/>
            <p:nvPr/>
          </p:nvSpPr>
          <p:spPr>
            <a:xfrm>
              <a:off x="2879758" y="3016903"/>
              <a:ext cx="124893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93mm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20023C27-D0E9-B8C3-4AEE-57E03DE4B2BE}"/>
                </a:ext>
              </a:extLst>
            </p:cNvPr>
            <p:cNvSpPr txBox="1"/>
            <p:nvPr/>
          </p:nvSpPr>
          <p:spPr>
            <a:xfrm>
              <a:off x="9322121" y="3163548"/>
              <a:ext cx="124893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420mm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6E717D22-F942-4C75-66F3-67472030BDFD}"/>
                </a:ext>
              </a:extLst>
            </p:cNvPr>
            <p:cNvSpPr txBox="1"/>
            <p:nvPr/>
          </p:nvSpPr>
          <p:spPr>
            <a:xfrm>
              <a:off x="10637025" y="1466958"/>
              <a:ext cx="124893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15mm</a:t>
              </a:r>
            </a:p>
          </p:txBody>
        </p: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53243B1D-9E9C-6E8D-02BE-410033181EFD}"/>
                </a:ext>
              </a:extLst>
            </p:cNvPr>
            <p:cNvCxnSpPr/>
            <p:nvPr/>
          </p:nvCxnSpPr>
          <p:spPr>
            <a:xfrm>
              <a:off x="8278964" y="2469437"/>
              <a:ext cx="0" cy="844094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C3941F8E-89EB-62D3-6D41-1EA14E4A9E22}"/>
                </a:ext>
              </a:extLst>
            </p:cNvPr>
            <p:cNvCxnSpPr>
              <a:cxnSpLocks/>
            </p:cNvCxnSpPr>
            <p:nvPr/>
          </p:nvCxnSpPr>
          <p:spPr>
            <a:xfrm>
              <a:off x="3936829" y="3313531"/>
              <a:ext cx="4342135" cy="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34C75369-1566-E2D5-8532-D8ED87514769}"/>
                </a:ext>
              </a:extLst>
            </p:cNvPr>
            <p:cNvSpPr txBox="1"/>
            <p:nvPr/>
          </p:nvSpPr>
          <p:spPr>
            <a:xfrm>
              <a:off x="5872355" y="2991191"/>
              <a:ext cx="124893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669mm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E3F879AE-EAA7-2D6A-D875-6E7894699B9A}"/>
                </a:ext>
              </a:extLst>
            </p:cNvPr>
            <p:cNvSpPr txBox="1"/>
            <p:nvPr/>
          </p:nvSpPr>
          <p:spPr>
            <a:xfrm>
              <a:off x="2278994" y="1783116"/>
              <a:ext cx="161095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FQ (150T/m)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ECA4FC64-497C-4D9D-6FE5-D91074DD4A47}"/>
                </a:ext>
              </a:extLst>
            </p:cNvPr>
            <p:cNvSpPr txBox="1"/>
            <p:nvPr/>
          </p:nvSpPr>
          <p:spPr>
            <a:xfrm>
              <a:off x="3718930" y="1781451"/>
              <a:ext cx="151914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FQ (150 T/m)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07F61DE0-7CF0-B543-4D84-CBD6085CCFBD}"/>
                </a:ext>
              </a:extLst>
            </p:cNvPr>
            <p:cNvSpPr txBox="1"/>
            <p:nvPr/>
          </p:nvSpPr>
          <p:spPr>
            <a:xfrm>
              <a:off x="6779259" y="2154044"/>
              <a:ext cx="199260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Copper (10um)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5EE8858F-5EF4-27E5-4EE2-6582E4FA319A}"/>
                </a:ext>
              </a:extLst>
            </p:cNvPr>
            <p:cNvSpPr txBox="1"/>
            <p:nvPr/>
          </p:nvSpPr>
          <p:spPr>
            <a:xfrm>
              <a:off x="747431" y="3636889"/>
              <a:ext cx="108693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err="1"/>
                <a:t>LsrDrvn</a:t>
              </a:r>
              <a:r>
                <a:rPr lang="en-US" dirty="0"/>
                <a:t> Source</a:t>
              </a:r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1AF0D27E-C977-BEA8-8D96-B6A36CD31E99}"/>
                </a:ext>
              </a:extLst>
            </p:cNvPr>
            <p:cNvSpPr/>
            <p:nvPr/>
          </p:nvSpPr>
          <p:spPr>
            <a:xfrm>
              <a:off x="2425389" y="3163548"/>
              <a:ext cx="312234" cy="574218"/>
            </a:xfrm>
            <a:prstGeom prst="rect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0BDFE5B2-BE6B-3ED8-5805-8CCA43A9CA61}"/>
                </a:ext>
              </a:extLst>
            </p:cNvPr>
            <p:cNvSpPr/>
            <p:nvPr/>
          </p:nvSpPr>
          <p:spPr>
            <a:xfrm>
              <a:off x="3837964" y="3163548"/>
              <a:ext cx="154171" cy="574218"/>
            </a:xfrm>
            <a:prstGeom prst="rect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D591E221-314E-A337-5FDC-27C0C23D0F79}"/>
                </a:ext>
              </a:extLst>
            </p:cNvPr>
            <p:cNvCxnSpPr>
              <a:cxnSpLocks/>
            </p:cNvCxnSpPr>
            <p:nvPr/>
          </p:nvCxnSpPr>
          <p:spPr>
            <a:xfrm>
              <a:off x="2425389" y="3848830"/>
              <a:ext cx="311935" cy="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5EDF8429-B578-9A10-D4B3-D8E461DF731F}"/>
                </a:ext>
              </a:extLst>
            </p:cNvPr>
            <p:cNvSpPr txBox="1"/>
            <p:nvPr/>
          </p:nvSpPr>
          <p:spPr>
            <a:xfrm>
              <a:off x="2330904" y="3913888"/>
              <a:ext cx="93640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40mm</a:t>
              </a:r>
            </a:p>
          </p:txBody>
        </p:sp>
        <p:cxnSp>
          <p:nvCxnSpPr>
            <p:cNvPr id="29" name="Straight Arrow Connector 28">
              <a:extLst>
                <a:ext uri="{FF2B5EF4-FFF2-40B4-BE49-F238E27FC236}">
                  <a16:creationId xmlns:a16="http://schemas.microsoft.com/office/drawing/2014/main" id="{28FAEA20-88B1-04D2-C3C7-28FA167B00D4}"/>
                </a:ext>
              </a:extLst>
            </p:cNvPr>
            <p:cNvCxnSpPr>
              <a:cxnSpLocks/>
            </p:cNvCxnSpPr>
            <p:nvPr/>
          </p:nvCxnSpPr>
          <p:spPr>
            <a:xfrm>
              <a:off x="3837964" y="3844811"/>
              <a:ext cx="177795" cy="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B17D532D-AF21-3CD6-B099-523118DB1171}"/>
                </a:ext>
              </a:extLst>
            </p:cNvPr>
            <p:cNvSpPr txBox="1"/>
            <p:nvPr/>
          </p:nvSpPr>
          <p:spPr>
            <a:xfrm>
              <a:off x="3623543" y="3881873"/>
              <a:ext cx="93640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20mm</a:t>
              </a:r>
            </a:p>
          </p:txBody>
        </p:sp>
        <p:cxnSp>
          <p:nvCxnSpPr>
            <p:cNvPr id="31" name="Straight Arrow Connector 30">
              <a:extLst>
                <a:ext uri="{FF2B5EF4-FFF2-40B4-BE49-F238E27FC236}">
                  <a16:creationId xmlns:a16="http://schemas.microsoft.com/office/drawing/2014/main" id="{210A9327-6D56-7CBF-FF97-568B90F0E1F0}"/>
                </a:ext>
              </a:extLst>
            </p:cNvPr>
            <p:cNvCxnSpPr>
              <a:cxnSpLocks/>
              <a:stCxn id="25" idx="0"/>
              <a:endCxn id="45" idx="2"/>
            </p:cNvCxnSpPr>
            <p:nvPr/>
          </p:nvCxnSpPr>
          <p:spPr>
            <a:xfrm flipV="1">
              <a:off x="2581506" y="2698440"/>
              <a:ext cx="5577" cy="465108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Arrow Connector 31">
              <a:extLst>
                <a:ext uri="{FF2B5EF4-FFF2-40B4-BE49-F238E27FC236}">
                  <a16:creationId xmlns:a16="http://schemas.microsoft.com/office/drawing/2014/main" id="{A77006A7-83E0-DAD9-28F8-393A124344FC}"/>
                </a:ext>
              </a:extLst>
            </p:cNvPr>
            <p:cNvCxnSpPr>
              <a:cxnSpLocks/>
              <a:endCxn id="44" idx="2"/>
            </p:cNvCxnSpPr>
            <p:nvPr/>
          </p:nvCxnSpPr>
          <p:spPr>
            <a:xfrm flipV="1">
              <a:off x="3909831" y="2698440"/>
              <a:ext cx="0" cy="458934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ECE51662-CCD7-E27D-2EF9-E859B0190C36}"/>
                </a:ext>
              </a:extLst>
            </p:cNvPr>
            <p:cNvSpPr txBox="1"/>
            <p:nvPr/>
          </p:nvSpPr>
          <p:spPr>
            <a:xfrm>
              <a:off x="2533661" y="2730977"/>
              <a:ext cx="93640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20mm</a:t>
              </a: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D032C688-324C-D095-ADD5-042680442801}"/>
                </a:ext>
              </a:extLst>
            </p:cNvPr>
            <p:cNvSpPr txBox="1"/>
            <p:nvPr/>
          </p:nvSpPr>
          <p:spPr>
            <a:xfrm>
              <a:off x="3863289" y="2704589"/>
              <a:ext cx="93640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20mm</a:t>
              </a:r>
            </a:p>
          </p:txBody>
        </p:sp>
        <p:cxnSp>
          <p:nvCxnSpPr>
            <p:cNvPr id="35" name="Straight Arrow Connector 34">
              <a:extLst>
                <a:ext uri="{FF2B5EF4-FFF2-40B4-BE49-F238E27FC236}">
                  <a16:creationId xmlns:a16="http://schemas.microsoft.com/office/drawing/2014/main" id="{C307B0D1-85B0-2EBA-93A0-2BDB35D1F7B4}"/>
                </a:ext>
              </a:extLst>
            </p:cNvPr>
            <p:cNvCxnSpPr>
              <a:cxnSpLocks/>
            </p:cNvCxnSpPr>
            <p:nvPr/>
          </p:nvCxnSpPr>
          <p:spPr>
            <a:xfrm>
              <a:off x="10255731" y="2219289"/>
              <a:ext cx="446649" cy="579307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72795D4B-D269-7BDF-DA19-04F5A9C23694}"/>
                </a:ext>
              </a:extLst>
            </p:cNvPr>
            <p:cNvSpPr txBox="1"/>
            <p:nvPr/>
          </p:nvSpPr>
          <p:spPr>
            <a:xfrm>
              <a:off x="9300714" y="1880793"/>
              <a:ext cx="150631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Mylar (50um)</a:t>
              </a:r>
            </a:p>
          </p:txBody>
        </p:sp>
        <p:cxnSp>
          <p:nvCxnSpPr>
            <p:cNvPr id="37" name="Straight Arrow Connector 36">
              <a:extLst>
                <a:ext uri="{FF2B5EF4-FFF2-40B4-BE49-F238E27FC236}">
                  <a16:creationId xmlns:a16="http://schemas.microsoft.com/office/drawing/2014/main" id="{F930F479-411E-A8CF-BB69-F6424220F756}"/>
                </a:ext>
              </a:extLst>
            </p:cNvPr>
            <p:cNvCxnSpPr>
              <a:cxnSpLocks/>
              <a:stCxn id="7" idx="2"/>
              <a:endCxn id="7" idx="0"/>
            </p:cNvCxnSpPr>
            <p:nvPr/>
          </p:nvCxnSpPr>
          <p:spPr>
            <a:xfrm flipV="1">
              <a:off x="9668108" y="2520176"/>
              <a:ext cx="0" cy="512956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30CA8081-C396-3F0A-E285-1AE28B98295A}"/>
                </a:ext>
              </a:extLst>
            </p:cNvPr>
            <p:cNvSpPr txBox="1"/>
            <p:nvPr/>
          </p:nvSpPr>
          <p:spPr>
            <a:xfrm>
              <a:off x="8884581" y="2587984"/>
              <a:ext cx="93640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40mm</a:t>
              </a:r>
            </a:p>
          </p:txBody>
        </p:sp>
        <p:sp>
          <p:nvSpPr>
            <p:cNvPr id="39" name="Right Arrow 38">
              <a:extLst>
                <a:ext uri="{FF2B5EF4-FFF2-40B4-BE49-F238E27FC236}">
                  <a16:creationId xmlns:a16="http://schemas.microsoft.com/office/drawing/2014/main" id="{72F7EFD1-D95E-E308-07F7-2D93E1DB3273}"/>
                </a:ext>
              </a:extLst>
            </p:cNvPr>
            <p:cNvSpPr/>
            <p:nvPr/>
          </p:nvSpPr>
          <p:spPr>
            <a:xfrm rot="1378372">
              <a:off x="74211" y="2451183"/>
              <a:ext cx="1107140" cy="485937"/>
            </a:xfrm>
            <a:prstGeom prst="rightArrow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4BC0ECC3-7286-A155-AF70-718C9EBC621F}"/>
                </a:ext>
              </a:extLst>
            </p:cNvPr>
            <p:cNvSpPr txBox="1"/>
            <p:nvPr/>
          </p:nvSpPr>
          <p:spPr>
            <a:xfrm>
              <a:off x="7435006" y="1045255"/>
              <a:ext cx="124893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Vacuum</a:t>
              </a: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E008AC35-55DD-E91C-4DA8-F6B3C9F14E51}"/>
                </a:ext>
              </a:extLst>
            </p:cNvPr>
            <p:cNvSpPr txBox="1"/>
            <p:nvPr/>
          </p:nvSpPr>
          <p:spPr>
            <a:xfrm>
              <a:off x="9467385" y="986956"/>
              <a:ext cx="124893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Air</a:t>
              </a:r>
            </a:p>
          </p:txBody>
        </p:sp>
        <p:cxnSp>
          <p:nvCxnSpPr>
            <p:cNvPr id="42" name="Straight Arrow Connector 41">
              <a:extLst>
                <a:ext uri="{FF2B5EF4-FFF2-40B4-BE49-F238E27FC236}">
                  <a16:creationId xmlns:a16="http://schemas.microsoft.com/office/drawing/2014/main" id="{F7D76F9C-7FBF-C2F1-DCBC-5452E1FC900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526100" y="3100309"/>
              <a:ext cx="703178" cy="998245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960A3244-5D7F-3C8C-0D9D-AC6729A086E0}"/>
                </a:ext>
              </a:extLst>
            </p:cNvPr>
            <p:cNvSpPr txBox="1"/>
            <p:nvPr/>
          </p:nvSpPr>
          <p:spPr>
            <a:xfrm>
              <a:off x="9668107" y="4042080"/>
              <a:ext cx="159338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Beamline End</a:t>
              </a:r>
            </a:p>
          </p:txBody>
        </p: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CC088E81-2BB1-E132-355D-577438800F70}"/>
                </a:ext>
              </a:extLst>
            </p:cNvPr>
            <p:cNvSpPr/>
            <p:nvPr/>
          </p:nvSpPr>
          <p:spPr>
            <a:xfrm>
              <a:off x="3828124" y="2124222"/>
              <a:ext cx="163414" cy="574218"/>
            </a:xfrm>
            <a:prstGeom prst="rect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50C6DA03-3142-F72D-0446-944CE0519455}"/>
                </a:ext>
              </a:extLst>
            </p:cNvPr>
            <p:cNvSpPr/>
            <p:nvPr/>
          </p:nvSpPr>
          <p:spPr>
            <a:xfrm>
              <a:off x="2430966" y="2124222"/>
              <a:ext cx="312234" cy="574218"/>
            </a:xfrm>
            <a:prstGeom prst="rect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6" name="Straight Arrow Connector 45">
              <a:extLst>
                <a:ext uri="{FF2B5EF4-FFF2-40B4-BE49-F238E27FC236}">
                  <a16:creationId xmlns:a16="http://schemas.microsoft.com/office/drawing/2014/main" id="{4FDC9F2C-8BA7-F798-2787-F5F574047C5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944595" y="1754664"/>
              <a:ext cx="80368" cy="1009643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9AFB8372-D090-0D9D-14FC-7E3577E4665A}"/>
                </a:ext>
              </a:extLst>
            </p:cNvPr>
            <p:cNvCxnSpPr/>
            <p:nvPr/>
          </p:nvCxnSpPr>
          <p:spPr>
            <a:xfrm>
              <a:off x="1153551" y="2124222"/>
              <a:ext cx="0" cy="1547446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57456B14-3F60-D14E-27B5-B6A1875B5282}"/>
              </a:ext>
            </a:extLst>
          </p:cNvPr>
          <p:cNvCxnSpPr>
            <a:cxnSpLocks/>
          </p:cNvCxnSpPr>
          <p:nvPr/>
        </p:nvCxnSpPr>
        <p:spPr>
          <a:xfrm>
            <a:off x="2098297" y="2317023"/>
            <a:ext cx="0" cy="1586983"/>
          </a:xfrm>
          <a:prstGeom prst="line">
            <a:avLst/>
          </a:prstGeom>
          <a:ln>
            <a:solidFill>
              <a:schemeClr val="accent5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04EC0F30-66E1-E6F3-F26D-E92AB3F38C59}"/>
              </a:ext>
            </a:extLst>
          </p:cNvPr>
          <p:cNvCxnSpPr>
            <a:cxnSpLocks/>
          </p:cNvCxnSpPr>
          <p:nvPr/>
        </p:nvCxnSpPr>
        <p:spPr>
          <a:xfrm>
            <a:off x="3593799" y="2385529"/>
            <a:ext cx="0" cy="1586983"/>
          </a:xfrm>
          <a:prstGeom prst="line">
            <a:avLst/>
          </a:prstGeom>
          <a:ln>
            <a:solidFill>
              <a:schemeClr val="accent5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55B5A9AF-06DD-CE4A-C860-65F56A2E34C0}"/>
              </a:ext>
            </a:extLst>
          </p:cNvPr>
          <p:cNvCxnSpPr>
            <a:cxnSpLocks/>
          </p:cNvCxnSpPr>
          <p:nvPr/>
        </p:nvCxnSpPr>
        <p:spPr>
          <a:xfrm>
            <a:off x="6412086" y="2363939"/>
            <a:ext cx="0" cy="1586983"/>
          </a:xfrm>
          <a:prstGeom prst="line">
            <a:avLst/>
          </a:prstGeom>
          <a:ln>
            <a:solidFill>
              <a:schemeClr val="accent5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1A932693-584D-4D57-F04E-BD5F89312991}"/>
              </a:ext>
            </a:extLst>
          </p:cNvPr>
          <p:cNvCxnSpPr>
            <a:cxnSpLocks/>
          </p:cNvCxnSpPr>
          <p:nvPr/>
        </p:nvCxnSpPr>
        <p:spPr>
          <a:xfrm>
            <a:off x="8740707" y="2300655"/>
            <a:ext cx="0" cy="1586983"/>
          </a:xfrm>
          <a:prstGeom prst="line">
            <a:avLst/>
          </a:prstGeom>
          <a:ln>
            <a:solidFill>
              <a:schemeClr val="accent5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E5ED0C4B-BBFB-EF7C-4D49-0D799520F0C2}"/>
              </a:ext>
            </a:extLst>
          </p:cNvPr>
          <p:cNvCxnSpPr>
            <a:cxnSpLocks/>
          </p:cNvCxnSpPr>
          <p:nvPr/>
        </p:nvCxnSpPr>
        <p:spPr>
          <a:xfrm>
            <a:off x="11271087" y="2231699"/>
            <a:ext cx="0" cy="1586983"/>
          </a:xfrm>
          <a:prstGeom prst="line">
            <a:avLst/>
          </a:prstGeom>
          <a:ln>
            <a:solidFill>
              <a:schemeClr val="accent5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9" name="TextBox 58">
            <a:extLst>
              <a:ext uri="{FF2B5EF4-FFF2-40B4-BE49-F238E27FC236}">
                <a16:creationId xmlns:a16="http://schemas.microsoft.com/office/drawing/2014/main" id="{7AE56FBF-02C6-CD80-0CC5-79E6C2CBF396}"/>
              </a:ext>
            </a:extLst>
          </p:cNvPr>
          <p:cNvSpPr txBox="1"/>
          <p:nvPr/>
        </p:nvSpPr>
        <p:spPr>
          <a:xfrm>
            <a:off x="2839700" y="5884651"/>
            <a:ext cx="2992580" cy="369332"/>
          </a:xfrm>
          <a:prstGeom prst="rect">
            <a:avLst/>
          </a:prstGeom>
          <a:noFill/>
          <a:ln>
            <a:solidFill>
              <a:schemeClr val="accent5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err="1"/>
              <a:t>SciFi</a:t>
            </a:r>
            <a:r>
              <a:rPr lang="en-US" dirty="0"/>
              <a:t> Locations</a:t>
            </a:r>
          </a:p>
        </p:txBody>
      </p: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57F5664A-B0A8-4A99-41DC-A56E7DCEE949}"/>
              </a:ext>
            </a:extLst>
          </p:cNvPr>
          <p:cNvCxnSpPr>
            <a:cxnSpLocks/>
          </p:cNvCxnSpPr>
          <p:nvPr/>
        </p:nvCxnSpPr>
        <p:spPr>
          <a:xfrm flipH="1" flipV="1">
            <a:off x="2098297" y="3837908"/>
            <a:ext cx="757868" cy="2044814"/>
          </a:xfrm>
          <a:prstGeom prst="straightConnector1">
            <a:avLst/>
          </a:prstGeom>
          <a:ln>
            <a:solidFill>
              <a:schemeClr val="accent5">
                <a:lumMod val="60000"/>
                <a:lumOff val="4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id="{460B7F54-738A-0ECC-81DC-38B39A95C119}"/>
              </a:ext>
            </a:extLst>
          </p:cNvPr>
          <p:cNvCxnSpPr>
            <a:cxnSpLocks/>
          </p:cNvCxnSpPr>
          <p:nvPr/>
        </p:nvCxnSpPr>
        <p:spPr>
          <a:xfrm flipV="1">
            <a:off x="3593799" y="3898129"/>
            <a:ext cx="0" cy="1986522"/>
          </a:xfrm>
          <a:prstGeom prst="straightConnector1">
            <a:avLst/>
          </a:prstGeom>
          <a:ln>
            <a:solidFill>
              <a:schemeClr val="accent5">
                <a:lumMod val="60000"/>
                <a:lumOff val="4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Straight Arrow Connector 64">
            <a:extLst>
              <a:ext uri="{FF2B5EF4-FFF2-40B4-BE49-F238E27FC236}">
                <a16:creationId xmlns:a16="http://schemas.microsoft.com/office/drawing/2014/main" id="{C4756321-0788-D4B8-779F-64A0D4E1142F}"/>
              </a:ext>
            </a:extLst>
          </p:cNvPr>
          <p:cNvCxnSpPr>
            <a:cxnSpLocks/>
            <a:stCxn id="59" idx="0"/>
          </p:cNvCxnSpPr>
          <p:nvPr/>
        </p:nvCxnSpPr>
        <p:spPr>
          <a:xfrm flipV="1">
            <a:off x="4335990" y="3901028"/>
            <a:ext cx="2084067" cy="1983623"/>
          </a:xfrm>
          <a:prstGeom prst="straightConnector1">
            <a:avLst/>
          </a:prstGeom>
          <a:ln>
            <a:solidFill>
              <a:schemeClr val="accent5">
                <a:lumMod val="60000"/>
                <a:lumOff val="4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7" name="Straight Arrow Connector 66">
            <a:extLst>
              <a:ext uri="{FF2B5EF4-FFF2-40B4-BE49-F238E27FC236}">
                <a16:creationId xmlns:a16="http://schemas.microsoft.com/office/drawing/2014/main" id="{4BA5CA6B-6EA7-A97A-4ADE-963B4B99DA54}"/>
              </a:ext>
            </a:extLst>
          </p:cNvPr>
          <p:cNvCxnSpPr>
            <a:cxnSpLocks/>
          </p:cNvCxnSpPr>
          <p:nvPr/>
        </p:nvCxnSpPr>
        <p:spPr>
          <a:xfrm flipV="1">
            <a:off x="5105731" y="3867793"/>
            <a:ext cx="3641585" cy="1996174"/>
          </a:xfrm>
          <a:prstGeom prst="straightConnector1">
            <a:avLst/>
          </a:prstGeom>
          <a:ln>
            <a:solidFill>
              <a:schemeClr val="accent5">
                <a:lumMod val="60000"/>
                <a:lumOff val="4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>
            <a:extLst>
              <a:ext uri="{FF2B5EF4-FFF2-40B4-BE49-F238E27FC236}">
                <a16:creationId xmlns:a16="http://schemas.microsoft.com/office/drawing/2014/main" id="{2195704B-A9A9-F885-22A4-434B4453CF60}"/>
              </a:ext>
            </a:extLst>
          </p:cNvPr>
          <p:cNvCxnSpPr>
            <a:cxnSpLocks/>
            <a:stCxn id="59" idx="3"/>
          </p:cNvCxnSpPr>
          <p:nvPr/>
        </p:nvCxnSpPr>
        <p:spPr>
          <a:xfrm flipV="1">
            <a:off x="5832280" y="3765671"/>
            <a:ext cx="5468591" cy="2303646"/>
          </a:xfrm>
          <a:prstGeom prst="straightConnector1">
            <a:avLst/>
          </a:prstGeom>
          <a:ln>
            <a:solidFill>
              <a:schemeClr val="accent5">
                <a:lumMod val="60000"/>
                <a:lumOff val="4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4" name="TextBox 73">
            <a:extLst>
              <a:ext uri="{FF2B5EF4-FFF2-40B4-BE49-F238E27FC236}">
                <a16:creationId xmlns:a16="http://schemas.microsoft.com/office/drawing/2014/main" id="{4EC607BD-CD44-2EDC-BB83-4C14F47BDC9F}"/>
              </a:ext>
            </a:extLst>
          </p:cNvPr>
          <p:cNvSpPr txBox="1"/>
          <p:nvPr/>
        </p:nvSpPr>
        <p:spPr>
          <a:xfrm>
            <a:off x="2032176" y="2392905"/>
            <a:ext cx="5672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d1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B3CA515C-6005-7F30-4DF6-A15680BFBBE3}"/>
              </a:ext>
            </a:extLst>
          </p:cNvPr>
          <p:cNvSpPr txBox="1"/>
          <p:nvPr/>
        </p:nvSpPr>
        <p:spPr>
          <a:xfrm>
            <a:off x="3546541" y="2445564"/>
            <a:ext cx="5672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d2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41808BDF-502B-DD84-C972-09EACA9772AC}"/>
              </a:ext>
            </a:extLst>
          </p:cNvPr>
          <p:cNvSpPr txBox="1"/>
          <p:nvPr/>
        </p:nvSpPr>
        <p:spPr>
          <a:xfrm>
            <a:off x="6352818" y="2631838"/>
            <a:ext cx="5672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d3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7CC8FD0F-6A39-339A-5F6C-386AC2BA48C3}"/>
              </a:ext>
            </a:extLst>
          </p:cNvPr>
          <p:cNvSpPr txBox="1"/>
          <p:nvPr/>
        </p:nvSpPr>
        <p:spPr>
          <a:xfrm>
            <a:off x="8521023" y="1990062"/>
            <a:ext cx="5672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d4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66E714CC-D365-77D9-6B67-2EB594D2127E}"/>
              </a:ext>
            </a:extLst>
          </p:cNvPr>
          <p:cNvSpPr txBox="1"/>
          <p:nvPr/>
        </p:nvSpPr>
        <p:spPr>
          <a:xfrm>
            <a:off x="11236928" y="2041783"/>
            <a:ext cx="5672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air1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C7C76FF5-2DBE-0DBD-EADD-6F1628D037C6}"/>
              </a:ext>
            </a:extLst>
          </p:cNvPr>
          <p:cNvSpPr txBox="1"/>
          <p:nvPr/>
        </p:nvSpPr>
        <p:spPr>
          <a:xfrm>
            <a:off x="8070574" y="5632174"/>
            <a:ext cx="349695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D3 is probably the most likely place to position the </a:t>
            </a:r>
            <a:r>
              <a:rPr lang="en-US" dirty="0" err="1"/>
              <a:t>fibre</a:t>
            </a:r>
            <a:r>
              <a:rPr lang="en-US" dirty="0"/>
              <a:t> based on ease of implementation</a:t>
            </a:r>
          </a:p>
        </p:txBody>
      </p:sp>
    </p:spTree>
    <p:extLst>
      <p:ext uri="{BB962C8B-B14F-4D97-AF65-F5344CB8AC3E}">
        <p14:creationId xmlns:p14="http://schemas.microsoft.com/office/powerpoint/2010/main" val="39584761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9601DF-38D7-2D26-5541-FAE59557F7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Profiles at Positions</a:t>
            </a:r>
          </a:p>
        </p:txBody>
      </p:sp>
      <p:pic>
        <p:nvPicPr>
          <p:cNvPr id="4" name="Picture 3" descr="A red circle with yellow dots&#10;&#10;AI-generated content may be incorrect.">
            <a:extLst>
              <a:ext uri="{FF2B5EF4-FFF2-40B4-BE49-F238E27FC236}">
                <a16:creationId xmlns:a16="http://schemas.microsoft.com/office/drawing/2014/main" id="{F122B3DD-2991-9D55-52E8-4C8A30E090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5943" y="1690688"/>
            <a:ext cx="3360000" cy="2520000"/>
          </a:xfrm>
          <a:prstGeom prst="rect">
            <a:avLst/>
          </a:prstGeom>
        </p:spPr>
      </p:pic>
      <p:pic>
        <p:nvPicPr>
          <p:cNvPr id="5" name="Picture 4" descr="A graph with a red line&#10;&#10;AI-generated content may be incorrect.">
            <a:extLst>
              <a:ext uri="{FF2B5EF4-FFF2-40B4-BE49-F238E27FC236}">
                <a16:creationId xmlns:a16="http://schemas.microsoft.com/office/drawing/2014/main" id="{97827A2E-2066-D803-8AF0-3C515D1372A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95943" y="1690688"/>
            <a:ext cx="3360000" cy="2520000"/>
          </a:xfrm>
          <a:prstGeom prst="rect">
            <a:avLst/>
          </a:prstGeom>
        </p:spPr>
      </p:pic>
      <p:pic>
        <p:nvPicPr>
          <p:cNvPr id="6" name="Picture 5" descr="A graph with red and yellow dots&#10;&#10;AI-generated content may be incorrect.">
            <a:extLst>
              <a:ext uri="{FF2B5EF4-FFF2-40B4-BE49-F238E27FC236}">
                <a16:creationId xmlns:a16="http://schemas.microsoft.com/office/drawing/2014/main" id="{114DDFC2-5F0F-DE8E-1450-82AA8BE79A2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52308" y="1690688"/>
            <a:ext cx="3360000" cy="2520000"/>
          </a:xfrm>
          <a:prstGeom prst="rect">
            <a:avLst/>
          </a:prstGeom>
        </p:spPr>
      </p:pic>
      <p:pic>
        <p:nvPicPr>
          <p:cNvPr id="7" name="Picture 6" descr="A graph with red and yellow dots&#10;&#10;AI-generated content may be incorrect.">
            <a:extLst>
              <a:ext uri="{FF2B5EF4-FFF2-40B4-BE49-F238E27FC236}">
                <a16:creationId xmlns:a16="http://schemas.microsoft.com/office/drawing/2014/main" id="{CAE4F7ED-15F3-008E-313E-8F2CB4465C0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35943" y="4296411"/>
            <a:ext cx="3360000" cy="2520000"/>
          </a:xfrm>
          <a:prstGeom prst="rect">
            <a:avLst/>
          </a:prstGeom>
        </p:spPr>
      </p:pic>
      <p:pic>
        <p:nvPicPr>
          <p:cNvPr id="8" name="Picture 7" descr="A graph with red dots&#10;&#10;AI-generated content may be incorrect.">
            <a:extLst>
              <a:ext uri="{FF2B5EF4-FFF2-40B4-BE49-F238E27FC236}">
                <a16:creationId xmlns:a16="http://schemas.microsoft.com/office/drawing/2014/main" id="{815EC75F-D1F9-1E0C-2D73-2CDC31AA0F3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395943" y="4296411"/>
            <a:ext cx="336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96766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37B808B-9A19-8889-994B-16A3A1B1B33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C5F302-98F8-A75F-370C-5C30B0EE0D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D3 (Counts)</a:t>
            </a:r>
          </a:p>
        </p:txBody>
      </p:sp>
      <p:pic>
        <p:nvPicPr>
          <p:cNvPr id="4" name="Picture 3" descr="A graph with red and yellow dots&#10;&#10;AI-generated content may be incorrect.">
            <a:extLst>
              <a:ext uri="{FF2B5EF4-FFF2-40B4-BE49-F238E27FC236}">
                <a16:creationId xmlns:a16="http://schemas.microsoft.com/office/drawing/2014/main" id="{4D947E45-5296-7601-C9B3-30D66737CD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0000" y="43813"/>
            <a:ext cx="3360000" cy="2520000"/>
          </a:xfrm>
          <a:prstGeom prst="rect">
            <a:avLst/>
          </a:prstGeom>
        </p:spPr>
      </p:pic>
      <p:pic>
        <p:nvPicPr>
          <p:cNvPr id="6" name="Picture 5" descr="A graph of a number of numbers&#10;&#10;AI-generated content may be incorrect.">
            <a:extLst>
              <a:ext uri="{FF2B5EF4-FFF2-40B4-BE49-F238E27FC236}">
                <a16:creationId xmlns:a16="http://schemas.microsoft.com/office/drawing/2014/main" id="{A7294CFB-598F-F2B5-1D21-E2E0DA1B01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538000"/>
            <a:ext cx="5760000" cy="4320000"/>
          </a:xfrm>
          <a:prstGeom prst="rect">
            <a:avLst/>
          </a:prstGeom>
        </p:spPr>
      </p:pic>
      <p:pic>
        <p:nvPicPr>
          <p:cNvPr id="8" name="Picture 7" descr="A graph of a number of numbers&#10;&#10;AI-generated content may be incorrect.">
            <a:extLst>
              <a:ext uri="{FF2B5EF4-FFF2-40B4-BE49-F238E27FC236}">
                <a16:creationId xmlns:a16="http://schemas.microsoft.com/office/drawing/2014/main" id="{D4E73035-3220-D9B3-BD8E-D001FCFB446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50000" y="2563813"/>
            <a:ext cx="5760000" cy="43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54892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26332CD-A779-E272-9894-68EDC7B1C0D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3CECAE-8703-788B-E332-3D8FBDF2C5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D3 (Energy Deposited)</a:t>
            </a:r>
          </a:p>
        </p:txBody>
      </p:sp>
      <p:pic>
        <p:nvPicPr>
          <p:cNvPr id="5" name="Picture 4" descr="A graph of a red light&#10;&#10;AI-generated content may be incorrect.">
            <a:extLst>
              <a:ext uri="{FF2B5EF4-FFF2-40B4-BE49-F238E27FC236}">
                <a16:creationId xmlns:a16="http://schemas.microsoft.com/office/drawing/2014/main" id="{3EF0B596-EF8E-D6E5-8B99-AD0B0F96FF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0"/>
            <a:ext cx="3360000" cy="2520000"/>
          </a:xfrm>
          <a:prstGeom prst="rect">
            <a:avLst/>
          </a:prstGeom>
        </p:spPr>
      </p:pic>
      <p:pic>
        <p:nvPicPr>
          <p:cNvPr id="9" name="Picture 8" descr="A graph of a graph showing a number of energy&#10;&#10;AI-generated content may be incorrect.">
            <a:extLst>
              <a:ext uri="{FF2B5EF4-FFF2-40B4-BE49-F238E27FC236}">
                <a16:creationId xmlns:a16="http://schemas.microsoft.com/office/drawing/2014/main" id="{FC1E2DDD-1789-5D96-6B64-D874528E9D7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2476500"/>
            <a:ext cx="5760000" cy="4320000"/>
          </a:xfrm>
          <a:prstGeom prst="rect">
            <a:avLst/>
          </a:prstGeom>
        </p:spPr>
      </p:pic>
      <p:pic>
        <p:nvPicPr>
          <p:cNvPr id="11" name="Picture 10" descr="A graph of a graph of energy&#10;&#10;AI-generated content may be incorrect.">
            <a:extLst>
              <a:ext uri="{FF2B5EF4-FFF2-40B4-BE49-F238E27FC236}">
                <a16:creationId xmlns:a16="http://schemas.microsoft.com/office/drawing/2014/main" id="{D74F5535-BFAA-41F8-AAED-08AFBEF73BC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50000" y="2476500"/>
            <a:ext cx="5760000" cy="43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87841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94687C-3A70-D4CC-58B7-F7C618AE71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Estimating Real Numbers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CA2733DA-454F-BA91-A7D8-C5C28FA561A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5369117"/>
              </p:ext>
            </p:extLst>
          </p:nvPr>
        </p:nvGraphicFramePr>
        <p:xfrm>
          <a:off x="1043214" y="1690688"/>
          <a:ext cx="10105572" cy="2494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26393">
                  <a:extLst>
                    <a:ext uri="{9D8B030D-6E8A-4147-A177-3AD203B41FA5}">
                      <a16:colId xmlns:a16="http://schemas.microsoft.com/office/drawing/2014/main" val="3349601870"/>
                    </a:ext>
                  </a:extLst>
                </a:gridCol>
                <a:gridCol w="2526393">
                  <a:extLst>
                    <a:ext uri="{9D8B030D-6E8A-4147-A177-3AD203B41FA5}">
                      <a16:colId xmlns:a16="http://schemas.microsoft.com/office/drawing/2014/main" val="2605588914"/>
                    </a:ext>
                  </a:extLst>
                </a:gridCol>
                <a:gridCol w="2526393">
                  <a:extLst>
                    <a:ext uri="{9D8B030D-6E8A-4147-A177-3AD203B41FA5}">
                      <a16:colId xmlns:a16="http://schemas.microsoft.com/office/drawing/2014/main" val="3509315463"/>
                    </a:ext>
                  </a:extLst>
                </a:gridCol>
                <a:gridCol w="2526393">
                  <a:extLst>
                    <a:ext uri="{9D8B030D-6E8A-4147-A177-3AD203B41FA5}">
                      <a16:colId xmlns:a16="http://schemas.microsoft.com/office/drawing/2014/main" val="340968758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Position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Average Counts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Average Energy Deposited (GeV)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Scaled Energy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74807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d1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1800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3.4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5mJ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203522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d2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360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1mJ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661028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d3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70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0.2mJ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28825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d4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0.08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0.1mJ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672291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air1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0.05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0.08mJ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60515148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24D98BFE-5D1E-CE1E-F813-C92AE2BC809A}"/>
              </a:ext>
            </a:extLst>
          </p:cNvPr>
          <p:cNvSpPr txBox="1"/>
          <p:nvPr/>
        </p:nvSpPr>
        <p:spPr>
          <a:xfrm>
            <a:off x="979714" y="4558937"/>
            <a:ext cx="101367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Assuming the beam arrives over the course of 1ns then the power per </a:t>
            </a:r>
            <a:r>
              <a:rPr lang="en-US" dirty="0" err="1"/>
              <a:t>fibre</a:t>
            </a:r>
            <a:r>
              <a:rPr lang="en-US" dirty="0"/>
              <a:t> at d3 would be 200W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Seems high?</a:t>
            </a:r>
          </a:p>
        </p:txBody>
      </p:sp>
    </p:spTree>
    <p:extLst>
      <p:ext uri="{BB962C8B-B14F-4D97-AF65-F5344CB8AC3E}">
        <p14:creationId xmlns:p14="http://schemas.microsoft.com/office/powerpoint/2010/main" val="25209335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6679595-40C6-04FE-10F0-61FAA33982C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872432-0735-FBD7-7002-8FC444B57A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D1 (Counts)</a:t>
            </a:r>
          </a:p>
        </p:txBody>
      </p:sp>
      <p:pic>
        <p:nvPicPr>
          <p:cNvPr id="13" name="Picture 12" descr="A red circle with yellow dots&#10;&#10;AI-generated content may be incorrect.">
            <a:extLst>
              <a:ext uri="{FF2B5EF4-FFF2-40B4-BE49-F238E27FC236}">
                <a16:creationId xmlns:a16="http://schemas.microsoft.com/office/drawing/2014/main" id="{BA8E5EB4-71DD-2424-2712-46C12F0DC97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00952" y="36001"/>
            <a:ext cx="3360000" cy="2520000"/>
          </a:xfrm>
          <a:prstGeom prst="rect">
            <a:avLst/>
          </a:prstGeom>
        </p:spPr>
      </p:pic>
      <p:pic>
        <p:nvPicPr>
          <p:cNvPr id="17" name="Picture 16" descr="A graph of a number of numbers&#10;&#10;AI-generated content may be incorrect.">
            <a:extLst>
              <a:ext uri="{FF2B5EF4-FFF2-40B4-BE49-F238E27FC236}">
                <a16:creationId xmlns:a16="http://schemas.microsoft.com/office/drawing/2014/main" id="{FEAA9CD9-64B9-E89C-A5D2-DDCB63D8915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556001"/>
            <a:ext cx="5760000" cy="4320000"/>
          </a:xfrm>
          <a:prstGeom prst="rect">
            <a:avLst/>
          </a:prstGeom>
        </p:spPr>
      </p:pic>
      <p:pic>
        <p:nvPicPr>
          <p:cNvPr id="21" name="Picture 20" descr="A graph of a number of numbers&#10;&#10;AI-generated content may be incorrect.">
            <a:extLst>
              <a:ext uri="{FF2B5EF4-FFF2-40B4-BE49-F238E27FC236}">
                <a16:creationId xmlns:a16="http://schemas.microsoft.com/office/drawing/2014/main" id="{830CA478-56BF-DB8E-954C-6C33F3C3E99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32002" y="2538000"/>
            <a:ext cx="5760000" cy="43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2715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C964257-3E0C-AE6C-4EF6-7EABD4DEB5E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2F3A54-5127-6B1F-02AB-18716189AA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D1 (Energy Deposited)</a:t>
            </a:r>
          </a:p>
        </p:txBody>
      </p:sp>
      <p:pic>
        <p:nvPicPr>
          <p:cNvPr id="4" name="Picture 3" descr="A red dot on a black grid&#10;&#10;AI-generated content may be incorrect.">
            <a:extLst>
              <a:ext uri="{FF2B5EF4-FFF2-40B4-BE49-F238E27FC236}">
                <a16:creationId xmlns:a16="http://schemas.microsoft.com/office/drawing/2014/main" id="{2023CFC7-52FC-A4D8-5A0A-9E246FCFCD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26958" y="32144"/>
            <a:ext cx="3360000" cy="2520000"/>
          </a:xfrm>
          <a:prstGeom prst="rect">
            <a:avLst/>
          </a:prstGeom>
        </p:spPr>
      </p:pic>
      <p:pic>
        <p:nvPicPr>
          <p:cNvPr id="6" name="Picture 5" descr="A graph of energy distribution&#10;&#10;AI-generated content may be incorrect.">
            <a:extLst>
              <a:ext uri="{FF2B5EF4-FFF2-40B4-BE49-F238E27FC236}">
                <a16:creationId xmlns:a16="http://schemas.microsoft.com/office/drawing/2014/main" id="{2239AEFD-A69C-701B-C535-1B06609BC29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538000"/>
            <a:ext cx="5760000" cy="4320000"/>
          </a:xfrm>
          <a:prstGeom prst="rect">
            <a:avLst/>
          </a:prstGeom>
        </p:spPr>
      </p:pic>
      <p:pic>
        <p:nvPicPr>
          <p:cNvPr id="8" name="Picture 7" descr="A graph of energy&#10;&#10;AI-generated content may be incorrect.">
            <a:extLst>
              <a:ext uri="{FF2B5EF4-FFF2-40B4-BE49-F238E27FC236}">
                <a16:creationId xmlns:a16="http://schemas.microsoft.com/office/drawing/2014/main" id="{A87E2C3E-CF56-CA84-C4BF-7EB7815E4CE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50000" y="2476500"/>
            <a:ext cx="5760000" cy="43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41770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Parcel</Template>
  <TotalTime>2726</TotalTime>
  <Words>251</Words>
  <Application>Microsoft Macintosh PowerPoint</Application>
  <PresentationFormat>Widescreen</PresentationFormat>
  <Paragraphs>79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1" baseType="lpstr">
      <vt:lpstr>Aptos</vt:lpstr>
      <vt:lpstr>Aptos Display</vt:lpstr>
      <vt:lpstr>Arial</vt:lpstr>
      <vt:lpstr>Office Theme</vt:lpstr>
      <vt:lpstr>Protons per Fibre</vt:lpstr>
      <vt:lpstr>Set Up</vt:lpstr>
      <vt:lpstr>PowerPoint Presentation</vt:lpstr>
      <vt:lpstr>Profiles at Positions</vt:lpstr>
      <vt:lpstr>D3 (Counts)</vt:lpstr>
      <vt:lpstr>D3 (Energy Deposited)</vt:lpstr>
      <vt:lpstr>Estimating Real Numbers</vt:lpstr>
      <vt:lpstr>D1 (Counts)</vt:lpstr>
      <vt:lpstr>D1 (Energy Deposited)</vt:lpstr>
      <vt:lpstr>D2 (Counts)</vt:lpstr>
      <vt:lpstr>D2 (Energy Deposited)</vt:lpstr>
      <vt:lpstr>D3 (Counts)</vt:lpstr>
      <vt:lpstr>D3 (Energy Deposited)</vt:lpstr>
      <vt:lpstr>D4 (Counts)</vt:lpstr>
      <vt:lpstr>D4 (Energy Deposited)</vt:lpstr>
      <vt:lpstr>air1 (Counts)</vt:lpstr>
      <vt:lpstr>air1 (Energy Deposited)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Calvin Dyson</dc:creator>
  <cp:lastModifiedBy>Calvin Dyson</cp:lastModifiedBy>
  <cp:revision>4</cp:revision>
  <dcterms:created xsi:type="dcterms:W3CDTF">2026-02-03T16:13:28Z</dcterms:created>
  <dcterms:modified xsi:type="dcterms:W3CDTF">2026-02-05T13:40:19Z</dcterms:modified>
</cp:coreProperties>
</file>