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70" r:id="rId5"/>
    <p:sldId id="259" r:id="rId6"/>
    <p:sldId id="269" r:id="rId7"/>
    <p:sldId id="268" r:id="rId8"/>
    <p:sldId id="272" r:id="rId9"/>
    <p:sldId id="271" r:id="rId10"/>
    <p:sldId id="273"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739" autoAdjust="0"/>
    <p:restoredTop sz="94660"/>
  </p:normalViewPr>
  <p:slideViewPr>
    <p:cSldViewPr snapToGrid="0">
      <p:cViewPr varScale="1">
        <p:scale>
          <a:sx n="74" d="100"/>
          <a:sy n="74" d="100"/>
        </p:scale>
        <p:origin x="39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B459167C-C6FC-4903-AF34-19F386BCAD90}"/>
    <pc:docChg chg="modSld">
      <pc:chgData name="" userId="" providerId="" clId="Web-{B459167C-C6FC-4903-AF34-19F386BCAD90}" dt="2019-04-04T11:43:43.419" v="91" actId="20577"/>
      <pc:docMkLst>
        <pc:docMk/>
      </pc:docMkLst>
      <pc:sldChg chg="modSp">
        <pc:chgData name="" userId="" providerId="" clId="Web-{B459167C-C6FC-4903-AF34-19F386BCAD90}" dt="2019-04-04T11:43:43.419" v="90" actId="20577"/>
        <pc:sldMkLst>
          <pc:docMk/>
          <pc:sldMk cId="109857222" sldId="256"/>
        </pc:sldMkLst>
        <pc:spChg chg="mod">
          <ac:chgData name="" userId="" providerId="" clId="Web-{B459167C-C6FC-4903-AF34-19F386BCAD90}" dt="2019-04-04T11:41:57.199" v="2" actId="20577"/>
          <ac:spMkLst>
            <pc:docMk/>
            <pc:sldMk cId="109857222" sldId="256"/>
            <ac:spMk id="2" creationId="{00000000-0000-0000-0000-000000000000}"/>
          </ac:spMkLst>
        </pc:spChg>
        <pc:spChg chg="mod">
          <ac:chgData name="" userId="" providerId="" clId="Web-{B459167C-C6FC-4903-AF34-19F386BCAD90}" dt="2019-04-04T11:43:43.419" v="90" actId="20577"/>
          <ac:spMkLst>
            <pc:docMk/>
            <pc:sldMk cId="109857222" sldId="256"/>
            <ac:spMk id="3" creationId="{00000000-0000-0000-0000-000000000000}"/>
          </ac:spMkLst>
        </pc:spChg>
      </pc:sldChg>
    </pc:docChg>
  </pc:docChgLst>
  <pc:docChgLst>
    <pc:chgData clId="Web-{9A1E369F-AC95-44B3-801A-018E30D92B0C}"/>
    <pc:docChg chg="addSld modSld">
      <pc:chgData name="" userId="" providerId="" clId="Web-{9A1E369F-AC95-44B3-801A-018E30D92B0C}" dt="2019-04-04T12:03:01.597" v="88" actId="20577"/>
      <pc:docMkLst>
        <pc:docMk/>
      </pc:docMkLst>
      <pc:sldChg chg="addSp modSp">
        <pc:chgData name="" userId="" providerId="" clId="Web-{9A1E369F-AC95-44B3-801A-018E30D92B0C}" dt="2019-04-04T11:52:18.359" v="3" actId="1076"/>
        <pc:sldMkLst>
          <pc:docMk/>
          <pc:sldMk cId="109857222" sldId="256"/>
        </pc:sldMkLst>
        <pc:picChg chg="add mod">
          <ac:chgData name="" userId="" providerId="" clId="Web-{9A1E369F-AC95-44B3-801A-018E30D92B0C}" dt="2019-04-04T11:49:47.327" v="1" actId="1076"/>
          <ac:picMkLst>
            <pc:docMk/>
            <pc:sldMk cId="109857222" sldId="256"/>
            <ac:picMk id="4" creationId="{A8248B78-F83D-4D87-9381-7DF6854D235A}"/>
          </ac:picMkLst>
        </pc:picChg>
        <pc:picChg chg="add mod">
          <ac:chgData name="" userId="" providerId="" clId="Web-{9A1E369F-AC95-44B3-801A-018E30D92B0C}" dt="2019-04-04T11:52:18.359" v="3" actId="1076"/>
          <ac:picMkLst>
            <pc:docMk/>
            <pc:sldMk cId="109857222" sldId="256"/>
            <ac:picMk id="6" creationId="{8DBEF099-E7C2-482A-AE65-09A078D6D5FB}"/>
          </ac:picMkLst>
        </pc:picChg>
      </pc:sldChg>
      <pc:sldChg chg="modSp add replId">
        <pc:chgData name="" userId="" providerId="" clId="Web-{9A1E369F-AC95-44B3-801A-018E30D92B0C}" dt="2019-04-04T11:57:04.001" v="46" actId="20577"/>
        <pc:sldMkLst>
          <pc:docMk/>
          <pc:sldMk cId="2973408892" sldId="257"/>
        </pc:sldMkLst>
        <pc:spChg chg="mod">
          <ac:chgData name="" userId="" providerId="" clId="Web-{9A1E369F-AC95-44B3-801A-018E30D92B0C}" dt="2019-04-04T11:53:03.141" v="13" actId="14100"/>
          <ac:spMkLst>
            <pc:docMk/>
            <pc:sldMk cId="2973408892" sldId="257"/>
            <ac:spMk id="2" creationId="{00000000-0000-0000-0000-000000000000}"/>
          </ac:spMkLst>
        </pc:spChg>
        <pc:spChg chg="mod">
          <ac:chgData name="" userId="" providerId="" clId="Web-{9A1E369F-AC95-44B3-801A-018E30D92B0C}" dt="2019-04-04T11:57:04.001" v="46" actId="20577"/>
          <ac:spMkLst>
            <pc:docMk/>
            <pc:sldMk cId="2973408892" sldId="257"/>
            <ac:spMk id="3" creationId="{00000000-0000-0000-0000-000000000000}"/>
          </ac:spMkLst>
        </pc:spChg>
      </pc:sldChg>
      <pc:sldChg chg="addSp delSp modSp add replId">
        <pc:chgData name="" userId="" providerId="" clId="Web-{9A1E369F-AC95-44B3-801A-018E30D92B0C}" dt="2019-04-04T12:02:42.941" v="86" actId="20577"/>
        <pc:sldMkLst>
          <pc:docMk/>
          <pc:sldMk cId="4084582520" sldId="258"/>
        </pc:sldMkLst>
        <pc:spChg chg="mod">
          <ac:chgData name="" userId="" providerId="" clId="Web-{9A1E369F-AC95-44B3-801A-018E30D92B0C}" dt="2019-04-04T11:57:49.517" v="59" actId="14100"/>
          <ac:spMkLst>
            <pc:docMk/>
            <pc:sldMk cId="4084582520" sldId="258"/>
            <ac:spMk id="2" creationId="{00000000-0000-0000-0000-000000000000}"/>
          </ac:spMkLst>
        </pc:spChg>
        <pc:spChg chg="del">
          <ac:chgData name="" userId="" providerId="" clId="Web-{9A1E369F-AC95-44B3-801A-018E30D92B0C}" dt="2019-04-04T11:57:51.408" v="60"/>
          <ac:spMkLst>
            <pc:docMk/>
            <pc:sldMk cId="4084582520" sldId="258"/>
            <ac:spMk id="3" creationId="{00000000-0000-0000-0000-000000000000}"/>
          </ac:spMkLst>
        </pc:spChg>
        <pc:spChg chg="add mod">
          <ac:chgData name="" userId="" providerId="" clId="Web-{9A1E369F-AC95-44B3-801A-018E30D92B0C}" dt="2019-04-04T12:02:42.941" v="86" actId="20577"/>
          <ac:spMkLst>
            <pc:docMk/>
            <pc:sldMk cId="4084582520" sldId="258"/>
            <ac:spMk id="7" creationId="{8AD53B20-CD43-49D9-BD20-1D8C68A98FA7}"/>
          </ac:spMkLst>
        </pc:spChg>
      </pc:sldChg>
      <pc:sldChg chg="add replId">
        <pc:chgData name="" userId="" providerId="" clId="Web-{9A1E369F-AC95-44B3-801A-018E30D92B0C}" dt="2019-04-04T11:57:31.220" v="49"/>
        <pc:sldMkLst>
          <pc:docMk/>
          <pc:sldMk cId="340144436" sldId="259"/>
        </pc:sldMkLst>
      </pc:sldChg>
      <pc:sldChg chg="add replId">
        <pc:chgData name="" userId="" providerId="" clId="Web-{9A1E369F-AC95-44B3-801A-018E30D92B0C}" dt="2019-04-04T11:57:32.502" v="50"/>
        <pc:sldMkLst>
          <pc:docMk/>
          <pc:sldMk cId="2574312798" sldId="260"/>
        </pc:sldMkLst>
      </pc:sldChg>
      <pc:sldChg chg="add replId">
        <pc:chgData name="" userId="" providerId="" clId="Web-{9A1E369F-AC95-44B3-801A-018E30D92B0C}" dt="2019-04-04T11:57:33.080" v="51"/>
        <pc:sldMkLst>
          <pc:docMk/>
          <pc:sldMk cId="3627463766" sldId="26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182055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1212948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120578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913914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1836252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382800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410798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040628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972036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129483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276529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4/4/2019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dirty="0"/>
          </a:p>
        </p:txBody>
      </p:sp>
    </p:spTree>
    <p:extLst>
      <p:ext uri="{BB962C8B-B14F-4D97-AF65-F5344CB8AC3E}">
        <p14:creationId xmlns:p14="http://schemas.microsoft.com/office/powerpoint/2010/main" val="271139547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psrc.ukri.org/funding/calls/htinvestigatorledresearchprojects/"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epsrc.ukri.org/research/ourportfolio/themes/healthcaretechnologies/strategy/"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epsrc.ukri.org/funding/applicationprocess/preparing/writin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789" y="1122363"/>
            <a:ext cx="11584239" cy="2387600"/>
          </a:xfrm>
        </p:spPr>
        <p:txBody>
          <a:bodyPr>
            <a:normAutofit/>
          </a:bodyPr>
          <a:lstStyle/>
          <a:p>
            <a:r>
              <a:rPr lang="en-GB" dirty="0"/>
              <a:t>Healthcare Technologies: Call for Investigator-led Research Projects</a:t>
            </a:r>
            <a:endParaRPr lang="en-US" dirty="0"/>
          </a:p>
        </p:txBody>
      </p:sp>
      <p:sp>
        <p:nvSpPr>
          <p:cNvPr id="3" name="Subtitle 2"/>
          <p:cNvSpPr>
            <a:spLocks noGrp="1"/>
          </p:cNvSpPr>
          <p:nvPr>
            <p:ph type="subTitle" idx="1"/>
          </p:nvPr>
        </p:nvSpPr>
        <p:spPr>
          <a:xfrm>
            <a:off x="1524000" y="3602038"/>
            <a:ext cx="9144000" cy="2050530"/>
          </a:xfrm>
        </p:spPr>
        <p:txBody>
          <a:bodyPr vert="horz" lIns="91440" tIns="45720" rIns="91440" bIns="45720" rtlCol="0" anchor="t">
            <a:normAutofit/>
          </a:bodyPr>
          <a:lstStyle/>
          <a:p>
            <a:r>
              <a:rPr lang="en-US" dirty="0">
                <a:cs typeface="Calibri"/>
              </a:rPr>
              <a:t>Proposal Meeting 8th April 2019</a:t>
            </a:r>
          </a:p>
          <a:p>
            <a:r>
              <a:rPr lang="en-US" dirty="0">
                <a:cs typeface="Calibri"/>
              </a:rPr>
              <a:t>13:30, SALC6 Sherfield Building, South Kensington Campus </a:t>
            </a:r>
            <a:r>
              <a:rPr lang="en-US" dirty="0" smtClean="0">
                <a:cs typeface="Calibri"/>
              </a:rPr>
              <a:t>ICL</a:t>
            </a:r>
          </a:p>
          <a:p>
            <a:endParaRPr lang="en-US" dirty="0" smtClean="0">
              <a:cs typeface="Calibri"/>
            </a:endParaRPr>
          </a:p>
          <a:p>
            <a:r>
              <a:rPr lang="en-GB" dirty="0">
                <a:hlinkClick r:id="rId2"/>
              </a:rPr>
              <a:t>https://epsrc.ukri.org/funding/calls/htinvestigatorledresearchprojects</a:t>
            </a:r>
            <a:r>
              <a:rPr lang="en-GB" dirty="0" smtClean="0">
                <a:hlinkClick r:id="rId2"/>
              </a:rPr>
              <a:t>/</a:t>
            </a:r>
            <a:endParaRPr lang="en-US" dirty="0"/>
          </a:p>
          <a:p>
            <a:endParaRPr lang="en-GB" dirty="0" smtClean="0"/>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3"/>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4"/>
          <a:stretch>
            <a:fillRect/>
          </a:stretch>
        </p:blipFill>
        <p:spPr>
          <a:xfrm>
            <a:off x="8969829" y="5652568"/>
            <a:ext cx="2743200" cy="718631"/>
          </a:xfrm>
          <a:prstGeom prst="rect">
            <a:avLst/>
          </a:prstGeom>
        </p:spPr>
      </p:pic>
    </p:spTree>
    <p:extLst>
      <p:ext uri="{BB962C8B-B14F-4D97-AF65-F5344CB8AC3E}">
        <p14:creationId xmlns:p14="http://schemas.microsoft.com/office/powerpoint/2010/main" val="109857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4"/>
            <a:ext cx="9144000" cy="694090"/>
          </a:xfrm>
        </p:spPr>
        <p:txBody>
          <a:bodyPr>
            <a:normAutofit fontScale="90000"/>
          </a:bodyPr>
          <a:lstStyle/>
          <a:p>
            <a:r>
              <a:rPr lang="en-US" dirty="0" smtClean="0"/>
              <a:t>Workplan</a:t>
            </a:r>
            <a:endParaRPr lang="en-US" dirty="0"/>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
        <p:nvSpPr>
          <p:cNvPr id="3" name="Subtitle 2"/>
          <p:cNvSpPr>
            <a:spLocks noGrp="1"/>
          </p:cNvSpPr>
          <p:nvPr>
            <p:ph type="subTitle" idx="1"/>
          </p:nvPr>
        </p:nvSpPr>
        <p:spPr>
          <a:xfrm>
            <a:off x="201168" y="1757136"/>
            <a:ext cx="11789664" cy="1012887"/>
          </a:xfrm>
        </p:spPr>
        <p:txBody>
          <a:bodyPr/>
          <a:lstStyle/>
          <a:p>
            <a:r>
              <a:rPr lang="en-GB" dirty="0" smtClean="0"/>
              <a:t>should </a:t>
            </a:r>
            <a:r>
              <a:rPr lang="en-GB" dirty="0"/>
              <a:t>be illustrated with a simple diagrammatic work plan, such as a Programme Evaluation and Review Technique (PERT) or Gantt chart</a:t>
            </a:r>
          </a:p>
        </p:txBody>
      </p:sp>
      <p:sp>
        <p:nvSpPr>
          <p:cNvPr id="8" name="Title 1"/>
          <p:cNvSpPr txBox="1">
            <a:spLocks/>
          </p:cNvSpPr>
          <p:nvPr/>
        </p:nvSpPr>
        <p:spPr>
          <a:xfrm>
            <a:off x="1781299" y="2651521"/>
            <a:ext cx="9144000" cy="651491"/>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smtClean="0"/>
              <a:t>Justification of Resources</a:t>
            </a:r>
            <a:endParaRPr lang="en-US" dirty="0"/>
          </a:p>
        </p:txBody>
      </p:sp>
      <p:sp>
        <p:nvSpPr>
          <p:cNvPr id="11" name="TextBox 10"/>
          <p:cNvSpPr txBox="1"/>
          <p:nvPr/>
        </p:nvSpPr>
        <p:spPr>
          <a:xfrm>
            <a:off x="1193765" y="3114328"/>
            <a:ext cx="10141892" cy="3415069"/>
          </a:xfrm>
          <a:prstGeom prst="rect">
            <a:avLst/>
          </a:prstGeom>
          <a:noFill/>
        </p:spPr>
        <p:txBody>
          <a:bodyPr wrap="square" rtlCol="0">
            <a:normAutofit/>
          </a:bodyPr>
          <a:lstStyle/>
          <a:p>
            <a:pPr>
              <a:buClr>
                <a:srgbClr val="9CBCFC"/>
              </a:buClr>
            </a:pPr>
            <a:r>
              <a:rPr lang="en-GB" sz="2000" dirty="0" smtClean="0"/>
              <a:t>To be justified (max 2 pages)</a:t>
            </a:r>
          </a:p>
          <a:p>
            <a:pPr marL="285750" indent="-285750">
              <a:buClr>
                <a:srgbClr val="9CBCFC"/>
              </a:buClr>
              <a:buFont typeface="Courier New" panose="02070309020205020404" pitchFamily="49" charset="0"/>
              <a:buChar char="o"/>
            </a:pPr>
            <a:r>
              <a:rPr lang="en-GB" sz="2000" dirty="0" smtClean="0"/>
              <a:t>Staff </a:t>
            </a:r>
            <a:r>
              <a:rPr lang="en-GB" sz="2000" dirty="0"/>
              <a:t>– directly incurred posts </a:t>
            </a:r>
          </a:p>
          <a:p>
            <a:pPr marL="285750" indent="-285750">
              <a:buClr>
                <a:srgbClr val="9CBCFC"/>
              </a:buClr>
              <a:buFont typeface="Courier New" panose="02070309020205020404" pitchFamily="49" charset="0"/>
              <a:buChar char="o"/>
            </a:pPr>
            <a:r>
              <a:rPr lang="en-GB" sz="2000" dirty="0"/>
              <a:t>(</a:t>
            </a:r>
            <a:r>
              <a:rPr lang="en-GB" sz="2000" dirty="0" smtClean="0"/>
              <a:t>Researchers/Technician's)</a:t>
            </a:r>
          </a:p>
          <a:p>
            <a:pPr marL="285750" indent="-285750">
              <a:buClr>
                <a:srgbClr val="9CBCFC"/>
              </a:buClr>
              <a:buFont typeface="Courier New" panose="02070309020205020404" pitchFamily="49" charset="0"/>
              <a:buChar char="o"/>
            </a:pPr>
            <a:r>
              <a:rPr lang="en-GB" sz="2000" dirty="0"/>
              <a:t>Staff – directly allocated posts</a:t>
            </a:r>
          </a:p>
          <a:p>
            <a:pPr marL="285750" indent="-285750">
              <a:buClr>
                <a:srgbClr val="9CBCFC"/>
              </a:buClr>
              <a:buFont typeface="Courier New" panose="02070309020205020404" pitchFamily="49" charset="0"/>
              <a:buChar char="o"/>
            </a:pPr>
            <a:r>
              <a:rPr lang="en-GB" sz="2000" dirty="0"/>
              <a:t>Principal Investigator (PI), Co-Investigator (CoI) and Research Co-Investigator </a:t>
            </a:r>
            <a:r>
              <a:rPr lang="en-GB" sz="2000" dirty="0" smtClean="0"/>
              <a:t>time</a:t>
            </a:r>
          </a:p>
          <a:p>
            <a:pPr marL="285750" indent="-285750">
              <a:buClr>
                <a:srgbClr val="9CBCFC"/>
              </a:buClr>
              <a:buFont typeface="Courier New" panose="02070309020205020404" pitchFamily="49" charset="0"/>
              <a:buChar char="o"/>
            </a:pPr>
            <a:r>
              <a:rPr lang="en-GB" sz="2000" dirty="0"/>
              <a:t>Travel and </a:t>
            </a:r>
            <a:r>
              <a:rPr lang="en-GB" sz="2000" dirty="0" smtClean="0"/>
              <a:t>subsistence</a:t>
            </a:r>
          </a:p>
          <a:p>
            <a:pPr marL="285750" indent="-285750" fontAlgn="t">
              <a:buClr>
                <a:srgbClr val="9CBCFC"/>
              </a:buClr>
              <a:buFont typeface="Courier New" panose="02070309020205020404" pitchFamily="49" charset="0"/>
              <a:buChar char="o"/>
            </a:pPr>
            <a:r>
              <a:rPr lang="en-GB" sz="2000" dirty="0"/>
              <a:t>Other directly incurred costs</a:t>
            </a:r>
          </a:p>
          <a:p>
            <a:pPr marL="285750" indent="-285750" fontAlgn="t">
              <a:buClr>
                <a:srgbClr val="9CBCFC"/>
              </a:buClr>
              <a:buFont typeface="Courier New" panose="02070309020205020404" pitchFamily="49" charset="0"/>
              <a:buChar char="o"/>
            </a:pPr>
            <a:r>
              <a:rPr lang="en-GB" sz="2000" dirty="0"/>
              <a:t>Impact – supporting the impact plan: staff time; travel and subsistence; consultancy fees; and public communication training</a:t>
            </a:r>
          </a:p>
          <a:p>
            <a:endParaRPr lang="en-GB" dirty="0"/>
          </a:p>
          <a:p>
            <a:r>
              <a:rPr lang="en-GB" dirty="0" smtClean="0"/>
              <a:t> </a:t>
            </a:r>
            <a:endParaRPr lang="en-GB" dirty="0"/>
          </a:p>
          <a:p>
            <a:endParaRPr lang="en-GB" dirty="0"/>
          </a:p>
          <a:p>
            <a:endParaRPr lang="en-GB" dirty="0"/>
          </a:p>
        </p:txBody>
      </p:sp>
    </p:spTree>
    <p:extLst>
      <p:ext uri="{BB962C8B-B14F-4D97-AF65-F5344CB8AC3E}">
        <p14:creationId xmlns:p14="http://schemas.microsoft.com/office/powerpoint/2010/main" val="2675958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81299" y="1112892"/>
            <a:ext cx="9144000" cy="1132407"/>
          </a:xfrm>
        </p:spPr>
        <p:txBody>
          <a:bodyPr>
            <a:normAutofit/>
          </a:bodyPr>
          <a:lstStyle/>
          <a:p>
            <a:pPr lvl="0"/>
            <a:r>
              <a:rPr lang="en-US" dirty="0" smtClean="0"/>
              <a:t>Actions and next meeting</a:t>
            </a:r>
            <a:endParaRPr lang="en-GB" dirty="0"/>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
        <p:nvSpPr>
          <p:cNvPr id="10" name="Title 1"/>
          <p:cNvSpPr txBox="1">
            <a:spLocks/>
          </p:cNvSpPr>
          <p:nvPr/>
        </p:nvSpPr>
        <p:spPr>
          <a:xfrm>
            <a:off x="176212" y="3556901"/>
            <a:ext cx="10237787" cy="56720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857250" indent="-857250" algn="l">
              <a:buClr>
                <a:srgbClr val="9CBCFC"/>
              </a:buClr>
              <a:buFont typeface="Wingdings" panose="05000000000000000000" pitchFamily="2" charset="2"/>
              <a:buChar char="v"/>
            </a:pPr>
            <a:r>
              <a:rPr lang="en-US" sz="3400" dirty="0" smtClean="0"/>
              <a:t>Timeline for submission</a:t>
            </a:r>
          </a:p>
        </p:txBody>
      </p:sp>
      <p:sp>
        <p:nvSpPr>
          <p:cNvPr id="14" name="Title 1"/>
          <p:cNvSpPr txBox="1">
            <a:spLocks/>
          </p:cNvSpPr>
          <p:nvPr/>
        </p:nvSpPr>
        <p:spPr>
          <a:xfrm>
            <a:off x="176212" y="2815521"/>
            <a:ext cx="10237787" cy="56720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857250" indent="-857250" algn="l">
              <a:buClr>
                <a:srgbClr val="9CBCFC"/>
              </a:buClr>
              <a:buFont typeface="Wingdings" panose="05000000000000000000" pitchFamily="2" charset="2"/>
              <a:buChar char="v"/>
            </a:pPr>
            <a:r>
              <a:rPr lang="en-US" sz="3400" dirty="0" smtClean="0"/>
              <a:t>Summary of Actions</a:t>
            </a:r>
          </a:p>
        </p:txBody>
      </p:sp>
      <p:sp>
        <p:nvSpPr>
          <p:cNvPr id="9" name="Title 1"/>
          <p:cNvSpPr txBox="1">
            <a:spLocks/>
          </p:cNvSpPr>
          <p:nvPr/>
        </p:nvSpPr>
        <p:spPr>
          <a:xfrm>
            <a:off x="176212" y="4315366"/>
            <a:ext cx="10237787" cy="56720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857250" indent="-857250" algn="l">
              <a:buClr>
                <a:srgbClr val="9CBCFC"/>
              </a:buClr>
              <a:buFont typeface="Wingdings" panose="05000000000000000000" pitchFamily="2" charset="2"/>
              <a:buChar char="v"/>
            </a:pPr>
            <a:r>
              <a:rPr lang="en-US" sz="3400" dirty="0" smtClean="0"/>
              <a:t>Next meeting: Week of 15</a:t>
            </a:r>
            <a:r>
              <a:rPr lang="en-US" sz="3400" baseline="30000" dirty="0" smtClean="0"/>
              <a:t>th</a:t>
            </a:r>
            <a:r>
              <a:rPr lang="en-US" sz="3400" dirty="0" smtClean="0"/>
              <a:t> April, doodle poll</a:t>
            </a:r>
          </a:p>
        </p:txBody>
      </p:sp>
    </p:spTree>
    <p:extLst>
      <p:ext uri="{BB962C8B-B14F-4D97-AF65-F5344CB8AC3E}">
        <p14:creationId xmlns:p14="http://schemas.microsoft.com/office/powerpoint/2010/main" val="2543891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875966"/>
            <a:ext cx="9144000" cy="1064884"/>
          </a:xfrm>
        </p:spPr>
        <p:txBody>
          <a:bodyPr/>
          <a:lstStyle/>
          <a:p>
            <a:r>
              <a:rPr lang="en-US" dirty="0"/>
              <a:t>Agenda</a:t>
            </a:r>
            <a:endParaRPr lang="en-US" dirty="0">
              <a:cs typeface="Calibri Light"/>
            </a:endParaRPr>
          </a:p>
        </p:txBody>
      </p:sp>
      <p:sp>
        <p:nvSpPr>
          <p:cNvPr id="3" name="Subtitle 2"/>
          <p:cNvSpPr>
            <a:spLocks noGrp="1"/>
          </p:cNvSpPr>
          <p:nvPr>
            <p:ph type="subTitle" idx="1"/>
          </p:nvPr>
        </p:nvSpPr>
        <p:spPr>
          <a:xfrm>
            <a:off x="1524000" y="1940850"/>
            <a:ext cx="9144000" cy="4541024"/>
          </a:xfrm>
        </p:spPr>
        <p:txBody>
          <a:bodyPr vert="horz" lIns="91440" tIns="45720" rIns="91440" bIns="45720" rtlCol="0" anchor="t">
            <a:normAutofit fontScale="92500" lnSpcReduction="10000"/>
          </a:bodyPr>
          <a:lstStyle/>
          <a:p>
            <a:pPr marL="457200" indent="-457200" algn="l">
              <a:buClr>
                <a:srgbClr val="9CBCFC"/>
              </a:buClr>
              <a:buFont typeface="Wingdings" panose="05000000000000000000" pitchFamily="2" charset="2"/>
              <a:buChar char="Ø"/>
            </a:pPr>
            <a:r>
              <a:rPr lang="en-US" sz="2800" dirty="0">
                <a:cs typeface="Calibri"/>
              </a:rPr>
              <a:t>Call </a:t>
            </a:r>
            <a:r>
              <a:rPr lang="en-US" sz="2800" dirty="0" smtClean="0">
                <a:cs typeface="Calibri"/>
              </a:rPr>
              <a:t>summary</a:t>
            </a:r>
          </a:p>
          <a:p>
            <a:pPr marL="914400" lvl="1" indent="-457200" algn="l">
              <a:buClr>
                <a:srgbClr val="9CBCFC"/>
              </a:buClr>
              <a:buFont typeface="Wingdings" panose="05000000000000000000" pitchFamily="2" charset="2"/>
              <a:buChar char="v"/>
            </a:pPr>
            <a:r>
              <a:rPr lang="en-GB" dirty="0" smtClean="0">
                <a:cs typeface="Calibri"/>
              </a:rPr>
              <a:t>Proposal Scope</a:t>
            </a:r>
            <a:endParaRPr lang="en-GB" dirty="0">
              <a:cs typeface="Calibri"/>
            </a:endParaRPr>
          </a:p>
          <a:p>
            <a:pPr marL="914400" lvl="1" indent="-457200" algn="l">
              <a:buClr>
                <a:srgbClr val="9CBCFC"/>
              </a:buClr>
              <a:buFont typeface="Wingdings" panose="05000000000000000000" pitchFamily="2" charset="2"/>
              <a:buChar char="v"/>
            </a:pPr>
            <a:r>
              <a:rPr lang="en-GB" dirty="0" smtClean="0">
                <a:cs typeface="Calibri"/>
              </a:rPr>
              <a:t>Strategies to address</a:t>
            </a:r>
            <a:endParaRPr lang="en-US" dirty="0">
              <a:cs typeface="Calibri"/>
            </a:endParaRPr>
          </a:p>
          <a:p>
            <a:pPr marL="457200" indent="-457200" algn="l">
              <a:buClr>
                <a:srgbClr val="9CBCFC"/>
              </a:buClr>
              <a:buFont typeface="Wingdings" panose="05000000000000000000" pitchFamily="2" charset="2"/>
              <a:buChar char="Ø"/>
            </a:pPr>
            <a:r>
              <a:rPr lang="en-US" sz="2800" dirty="0">
                <a:cs typeface="Calibri"/>
              </a:rPr>
              <a:t>Scope of Proposal</a:t>
            </a:r>
          </a:p>
          <a:p>
            <a:pPr marL="457200" indent="-457200" algn="l">
              <a:buClr>
                <a:srgbClr val="9CBCFC"/>
              </a:buClr>
              <a:buFont typeface="Wingdings" panose="05000000000000000000" pitchFamily="2" charset="2"/>
              <a:buChar char="Ø"/>
            </a:pPr>
            <a:r>
              <a:rPr lang="en-US" sz="2800" dirty="0" smtClean="0">
                <a:cs typeface="Calibri"/>
              </a:rPr>
              <a:t>Submission</a:t>
            </a:r>
            <a:endParaRPr lang="en-US" sz="2800" dirty="0">
              <a:cs typeface="Calibri"/>
            </a:endParaRPr>
          </a:p>
          <a:p>
            <a:pPr marL="914400" lvl="1" indent="-457200" algn="l">
              <a:buClr>
                <a:srgbClr val="9CBCFC"/>
              </a:buClr>
              <a:buFont typeface="Wingdings" panose="05000000000000000000" pitchFamily="2" charset="2"/>
              <a:buChar char="v"/>
            </a:pPr>
            <a:r>
              <a:rPr lang="en-GB" sz="2400" dirty="0" smtClean="0">
                <a:cs typeface="Calibri"/>
              </a:rPr>
              <a:t>Case for Support</a:t>
            </a:r>
          </a:p>
          <a:p>
            <a:pPr marL="1371600" lvl="2" indent="-457200" algn="l">
              <a:buClr>
                <a:srgbClr val="9CBCFC"/>
              </a:buClr>
              <a:buFont typeface="Wingdings" panose="05000000000000000000" pitchFamily="2" charset="2"/>
              <a:buChar char="v"/>
            </a:pPr>
            <a:r>
              <a:rPr lang="en-GB" sz="2200" dirty="0" smtClean="0">
                <a:cs typeface="Calibri"/>
              </a:rPr>
              <a:t>Track record</a:t>
            </a:r>
          </a:p>
          <a:p>
            <a:pPr marL="1371600" lvl="2" indent="-457200" algn="l">
              <a:buClr>
                <a:srgbClr val="9CBCFC"/>
              </a:buClr>
              <a:buFont typeface="Wingdings" panose="05000000000000000000" pitchFamily="2" charset="2"/>
              <a:buChar char="v"/>
            </a:pPr>
            <a:r>
              <a:rPr lang="en-GB" sz="2200" dirty="0" smtClean="0">
                <a:cs typeface="Calibri"/>
              </a:rPr>
              <a:t>Proposed research</a:t>
            </a:r>
            <a:endParaRPr lang="en-GB" sz="2200" dirty="0">
              <a:cs typeface="Calibri"/>
            </a:endParaRPr>
          </a:p>
          <a:p>
            <a:pPr marL="914400" lvl="1" indent="-457200" algn="l">
              <a:buClr>
                <a:srgbClr val="9CBCFC"/>
              </a:buClr>
              <a:buFont typeface="Wingdings" panose="05000000000000000000" pitchFamily="2" charset="2"/>
              <a:buChar char="v"/>
            </a:pPr>
            <a:r>
              <a:rPr lang="en-GB" sz="2400" dirty="0" smtClean="0">
                <a:cs typeface="Calibri"/>
              </a:rPr>
              <a:t>Pathways to Impact</a:t>
            </a:r>
          </a:p>
          <a:p>
            <a:pPr marL="914400" lvl="1" indent="-457200" algn="l">
              <a:buClr>
                <a:srgbClr val="9CBCFC"/>
              </a:buClr>
              <a:buFont typeface="Wingdings" panose="05000000000000000000" pitchFamily="2" charset="2"/>
              <a:buChar char="v"/>
            </a:pPr>
            <a:r>
              <a:rPr lang="en-GB" sz="2400" dirty="0" err="1" smtClean="0">
                <a:cs typeface="Calibri"/>
              </a:rPr>
              <a:t>Workplan</a:t>
            </a:r>
            <a:endParaRPr lang="en-GB" sz="2400" dirty="0" smtClean="0">
              <a:cs typeface="Calibri"/>
            </a:endParaRPr>
          </a:p>
          <a:p>
            <a:pPr marL="914400" lvl="1" indent="-457200" algn="l">
              <a:buClr>
                <a:srgbClr val="9CBCFC"/>
              </a:buClr>
              <a:buFont typeface="Wingdings" panose="05000000000000000000" pitchFamily="2" charset="2"/>
              <a:buChar char="v"/>
            </a:pPr>
            <a:r>
              <a:rPr lang="en-GB" sz="2400" dirty="0" smtClean="0">
                <a:cs typeface="Calibri"/>
              </a:rPr>
              <a:t>Justification of Resources </a:t>
            </a:r>
            <a:endParaRPr lang="en-GB" sz="2400" dirty="0">
              <a:cs typeface="Calibri"/>
            </a:endParaRPr>
          </a:p>
          <a:p>
            <a:pPr marL="457200" indent="-457200" algn="l">
              <a:buClr>
                <a:srgbClr val="9CBCFC"/>
              </a:buClr>
              <a:buFont typeface="Wingdings" panose="05000000000000000000" pitchFamily="2" charset="2"/>
              <a:buChar char="Ø"/>
            </a:pPr>
            <a:r>
              <a:rPr lang="en-US" sz="2800" dirty="0" smtClean="0">
                <a:cs typeface="Calibri"/>
              </a:rPr>
              <a:t>Actions and </a:t>
            </a:r>
            <a:r>
              <a:rPr lang="en-US" sz="2800" dirty="0">
                <a:cs typeface="Calibri"/>
              </a:rPr>
              <a:t>next meeting </a:t>
            </a:r>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Tree>
    <p:extLst>
      <p:ext uri="{BB962C8B-B14F-4D97-AF65-F5344CB8AC3E}">
        <p14:creationId xmlns:p14="http://schemas.microsoft.com/office/powerpoint/2010/main" val="2973408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064884"/>
          </a:xfrm>
        </p:spPr>
        <p:txBody>
          <a:bodyPr/>
          <a:lstStyle/>
          <a:p>
            <a:r>
              <a:rPr lang="en-US" dirty="0"/>
              <a:t>Call Summary</a:t>
            </a:r>
            <a:endParaRPr lang="en-US" dirty="0">
              <a:cs typeface="Calibri Light"/>
            </a:endParaRPr>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
        <p:nvSpPr>
          <p:cNvPr id="8" name="Subtitle 6">
            <a:extLst>
              <a:ext uri="{FF2B5EF4-FFF2-40B4-BE49-F238E27FC236}">
                <a16:creationId xmlns="" xmlns:a16="http://schemas.microsoft.com/office/drawing/2014/main" id="{8AD53B20-CD43-49D9-BD20-1D8C68A98FA7}"/>
              </a:ext>
            </a:extLst>
          </p:cNvPr>
          <p:cNvSpPr txBox="1">
            <a:spLocks/>
          </p:cNvSpPr>
          <p:nvPr/>
        </p:nvSpPr>
        <p:spPr>
          <a:xfrm>
            <a:off x="143445" y="2001769"/>
            <a:ext cx="3771574" cy="558485"/>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CBCFC"/>
              </a:buClr>
              <a:buFont typeface="Wingdings" panose="020B0604020202020204" pitchFamily="34" charset="0"/>
              <a:buChar char="v"/>
            </a:pPr>
            <a:r>
              <a:rPr lang="en-US" b="1" dirty="0" smtClean="0">
                <a:cs typeface="Calibri"/>
              </a:rPr>
              <a:t>Proposal Scope</a:t>
            </a:r>
            <a:endParaRPr lang="en-US" dirty="0" smtClean="0">
              <a:cs typeface="Calibri"/>
            </a:endParaRPr>
          </a:p>
        </p:txBody>
      </p:sp>
      <p:sp>
        <p:nvSpPr>
          <p:cNvPr id="14" name="Subtitle 6">
            <a:extLst>
              <a:ext uri="{FF2B5EF4-FFF2-40B4-BE49-F238E27FC236}">
                <a16:creationId xmlns="" xmlns:a16="http://schemas.microsoft.com/office/drawing/2014/main" id="{8AD53B20-CD43-49D9-BD20-1D8C68A98FA7}"/>
              </a:ext>
            </a:extLst>
          </p:cNvPr>
          <p:cNvSpPr txBox="1">
            <a:spLocks/>
          </p:cNvSpPr>
          <p:nvPr/>
        </p:nvSpPr>
        <p:spPr>
          <a:xfrm>
            <a:off x="466242" y="2389655"/>
            <a:ext cx="11411379" cy="3760721"/>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10000"/>
              </a:lnSpc>
              <a:spcBef>
                <a:spcPts val="800"/>
              </a:spcBef>
              <a:buClr>
                <a:srgbClr val="9CBCFC"/>
              </a:buClr>
              <a:buFont typeface="Arial" panose="020B0604020202020204" pitchFamily="34" charset="0"/>
              <a:buChar char="•"/>
            </a:pPr>
            <a:r>
              <a:rPr lang="en-GB" dirty="0">
                <a:cs typeface="Calibri"/>
              </a:rPr>
              <a:t>High quality projects where the novel engineering and physical sciences component comprises the majority of the proposed research;</a:t>
            </a:r>
          </a:p>
          <a:p>
            <a:pPr marL="342900" indent="-342900" algn="l">
              <a:lnSpc>
                <a:spcPct val="110000"/>
              </a:lnSpc>
              <a:spcBef>
                <a:spcPts val="800"/>
              </a:spcBef>
              <a:buClr>
                <a:srgbClr val="9CBCFC"/>
              </a:buClr>
              <a:buFont typeface="Arial" panose="020B0604020202020204" pitchFamily="34" charset="0"/>
              <a:buChar char="•"/>
            </a:pPr>
            <a:r>
              <a:rPr lang="en-GB" dirty="0" smtClean="0">
                <a:cs typeface="Calibri"/>
              </a:rPr>
              <a:t>How </a:t>
            </a:r>
            <a:r>
              <a:rPr lang="en-GB" dirty="0">
                <a:cs typeface="Calibri"/>
              </a:rPr>
              <a:t>the proposed research addresses the EPSRC Healthcare Grand Challenges and helps build key cross-cutting capabilities;</a:t>
            </a:r>
          </a:p>
          <a:p>
            <a:pPr marL="342900" indent="-342900" algn="l">
              <a:lnSpc>
                <a:spcPct val="110000"/>
              </a:lnSpc>
              <a:spcBef>
                <a:spcPts val="800"/>
              </a:spcBef>
              <a:buClr>
                <a:srgbClr val="9CBCFC"/>
              </a:buClr>
              <a:buFont typeface="Arial" panose="020B0604020202020204" pitchFamily="34" charset="0"/>
              <a:buChar char="•"/>
            </a:pPr>
            <a:r>
              <a:rPr lang="en-GB" dirty="0" smtClean="0">
                <a:cs typeface="Calibri"/>
              </a:rPr>
              <a:t>An </a:t>
            </a:r>
            <a:r>
              <a:rPr lang="en-GB" dirty="0">
                <a:cs typeface="Calibri"/>
              </a:rPr>
              <a:t>identified health need that will be addressed through the project, and how the research outcomes will lead to improved clinical practice and/or offer significant added value over current or alternative healthcare solutions;</a:t>
            </a:r>
          </a:p>
          <a:p>
            <a:pPr marL="342900" indent="-342900" algn="l">
              <a:lnSpc>
                <a:spcPct val="110000"/>
              </a:lnSpc>
              <a:spcBef>
                <a:spcPts val="800"/>
              </a:spcBef>
              <a:buClr>
                <a:srgbClr val="9CBCFC"/>
              </a:buClr>
              <a:buFont typeface="Arial" panose="020B0604020202020204" pitchFamily="34" charset="0"/>
              <a:buChar char="•"/>
            </a:pPr>
            <a:r>
              <a:rPr lang="en-GB" dirty="0" smtClean="0">
                <a:cs typeface="Calibri"/>
              </a:rPr>
              <a:t>How </a:t>
            </a:r>
            <a:r>
              <a:rPr lang="en-GB" dirty="0">
                <a:cs typeface="Calibri"/>
              </a:rPr>
              <a:t>the proposed research and associated impact activities have been designed to support and shorten the pathway to impact in health. </a:t>
            </a:r>
            <a:endParaRPr lang="en-GB" dirty="0" smtClean="0">
              <a:cs typeface="Calibri"/>
            </a:endParaRPr>
          </a:p>
        </p:txBody>
      </p:sp>
      <p:sp>
        <p:nvSpPr>
          <p:cNvPr id="15" name="Subtitle 6">
            <a:extLst>
              <a:ext uri="{FF2B5EF4-FFF2-40B4-BE49-F238E27FC236}">
                <a16:creationId xmlns="" xmlns:a16="http://schemas.microsoft.com/office/drawing/2014/main" id="{8AD53B20-CD43-49D9-BD20-1D8C68A98FA7}"/>
              </a:ext>
            </a:extLst>
          </p:cNvPr>
          <p:cNvSpPr txBox="1">
            <a:spLocks/>
          </p:cNvSpPr>
          <p:nvPr/>
        </p:nvSpPr>
        <p:spPr>
          <a:xfrm>
            <a:off x="7457044" y="247342"/>
            <a:ext cx="4430156" cy="1222230"/>
          </a:xfrm>
          <a:prstGeom prst="rect">
            <a:avLst/>
          </a:prstGeom>
        </p:spPr>
        <p:txBody>
          <a:bodyPr vert="horz" lIns="91440" tIns="45720" rIns="91440" bIns="45720" rtlCol="0" anchor="t">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CBCFC"/>
              </a:buClr>
              <a:buFont typeface="Wingdings" panose="020B0604020202020204" pitchFamily="34" charset="0"/>
              <a:buChar char="v"/>
            </a:pPr>
            <a:r>
              <a:rPr lang="en-US" b="1" smtClean="0">
                <a:cs typeface="Calibri"/>
              </a:rPr>
              <a:t>Budget:</a:t>
            </a:r>
            <a:r>
              <a:rPr lang="en-US" smtClean="0">
                <a:cs typeface="Calibri"/>
              </a:rPr>
              <a:t> No limit – Average award value £800k</a:t>
            </a:r>
          </a:p>
          <a:p>
            <a:pPr marL="342900" indent="-342900" algn="l">
              <a:buClr>
                <a:srgbClr val="9CBCFC"/>
              </a:buClr>
              <a:buFont typeface="Wingdings" panose="020B0604020202020204" pitchFamily="34" charset="0"/>
              <a:buChar char="v"/>
            </a:pPr>
            <a:r>
              <a:rPr lang="en-US" b="1" smtClean="0">
                <a:cs typeface="Calibri"/>
              </a:rPr>
              <a:t>Duration:</a:t>
            </a:r>
            <a:r>
              <a:rPr lang="en-US" smtClean="0">
                <a:cs typeface="Calibri"/>
              </a:rPr>
              <a:t> No restrictions (usually between 3 and 5 years)</a:t>
            </a:r>
            <a:endParaRPr lang="en-US" dirty="0" smtClean="0">
              <a:cs typeface="Calibri"/>
            </a:endParaRPr>
          </a:p>
        </p:txBody>
      </p:sp>
    </p:spTree>
    <p:extLst>
      <p:ext uri="{BB962C8B-B14F-4D97-AF65-F5344CB8AC3E}">
        <p14:creationId xmlns:p14="http://schemas.microsoft.com/office/powerpoint/2010/main" val="4084582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064884"/>
          </a:xfrm>
        </p:spPr>
        <p:txBody>
          <a:bodyPr/>
          <a:lstStyle/>
          <a:p>
            <a:r>
              <a:rPr lang="en-US" dirty="0"/>
              <a:t>Call Summary</a:t>
            </a:r>
            <a:endParaRPr lang="en-US" dirty="0">
              <a:cs typeface="Calibri Light"/>
            </a:endParaRPr>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
        <p:nvSpPr>
          <p:cNvPr id="7" name="Subtitle 6">
            <a:extLst>
              <a:ext uri="{FF2B5EF4-FFF2-40B4-BE49-F238E27FC236}">
                <a16:creationId xmlns="" xmlns:a16="http://schemas.microsoft.com/office/drawing/2014/main" id="{8AD53B20-CD43-49D9-BD20-1D8C68A98FA7}"/>
              </a:ext>
            </a:extLst>
          </p:cNvPr>
          <p:cNvSpPr>
            <a:spLocks noGrp="1"/>
          </p:cNvSpPr>
          <p:nvPr>
            <p:ph type="subTitle" idx="1"/>
          </p:nvPr>
        </p:nvSpPr>
        <p:spPr>
          <a:xfrm>
            <a:off x="7457044" y="247342"/>
            <a:ext cx="4430156" cy="1222230"/>
          </a:xfrm>
        </p:spPr>
        <p:txBody>
          <a:bodyPr vert="horz" lIns="91440" tIns="45720" rIns="91440" bIns="45720" rtlCol="0" anchor="t">
            <a:normAutofit fontScale="92500" lnSpcReduction="20000"/>
          </a:bodyPr>
          <a:lstStyle/>
          <a:p>
            <a:pPr marL="342900" indent="-342900" algn="l">
              <a:buClr>
                <a:srgbClr val="9CBCFC"/>
              </a:buClr>
              <a:buFont typeface="Wingdings" panose="020B0604020202020204" pitchFamily="34" charset="0"/>
              <a:buChar char="v"/>
            </a:pPr>
            <a:r>
              <a:rPr lang="en-US" b="1" dirty="0">
                <a:cs typeface="Calibri"/>
              </a:rPr>
              <a:t>Budget:</a:t>
            </a:r>
            <a:r>
              <a:rPr lang="en-US" dirty="0">
                <a:cs typeface="Calibri"/>
              </a:rPr>
              <a:t> </a:t>
            </a:r>
            <a:r>
              <a:rPr lang="en-US" dirty="0" smtClean="0">
                <a:cs typeface="Calibri"/>
              </a:rPr>
              <a:t>No limit – Average award value £800k</a:t>
            </a:r>
          </a:p>
          <a:p>
            <a:pPr marL="342900" indent="-342900" algn="l">
              <a:buClr>
                <a:srgbClr val="9CBCFC"/>
              </a:buClr>
              <a:buFont typeface="Wingdings" panose="020B0604020202020204" pitchFamily="34" charset="0"/>
              <a:buChar char="v"/>
            </a:pPr>
            <a:r>
              <a:rPr lang="en-US" b="1" dirty="0" smtClean="0">
                <a:cs typeface="Calibri"/>
              </a:rPr>
              <a:t>Duration:</a:t>
            </a:r>
            <a:r>
              <a:rPr lang="en-US" dirty="0" smtClean="0">
                <a:cs typeface="Calibri"/>
              </a:rPr>
              <a:t> No restrictions (usually between 3 and 5 years)</a:t>
            </a:r>
          </a:p>
        </p:txBody>
      </p:sp>
      <p:sp>
        <p:nvSpPr>
          <p:cNvPr id="8" name="Subtitle 6">
            <a:extLst>
              <a:ext uri="{FF2B5EF4-FFF2-40B4-BE49-F238E27FC236}">
                <a16:creationId xmlns="" xmlns:a16="http://schemas.microsoft.com/office/drawing/2014/main" id="{8AD53B20-CD43-49D9-BD20-1D8C68A98FA7}"/>
              </a:ext>
            </a:extLst>
          </p:cNvPr>
          <p:cNvSpPr txBox="1">
            <a:spLocks/>
          </p:cNvSpPr>
          <p:nvPr/>
        </p:nvSpPr>
        <p:spPr>
          <a:xfrm>
            <a:off x="143445" y="2001769"/>
            <a:ext cx="3771574" cy="558485"/>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CBCFC"/>
              </a:buClr>
              <a:buFont typeface="Wingdings" panose="020B0604020202020204" pitchFamily="34" charset="0"/>
              <a:buChar char="v"/>
            </a:pPr>
            <a:r>
              <a:rPr lang="en-US" b="1" dirty="0" smtClean="0">
                <a:cs typeface="Calibri"/>
              </a:rPr>
              <a:t>Strategies to address</a:t>
            </a:r>
            <a:endParaRPr lang="en-US" dirty="0" smtClean="0">
              <a:cs typeface="Calibri"/>
            </a:endParaRPr>
          </a:p>
        </p:txBody>
      </p:sp>
      <p:sp>
        <p:nvSpPr>
          <p:cNvPr id="5" name="Rectangle 4"/>
          <p:cNvSpPr/>
          <p:nvPr/>
        </p:nvSpPr>
        <p:spPr>
          <a:xfrm>
            <a:off x="0" y="2696874"/>
            <a:ext cx="5850893" cy="2846933"/>
          </a:xfrm>
          <a:prstGeom prst="rect">
            <a:avLst/>
          </a:prstGeom>
        </p:spPr>
        <p:txBody>
          <a:bodyPr wrap="square">
            <a:spAutoFit/>
          </a:bodyPr>
          <a:lstStyle/>
          <a:p>
            <a:pPr lvl="1">
              <a:spcBef>
                <a:spcPts val="600"/>
              </a:spcBef>
              <a:buClr>
                <a:srgbClr val="9CBCFC"/>
              </a:buClr>
            </a:pPr>
            <a:r>
              <a:rPr lang="en-GB" dirty="0" smtClean="0">
                <a:cs typeface="Calibri"/>
              </a:rPr>
              <a:t>EPSRC Healthcare Grand Challenges to be addressed</a:t>
            </a:r>
          </a:p>
          <a:p>
            <a:pPr marL="742950" lvl="1" indent="-285750">
              <a:spcBef>
                <a:spcPts val="600"/>
              </a:spcBef>
              <a:buClr>
                <a:srgbClr val="9CBCFC"/>
              </a:buClr>
              <a:buFont typeface="Arial" panose="020B0604020202020204" pitchFamily="34" charset="0"/>
              <a:buChar char="•"/>
            </a:pPr>
            <a:r>
              <a:rPr lang="en-GB" dirty="0">
                <a:cs typeface="Calibri"/>
              </a:rPr>
              <a:t>Developing Future </a:t>
            </a:r>
            <a:r>
              <a:rPr lang="en-GB" dirty="0" smtClean="0">
                <a:cs typeface="Calibri"/>
              </a:rPr>
              <a:t>Therapies</a:t>
            </a:r>
          </a:p>
          <a:p>
            <a:pPr marL="742950" lvl="1" indent="-285750">
              <a:spcBef>
                <a:spcPts val="600"/>
              </a:spcBef>
              <a:buClr>
                <a:srgbClr val="9CBCFC"/>
              </a:buClr>
              <a:buFont typeface="Arial" panose="020B0604020202020204" pitchFamily="34" charset="0"/>
              <a:buChar char="•"/>
            </a:pPr>
            <a:r>
              <a:rPr lang="en-GB" dirty="0">
                <a:cs typeface="Calibri"/>
              </a:rPr>
              <a:t>Frontiers of Physical </a:t>
            </a:r>
            <a:r>
              <a:rPr lang="en-GB" dirty="0" smtClean="0">
                <a:cs typeface="Calibri"/>
              </a:rPr>
              <a:t>Intervention</a:t>
            </a:r>
          </a:p>
          <a:p>
            <a:pPr marL="742950" lvl="1" indent="-285750">
              <a:spcBef>
                <a:spcPts val="600"/>
              </a:spcBef>
              <a:buClr>
                <a:srgbClr val="9CBCFC"/>
              </a:buClr>
              <a:buFont typeface="Arial" panose="020B0604020202020204" pitchFamily="34" charset="0"/>
              <a:buChar char="•"/>
            </a:pPr>
            <a:r>
              <a:rPr lang="en-GB" dirty="0">
                <a:cs typeface="Calibri"/>
              </a:rPr>
              <a:t>Optimising </a:t>
            </a:r>
            <a:r>
              <a:rPr lang="en-GB" dirty="0" smtClean="0">
                <a:cs typeface="Calibri"/>
              </a:rPr>
              <a:t>Treatment</a:t>
            </a:r>
          </a:p>
          <a:p>
            <a:pPr marL="742950" lvl="1" indent="-285750">
              <a:spcBef>
                <a:spcPts val="600"/>
              </a:spcBef>
              <a:buClr>
                <a:srgbClr val="9CBCFC"/>
              </a:buClr>
              <a:buFont typeface="Arial" panose="020B0604020202020204" pitchFamily="34" charset="0"/>
              <a:buChar char="•"/>
            </a:pPr>
            <a:r>
              <a:rPr lang="en-GB" dirty="0">
                <a:cs typeface="Calibri"/>
              </a:rPr>
              <a:t>Transforming Community Health and Care</a:t>
            </a:r>
          </a:p>
          <a:p>
            <a:pPr lvl="1">
              <a:spcBef>
                <a:spcPts val="600"/>
              </a:spcBef>
              <a:buClr>
                <a:srgbClr val="9CBCFC"/>
              </a:buClr>
            </a:pPr>
            <a:r>
              <a:rPr lang="en-GB" dirty="0" smtClean="0">
                <a:cs typeface="Calibri"/>
              </a:rPr>
              <a:t>Encouraged priorities to be addressed </a:t>
            </a:r>
          </a:p>
          <a:p>
            <a:pPr marL="800100" lvl="1" indent="-342900">
              <a:spcBef>
                <a:spcPts val="600"/>
              </a:spcBef>
              <a:buClr>
                <a:srgbClr val="9CBCFC"/>
              </a:buClr>
              <a:buFont typeface="Courier New" panose="02070309020205020404" pitchFamily="49" charset="0"/>
              <a:buChar char="o"/>
            </a:pPr>
            <a:r>
              <a:rPr lang="en-GB" i="1" dirty="0" smtClean="0">
                <a:cs typeface="Calibri"/>
              </a:rPr>
              <a:t>“</a:t>
            </a:r>
            <a:r>
              <a:rPr lang="en-GB" i="1" dirty="0">
                <a:cs typeface="Calibri"/>
              </a:rPr>
              <a:t>Improving prevention and public health”</a:t>
            </a:r>
          </a:p>
          <a:p>
            <a:pPr marL="800100" lvl="1" indent="-342900">
              <a:spcBef>
                <a:spcPts val="600"/>
              </a:spcBef>
              <a:buClr>
                <a:srgbClr val="9CBCFC"/>
              </a:buClr>
              <a:buFont typeface="Courier New" panose="02070309020205020404" pitchFamily="49" charset="0"/>
              <a:buChar char="o"/>
            </a:pPr>
            <a:r>
              <a:rPr lang="en-GB" dirty="0"/>
              <a:t>“Transforming community health and care” </a:t>
            </a:r>
          </a:p>
        </p:txBody>
      </p:sp>
      <p:sp>
        <p:nvSpPr>
          <p:cNvPr id="10" name="Rectangle 9"/>
          <p:cNvSpPr/>
          <p:nvPr/>
        </p:nvSpPr>
        <p:spPr>
          <a:xfrm>
            <a:off x="5850893" y="2696874"/>
            <a:ext cx="5850893" cy="2769989"/>
          </a:xfrm>
          <a:prstGeom prst="rect">
            <a:avLst/>
          </a:prstGeom>
        </p:spPr>
        <p:txBody>
          <a:bodyPr wrap="square">
            <a:spAutoFit/>
          </a:bodyPr>
          <a:lstStyle/>
          <a:p>
            <a:pPr lvl="1">
              <a:spcBef>
                <a:spcPts val="600"/>
              </a:spcBef>
              <a:buClr>
                <a:srgbClr val="9CBCFC"/>
              </a:buClr>
            </a:pPr>
            <a:r>
              <a:rPr lang="en-GB" dirty="0" smtClean="0">
                <a:cs typeface="Calibri"/>
              </a:rPr>
              <a:t>Advancement in cross-cutting research capabilities to address</a:t>
            </a:r>
            <a:endParaRPr lang="en-GB" i="1" dirty="0">
              <a:cs typeface="Calibri"/>
            </a:endParaRPr>
          </a:p>
          <a:p>
            <a:pPr marL="800100" lvl="1" indent="-342900">
              <a:spcBef>
                <a:spcPts val="600"/>
              </a:spcBef>
              <a:buClr>
                <a:srgbClr val="9CBCFC"/>
              </a:buClr>
              <a:buFont typeface="Courier New" panose="02070309020205020404" pitchFamily="49" charset="0"/>
              <a:buChar char="o"/>
            </a:pPr>
            <a:r>
              <a:rPr lang="en-GB" i="1" dirty="0">
                <a:cs typeface="Calibri"/>
              </a:rPr>
              <a:t>Advanced Materials </a:t>
            </a:r>
          </a:p>
          <a:p>
            <a:pPr marL="800100" lvl="1" indent="-342900">
              <a:spcBef>
                <a:spcPts val="600"/>
              </a:spcBef>
              <a:buClr>
                <a:srgbClr val="9CBCFC"/>
              </a:buClr>
              <a:buFont typeface="Courier New" panose="02070309020205020404" pitchFamily="49" charset="0"/>
              <a:buChar char="o"/>
            </a:pPr>
            <a:r>
              <a:rPr lang="en-GB" i="1" dirty="0" smtClean="0">
                <a:cs typeface="Calibri"/>
              </a:rPr>
              <a:t>Disruptive </a:t>
            </a:r>
            <a:r>
              <a:rPr lang="en-GB" i="1" dirty="0">
                <a:cs typeface="Calibri"/>
              </a:rPr>
              <a:t>Technologies for Sensing and Analysis </a:t>
            </a:r>
          </a:p>
          <a:p>
            <a:pPr marL="800100" lvl="1" indent="-342900">
              <a:spcBef>
                <a:spcPts val="600"/>
              </a:spcBef>
              <a:buClr>
                <a:srgbClr val="9CBCFC"/>
              </a:buClr>
              <a:buFont typeface="Courier New" panose="02070309020205020404" pitchFamily="49" charset="0"/>
              <a:buChar char="o"/>
            </a:pPr>
            <a:r>
              <a:rPr lang="en-GB" i="1" dirty="0" smtClean="0">
                <a:cs typeface="Calibri"/>
              </a:rPr>
              <a:t>Future </a:t>
            </a:r>
            <a:r>
              <a:rPr lang="en-GB" i="1" dirty="0">
                <a:cs typeface="Calibri"/>
              </a:rPr>
              <a:t>Manufacturing Technologies </a:t>
            </a:r>
          </a:p>
          <a:p>
            <a:pPr marL="800100" lvl="1" indent="-342900">
              <a:spcBef>
                <a:spcPts val="600"/>
              </a:spcBef>
              <a:buClr>
                <a:srgbClr val="9CBCFC"/>
              </a:buClr>
              <a:buFont typeface="Courier New" panose="02070309020205020404" pitchFamily="49" charset="0"/>
              <a:buChar char="o"/>
            </a:pPr>
            <a:r>
              <a:rPr lang="en-GB" i="1" dirty="0" smtClean="0">
                <a:cs typeface="Calibri"/>
              </a:rPr>
              <a:t>Medical </a:t>
            </a:r>
            <a:r>
              <a:rPr lang="en-GB" i="1" dirty="0">
                <a:cs typeface="Calibri"/>
              </a:rPr>
              <a:t>Device Design and Innovation </a:t>
            </a:r>
          </a:p>
          <a:p>
            <a:pPr marL="800100" lvl="1" indent="-342900">
              <a:spcBef>
                <a:spcPts val="600"/>
              </a:spcBef>
              <a:buClr>
                <a:srgbClr val="9CBCFC"/>
              </a:buClr>
              <a:buFont typeface="Courier New" panose="02070309020205020404" pitchFamily="49" charset="0"/>
              <a:buChar char="o"/>
            </a:pPr>
            <a:r>
              <a:rPr lang="en-GB" i="1" dirty="0" smtClean="0">
                <a:cs typeface="Calibri"/>
              </a:rPr>
              <a:t>Novel </a:t>
            </a:r>
            <a:r>
              <a:rPr lang="en-GB" i="1" dirty="0">
                <a:cs typeface="Calibri"/>
              </a:rPr>
              <a:t>Computational and Mathematical Sciences </a:t>
            </a:r>
          </a:p>
          <a:p>
            <a:pPr marL="800100" lvl="1" indent="-342900">
              <a:spcBef>
                <a:spcPts val="600"/>
              </a:spcBef>
              <a:buClr>
                <a:srgbClr val="9CBCFC"/>
              </a:buClr>
              <a:buFont typeface="Courier New" panose="02070309020205020404" pitchFamily="49" charset="0"/>
              <a:buChar char="o"/>
            </a:pPr>
            <a:r>
              <a:rPr lang="en-GB" i="1" dirty="0">
                <a:cs typeface="Calibri"/>
              </a:rPr>
              <a:t>Novel Imaging Technologies </a:t>
            </a:r>
            <a:endParaRPr lang="en-GB" dirty="0"/>
          </a:p>
        </p:txBody>
      </p:sp>
      <p:sp>
        <p:nvSpPr>
          <p:cNvPr id="3" name="Rectangle 2"/>
          <p:cNvSpPr/>
          <p:nvPr/>
        </p:nvSpPr>
        <p:spPr>
          <a:xfrm>
            <a:off x="409698" y="5841653"/>
            <a:ext cx="8405118" cy="923330"/>
          </a:xfrm>
          <a:prstGeom prst="rect">
            <a:avLst/>
          </a:prstGeom>
        </p:spPr>
        <p:txBody>
          <a:bodyPr wrap="square">
            <a:spAutoFit/>
          </a:bodyPr>
          <a:lstStyle/>
          <a:p>
            <a:r>
              <a:rPr lang="en-GB" dirty="0" smtClean="0"/>
              <a:t>Further information </a:t>
            </a:r>
            <a:r>
              <a:rPr lang="en-GB" dirty="0" smtClean="0">
                <a:hlinkClick r:id="rId4"/>
              </a:rPr>
              <a:t>https</a:t>
            </a:r>
            <a:r>
              <a:rPr lang="en-GB" dirty="0">
                <a:hlinkClick r:id="rId4"/>
              </a:rPr>
              <a:t>://epsrc.ukri.org/research/ourportfolio/themes/healthcaretechnologies/strategy</a:t>
            </a:r>
            <a:r>
              <a:rPr lang="en-GB" dirty="0" smtClean="0">
                <a:hlinkClick r:id="rId4"/>
              </a:rPr>
              <a:t>/</a:t>
            </a:r>
            <a:endParaRPr lang="en-GB" dirty="0" smtClean="0"/>
          </a:p>
          <a:p>
            <a:endParaRPr lang="en-GB" dirty="0"/>
          </a:p>
        </p:txBody>
      </p:sp>
    </p:spTree>
    <p:extLst>
      <p:ext uri="{BB962C8B-B14F-4D97-AF65-F5344CB8AC3E}">
        <p14:creationId xmlns:p14="http://schemas.microsoft.com/office/powerpoint/2010/main" val="3791660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2"/>
            <a:ext cx="9144000" cy="4530205"/>
          </a:xfrm>
        </p:spPr>
        <p:txBody>
          <a:bodyPr anchor="ctr"/>
          <a:lstStyle/>
          <a:p>
            <a:r>
              <a:rPr lang="en-US" dirty="0" smtClean="0"/>
              <a:t>Scope of Proposal</a:t>
            </a:r>
            <a:endParaRPr lang="en-US" dirty="0"/>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Tree>
    <p:extLst>
      <p:ext uri="{BB962C8B-B14F-4D97-AF65-F5344CB8AC3E}">
        <p14:creationId xmlns:p14="http://schemas.microsoft.com/office/powerpoint/2010/main" val="340144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064884"/>
          </a:xfrm>
        </p:spPr>
        <p:txBody>
          <a:bodyPr/>
          <a:lstStyle/>
          <a:p>
            <a:r>
              <a:rPr lang="en-US" dirty="0" smtClean="0"/>
              <a:t>Submission</a:t>
            </a:r>
            <a:endParaRPr lang="en-US" dirty="0">
              <a:cs typeface="Calibri Light"/>
            </a:endParaRPr>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
        <p:nvSpPr>
          <p:cNvPr id="10" name="Subtitle 6">
            <a:extLst>
              <a:ext uri="{FF2B5EF4-FFF2-40B4-BE49-F238E27FC236}">
                <a16:creationId xmlns="" xmlns:a16="http://schemas.microsoft.com/office/drawing/2014/main" id="{8AD53B20-CD43-49D9-BD20-1D8C68A98FA7}"/>
              </a:ext>
            </a:extLst>
          </p:cNvPr>
          <p:cNvSpPr txBox="1">
            <a:spLocks/>
          </p:cNvSpPr>
          <p:nvPr/>
        </p:nvSpPr>
        <p:spPr>
          <a:xfrm>
            <a:off x="702307" y="2428649"/>
            <a:ext cx="7614379" cy="4503374"/>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CBCFC"/>
              </a:buClr>
              <a:buFont typeface="Wingdings" panose="020B0604020202020204" pitchFamily="34" charset="0"/>
              <a:buChar char="v"/>
            </a:pPr>
            <a:r>
              <a:rPr lang="en-US" dirty="0" smtClean="0">
                <a:cs typeface="Calibri"/>
              </a:rPr>
              <a:t>Case for Support</a:t>
            </a:r>
          </a:p>
          <a:p>
            <a:pPr marL="800100" lvl="1" indent="-342900" algn="l">
              <a:buClr>
                <a:srgbClr val="9CBCFC"/>
              </a:buClr>
              <a:buFont typeface="Wingdings" panose="020B0604020202020204" pitchFamily="34" charset="0"/>
              <a:buChar char="v"/>
            </a:pPr>
            <a:r>
              <a:rPr lang="en-US" dirty="0" smtClean="0">
                <a:cs typeface="Calibri"/>
              </a:rPr>
              <a:t>Track record (2 pages)</a:t>
            </a:r>
          </a:p>
          <a:p>
            <a:pPr marL="800100" lvl="1" indent="-342900" algn="l">
              <a:buClr>
                <a:srgbClr val="9CBCFC"/>
              </a:buClr>
              <a:buFont typeface="Wingdings" panose="020B0604020202020204" pitchFamily="34" charset="0"/>
              <a:buChar char="v"/>
            </a:pPr>
            <a:r>
              <a:rPr lang="en-US" dirty="0" smtClean="0">
                <a:cs typeface="Calibri"/>
              </a:rPr>
              <a:t>Proposed Research and context (6 pages)</a:t>
            </a:r>
          </a:p>
          <a:p>
            <a:pPr marL="342900" indent="-342900" algn="l">
              <a:buClr>
                <a:srgbClr val="9CBCFC"/>
              </a:buClr>
              <a:buFont typeface="Wingdings" panose="020B0604020202020204" pitchFamily="34" charset="0"/>
              <a:buChar char="v"/>
            </a:pPr>
            <a:r>
              <a:rPr lang="en-US" dirty="0" smtClean="0">
                <a:cs typeface="Calibri"/>
              </a:rPr>
              <a:t>Pathways to Impact (2 pages)</a:t>
            </a:r>
          </a:p>
          <a:p>
            <a:pPr marL="342900" indent="-342900" algn="l">
              <a:buClr>
                <a:srgbClr val="9CBCFC"/>
              </a:buClr>
              <a:buFont typeface="Wingdings" panose="020B0604020202020204" pitchFamily="34" charset="0"/>
              <a:buChar char="v"/>
            </a:pPr>
            <a:r>
              <a:rPr lang="en-US" dirty="0" smtClean="0">
                <a:cs typeface="Calibri"/>
              </a:rPr>
              <a:t>Workplan (1 page)</a:t>
            </a:r>
          </a:p>
          <a:p>
            <a:pPr marL="342900" indent="-342900" algn="l">
              <a:buClr>
                <a:srgbClr val="9CBCFC"/>
              </a:buClr>
              <a:buFont typeface="Wingdings" panose="020B0604020202020204" pitchFamily="34" charset="0"/>
              <a:buChar char="v"/>
            </a:pPr>
            <a:r>
              <a:rPr lang="en-US" dirty="0" smtClean="0">
                <a:cs typeface="Calibri"/>
              </a:rPr>
              <a:t>Justification for Resources (2 pages)</a:t>
            </a:r>
          </a:p>
          <a:p>
            <a:pPr marL="342900" indent="-342900" algn="l">
              <a:buClr>
                <a:srgbClr val="9CBCFC"/>
              </a:buClr>
              <a:buFont typeface="Wingdings" panose="020B0604020202020204" pitchFamily="34" charset="0"/>
              <a:buChar char="v"/>
            </a:pPr>
            <a:r>
              <a:rPr lang="en-US" dirty="0" smtClean="0">
                <a:cs typeface="Calibri"/>
              </a:rPr>
              <a:t>CV’s (2 pages each)</a:t>
            </a:r>
          </a:p>
        </p:txBody>
      </p:sp>
      <p:sp>
        <p:nvSpPr>
          <p:cNvPr id="3" name="Rectangle 2"/>
          <p:cNvSpPr/>
          <p:nvPr/>
        </p:nvSpPr>
        <p:spPr>
          <a:xfrm>
            <a:off x="6470469" y="2593157"/>
            <a:ext cx="6096000" cy="2308324"/>
          </a:xfrm>
          <a:prstGeom prst="rect">
            <a:avLst/>
          </a:prstGeom>
        </p:spPr>
        <p:txBody>
          <a:bodyPr>
            <a:spAutoFit/>
          </a:bodyPr>
          <a:lstStyle/>
          <a:p>
            <a:pPr marL="342900" indent="-342900">
              <a:buClr>
                <a:srgbClr val="9CBCFC"/>
              </a:buClr>
              <a:buFont typeface="Wingdings" panose="020B0604020202020204" pitchFamily="34" charset="0"/>
              <a:buChar char="v"/>
            </a:pPr>
            <a:r>
              <a:rPr lang="en-US" i="1" dirty="0">
                <a:cs typeface="Calibri"/>
              </a:rPr>
              <a:t>As required/optional</a:t>
            </a:r>
          </a:p>
          <a:p>
            <a:pPr marL="800100" lvl="1" indent="-342900">
              <a:buClr>
                <a:srgbClr val="9CBCFC"/>
              </a:buClr>
              <a:buFont typeface="Wingdings" panose="020B0604020202020204" pitchFamily="34" charset="0"/>
              <a:buChar char="v"/>
            </a:pPr>
            <a:r>
              <a:rPr lang="en-US" dirty="0">
                <a:cs typeface="Calibri"/>
              </a:rPr>
              <a:t>Project Partner Letter of Support</a:t>
            </a:r>
          </a:p>
          <a:p>
            <a:pPr marL="800100" lvl="1" indent="-342900">
              <a:buClr>
                <a:srgbClr val="9CBCFC"/>
              </a:buClr>
              <a:buFont typeface="Wingdings" panose="020B0604020202020204" pitchFamily="34" charset="0"/>
              <a:buChar char="v"/>
            </a:pPr>
            <a:r>
              <a:rPr lang="en-US" dirty="0">
                <a:cs typeface="Calibri"/>
              </a:rPr>
              <a:t>Letters of Support</a:t>
            </a:r>
          </a:p>
          <a:p>
            <a:pPr marL="800100" lvl="1" indent="-342900">
              <a:buClr>
                <a:srgbClr val="9CBCFC"/>
              </a:buClr>
              <a:buFont typeface="Wingdings" panose="020B0604020202020204" pitchFamily="34" charset="0"/>
              <a:buChar char="v"/>
            </a:pPr>
            <a:r>
              <a:rPr lang="en-US" dirty="0">
                <a:cs typeface="Calibri"/>
              </a:rPr>
              <a:t>Equipment Business Case (2 pages) &amp; Equipment Quotes</a:t>
            </a:r>
          </a:p>
          <a:p>
            <a:pPr marL="800100" lvl="1" indent="-342900">
              <a:buClr>
                <a:srgbClr val="9CBCFC"/>
              </a:buClr>
              <a:buFont typeface="Wingdings" panose="020B0604020202020204" pitchFamily="34" charset="0"/>
              <a:buChar char="v"/>
            </a:pPr>
            <a:r>
              <a:rPr lang="en-US" dirty="0" smtClean="0">
                <a:cs typeface="Calibri"/>
              </a:rPr>
              <a:t>Technical </a:t>
            </a:r>
            <a:r>
              <a:rPr lang="en-US" dirty="0">
                <a:cs typeface="Calibri"/>
              </a:rPr>
              <a:t>Assessment</a:t>
            </a:r>
          </a:p>
          <a:p>
            <a:pPr marL="800100" lvl="1" indent="-342900">
              <a:buClr>
                <a:srgbClr val="9CBCFC"/>
              </a:buClr>
              <a:buFont typeface="Wingdings" panose="020B0604020202020204" pitchFamily="34" charset="0"/>
              <a:buChar char="v"/>
            </a:pPr>
            <a:r>
              <a:rPr lang="en-US" dirty="0">
                <a:cs typeface="Calibri"/>
              </a:rPr>
              <a:t>Proposal Cover Letter</a:t>
            </a:r>
          </a:p>
          <a:p>
            <a:pPr marL="800100" lvl="1" indent="-342900">
              <a:buClr>
                <a:srgbClr val="9CBCFC"/>
              </a:buClr>
              <a:buFont typeface="Wingdings" panose="020B0604020202020204" pitchFamily="34" charset="0"/>
              <a:buChar char="v"/>
            </a:pPr>
            <a:r>
              <a:rPr lang="en-US" dirty="0">
                <a:cs typeface="Calibri"/>
              </a:rPr>
              <a:t>Host Organisation Statement</a:t>
            </a:r>
          </a:p>
        </p:txBody>
      </p:sp>
      <p:sp>
        <p:nvSpPr>
          <p:cNvPr id="11" name="Rectangle 10"/>
          <p:cNvSpPr/>
          <p:nvPr/>
        </p:nvSpPr>
        <p:spPr>
          <a:xfrm>
            <a:off x="702306" y="5652568"/>
            <a:ext cx="7746749" cy="646331"/>
          </a:xfrm>
          <a:prstGeom prst="rect">
            <a:avLst/>
          </a:prstGeom>
        </p:spPr>
        <p:txBody>
          <a:bodyPr wrap="square">
            <a:spAutoFit/>
          </a:bodyPr>
          <a:lstStyle/>
          <a:p>
            <a:r>
              <a:rPr lang="en-GB" dirty="0">
                <a:hlinkClick r:id="rId4"/>
              </a:rPr>
              <a:t>https://epsrc.ukri.org/funding/applicationprocess/preparing/writing</a:t>
            </a:r>
            <a:r>
              <a:rPr lang="en-GB" dirty="0" smtClean="0">
                <a:hlinkClick r:id="rId4"/>
              </a:rPr>
              <a:t>/</a:t>
            </a:r>
            <a:endParaRPr lang="en-GB" dirty="0" smtClean="0"/>
          </a:p>
          <a:p>
            <a:endParaRPr lang="en-GB" dirty="0"/>
          </a:p>
        </p:txBody>
      </p:sp>
    </p:spTree>
    <p:extLst>
      <p:ext uri="{BB962C8B-B14F-4D97-AF65-F5344CB8AC3E}">
        <p14:creationId xmlns:p14="http://schemas.microsoft.com/office/powerpoint/2010/main" val="1368878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98537"/>
          </a:xfrm>
        </p:spPr>
        <p:txBody>
          <a:bodyPr>
            <a:normAutofit/>
          </a:bodyPr>
          <a:lstStyle/>
          <a:p>
            <a:r>
              <a:rPr lang="en-US" dirty="0" smtClean="0"/>
              <a:t>Case for support</a:t>
            </a:r>
            <a:endParaRPr lang="en-US" dirty="0"/>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
        <p:nvSpPr>
          <p:cNvPr id="11" name="Subtitle 6">
            <a:extLst>
              <a:ext uri="{FF2B5EF4-FFF2-40B4-BE49-F238E27FC236}">
                <a16:creationId xmlns="" xmlns:a16="http://schemas.microsoft.com/office/drawing/2014/main" id="{8AD53B20-CD43-49D9-BD20-1D8C68A98FA7}"/>
              </a:ext>
            </a:extLst>
          </p:cNvPr>
          <p:cNvSpPr txBox="1">
            <a:spLocks/>
          </p:cNvSpPr>
          <p:nvPr/>
        </p:nvSpPr>
        <p:spPr>
          <a:xfrm>
            <a:off x="143445" y="2001769"/>
            <a:ext cx="11569584" cy="948941"/>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CBCFC"/>
              </a:buClr>
              <a:buFont typeface="Wingdings" panose="020B0604020202020204" pitchFamily="34" charset="0"/>
              <a:buChar char="v"/>
            </a:pPr>
            <a:r>
              <a:rPr lang="en-US" b="1" dirty="0" smtClean="0">
                <a:cs typeface="Calibri"/>
              </a:rPr>
              <a:t>Track Record</a:t>
            </a:r>
          </a:p>
        </p:txBody>
      </p:sp>
      <p:sp>
        <p:nvSpPr>
          <p:cNvPr id="5" name="Rectangle 4"/>
          <p:cNvSpPr/>
          <p:nvPr/>
        </p:nvSpPr>
        <p:spPr>
          <a:xfrm>
            <a:off x="409699" y="2385124"/>
            <a:ext cx="11393424" cy="646331"/>
          </a:xfrm>
          <a:prstGeom prst="rect">
            <a:avLst/>
          </a:prstGeom>
        </p:spPr>
        <p:txBody>
          <a:bodyPr wrap="square">
            <a:spAutoFit/>
          </a:bodyPr>
          <a:lstStyle/>
          <a:p>
            <a:pPr>
              <a:buClr>
                <a:srgbClr val="9CBCFC"/>
              </a:buClr>
            </a:pPr>
            <a:r>
              <a:rPr lang="en-GB" dirty="0" smtClean="0"/>
              <a:t>Demonstrate </a:t>
            </a:r>
            <a:r>
              <a:rPr lang="en-GB" dirty="0"/>
              <a:t>that the team involved in the proposal has the appropriate mix of expertise and experience to conduct the research</a:t>
            </a:r>
            <a:endParaRPr lang="en-US" dirty="0">
              <a:cs typeface="Calibri"/>
            </a:endParaRPr>
          </a:p>
        </p:txBody>
      </p:sp>
      <p:sp>
        <p:nvSpPr>
          <p:cNvPr id="16" name="Rectangle 15"/>
          <p:cNvSpPr/>
          <p:nvPr/>
        </p:nvSpPr>
        <p:spPr>
          <a:xfrm>
            <a:off x="816863" y="3142765"/>
            <a:ext cx="10986259" cy="2803844"/>
          </a:xfrm>
          <a:prstGeom prst="rect">
            <a:avLst/>
          </a:prstGeom>
        </p:spPr>
        <p:txBody>
          <a:bodyPr wrap="square">
            <a:spAutoFit/>
          </a:bodyPr>
          <a:lstStyle/>
          <a:p>
            <a:pPr marL="342900" indent="-342900">
              <a:lnSpc>
                <a:spcPct val="90000"/>
              </a:lnSpc>
              <a:spcBef>
                <a:spcPts val="1000"/>
              </a:spcBef>
              <a:buClr>
                <a:srgbClr val="9CBCFC"/>
              </a:buClr>
              <a:buFont typeface="Wingdings" panose="020B0604020202020204" pitchFamily="34" charset="0"/>
              <a:buChar char="v"/>
            </a:pPr>
            <a:r>
              <a:rPr lang="en-GB" sz="2400" dirty="0">
                <a:cs typeface="Calibri"/>
              </a:rPr>
              <a:t>Summarise the results and conclusions of the applicants' recent work in technological and scientific areas related to the research proposal. Include reference to both EPSRC and non-EPSRC funded research.</a:t>
            </a:r>
          </a:p>
          <a:p>
            <a:pPr marL="342900" indent="-342900">
              <a:lnSpc>
                <a:spcPct val="90000"/>
              </a:lnSpc>
              <a:spcBef>
                <a:spcPts val="1000"/>
              </a:spcBef>
              <a:buClr>
                <a:srgbClr val="9CBCFC"/>
              </a:buClr>
              <a:buFont typeface="Wingdings" panose="020B0604020202020204" pitchFamily="34" charset="0"/>
              <a:buChar char="v"/>
            </a:pPr>
            <a:r>
              <a:rPr lang="en-GB" sz="2400" dirty="0">
                <a:cs typeface="Calibri"/>
              </a:rPr>
              <a:t>Specify expertise at host and associated organisations and beneficiaries</a:t>
            </a:r>
          </a:p>
          <a:p>
            <a:pPr marL="342900" indent="-342900">
              <a:lnSpc>
                <a:spcPct val="90000"/>
              </a:lnSpc>
              <a:spcBef>
                <a:spcPts val="1000"/>
              </a:spcBef>
              <a:buClr>
                <a:srgbClr val="9CBCFC"/>
              </a:buClr>
              <a:buFont typeface="Wingdings" panose="020B0604020202020204" pitchFamily="34" charset="0"/>
              <a:buChar char="v"/>
            </a:pPr>
            <a:r>
              <a:rPr lang="en-GB" sz="2400" dirty="0">
                <a:cs typeface="Calibri"/>
              </a:rPr>
              <a:t>Detail relevant past collaborative work with industry and other beneficiaries</a:t>
            </a:r>
          </a:p>
          <a:p>
            <a:pPr marL="342900" indent="-342900">
              <a:lnSpc>
                <a:spcPct val="90000"/>
              </a:lnSpc>
              <a:spcBef>
                <a:spcPts val="1000"/>
              </a:spcBef>
              <a:buClr>
                <a:srgbClr val="9CBCFC"/>
              </a:buClr>
              <a:buFont typeface="Wingdings" panose="020B0604020202020204" pitchFamily="34" charset="0"/>
              <a:buChar char="v"/>
            </a:pPr>
            <a:r>
              <a:rPr lang="en-GB" sz="2400" dirty="0">
                <a:cs typeface="Calibri"/>
              </a:rPr>
              <a:t>Detail where the applicants' previous work has contributed to UK competitiveness or quality of life</a:t>
            </a:r>
          </a:p>
        </p:txBody>
      </p:sp>
    </p:spTree>
    <p:extLst>
      <p:ext uri="{BB962C8B-B14F-4D97-AF65-F5344CB8AC3E}">
        <p14:creationId xmlns:p14="http://schemas.microsoft.com/office/powerpoint/2010/main" val="4017775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46875"/>
            <a:ext cx="9144000" cy="998537"/>
          </a:xfrm>
        </p:spPr>
        <p:txBody>
          <a:bodyPr>
            <a:normAutofit/>
          </a:bodyPr>
          <a:lstStyle/>
          <a:p>
            <a:r>
              <a:rPr lang="en-US" dirty="0" smtClean="0"/>
              <a:t>Case for support</a:t>
            </a:r>
            <a:endParaRPr lang="en-US" dirty="0"/>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
        <p:nvSpPr>
          <p:cNvPr id="7" name="Subtitle 6">
            <a:extLst>
              <a:ext uri="{FF2B5EF4-FFF2-40B4-BE49-F238E27FC236}">
                <a16:creationId xmlns="" xmlns:a16="http://schemas.microsoft.com/office/drawing/2014/main" id="{8AD53B20-CD43-49D9-BD20-1D8C68A98FA7}"/>
              </a:ext>
            </a:extLst>
          </p:cNvPr>
          <p:cNvSpPr txBox="1">
            <a:spLocks/>
          </p:cNvSpPr>
          <p:nvPr/>
        </p:nvSpPr>
        <p:spPr>
          <a:xfrm>
            <a:off x="143445" y="1526281"/>
            <a:ext cx="3771574" cy="558485"/>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lr>
                <a:srgbClr val="9CBCFC"/>
              </a:buClr>
              <a:buFont typeface="Wingdings" panose="020B0604020202020204" pitchFamily="34" charset="0"/>
              <a:buChar char="v"/>
            </a:pPr>
            <a:r>
              <a:rPr lang="en-US" b="1" dirty="0" smtClean="0">
                <a:cs typeface="Calibri"/>
              </a:rPr>
              <a:t>Proposed Research</a:t>
            </a:r>
            <a:endParaRPr lang="en-US" dirty="0" smtClean="0">
              <a:cs typeface="Calibri"/>
            </a:endParaRPr>
          </a:p>
        </p:txBody>
      </p:sp>
      <p:sp>
        <p:nvSpPr>
          <p:cNvPr id="5" name="Rectangle 4"/>
          <p:cNvSpPr/>
          <p:nvPr/>
        </p:nvSpPr>
        <p:spPr>
          <a:xfrm>
            <a:off x="409699" y="1941622"/>
            <a:ext cx="6096000" cy="1200329"/>
          </a:xfrm>
          <a:prstGeom prst="rect">
            <a:avLst/>
          </a:prstGeom>
        </p:spPr>
        <p:txBody>
          <a:bodyPr>
            <a:spAutoFit/>
          </a:bodyPr>
          <a:lstStyle/>
          <a:p>
            <a:r>
              <a:rPr lang="en-GB" b="1" dirty="0"/>
              <a:t>Background</a:t>
            </a:r>
          </a:p>
          <a:p>
            <a:r>
              <a:rPr lang="en-GB" dirty="0" smtClean="0"/>
              <a:t>Introduction to the research; explain </a:t>
            </a:r>
            <a:r>
              <a:rPr lang="en-GB" dirty="0"/>
              <a:t>its academic and industrial </a:t>
            </a:r>
            <a:r>
              <a:rPr lang="en-GB" dirty="0" smtClean="0"/>
              <a:t>context, Demonstrate </a:t>
            </a:r>
            <a:r>
              <a:rPr lang="en-GB" dirty="0"/>
              <a:t>understanding of related past and current work in the UK and abroad</a:t>
            </a:r>
          </a:p>
        </p:txBody>
      </p:sp>
      <p:sp>
        <p:nvSpPr>
          <p:cNvPr id="9" name="Rectangle 8"/>
          <p:cNvSpPr/>
          <p:nvPr/>
        </p:nvSpPr>
        <p:spPr>
          <a:xfrm>
            <a:off x="409699" y="3251679"/>
            <a:ext cx="6096000" cy="2031325"/>
          </a:xfrm>
          <a:prstGeom prst="rect">
            <a:avLst/>
          </a:prstGeom>
        </p:spPr>
        <p:txBody>
          <a:bodyPr>
            <a:spAutoFit/>
          </a:bodyPr>
          <a:lstStyle/>
          <a:p>
            <a:r>
              <a:rPr lang="en-GB" b="1" dirty="0"/>
              <a:t>National importance</a:t>
            </a:r>
          </a:p>
          <a:p>
            <a:r>
              <a:rPr lang="en-GB" dirty="0" smtClean="0"/>
              <a:t>Explain </a:t>
            </a:r>
            <a:r>
              <a:rPr lang="en-GB" dirty="0"/>
              <a:t>the long term effects of the proposed research:</a:t>
            </a:r>
          </a:p>
          <a:p>
            <a:pPr marL="285750" indent="-285750">
              <a:buFont typeface="Arial" panose="020B0604020202020204" pitchFamily="34" charset="0"/>
              <a:buChar char="•"/>
            </a:pPr>
            <a:r>
              <a:rPr lang="en-GB" dirty="0" smtClean="0"/>
              <a:t>Contributes </a:t>
            </a:r>
            <a:r>
              <a:rPr lang="en-GB" dirty="0"/>
              <a:t>to the health of other research </a:t>
            </a:r>
            <a:r>
              <a:rPr lang="en-GB" dirty="0" smtClean="0"/>
              <a:t>disciplines</a:t>
            </a:r>
          </a:p>
          <a:p>
            <a:pPr marL="285750" indent="-285750">
              <a:buFont typeface="Arial" panose="020B0604020202020204" pitchFamily="34" charset="0"/>
              <a:buChar char="•"/>
            </a:pPr>
            <a:r>
              <a:rPr lang="en-GB" dirty="0" smtClean="0"/>
              <a:t>Meets </a:t>
            </a:r>
            <a:r>
              <a:rPr lang="en-GB" dirty="0"/>
              <a:t>national strategic needs by establishing or maintaining unique world leading research </a:t>
            </a:r>
            <a:r>
              <a:rPr lang="en-GB" dirty="0" smtClean="0"/>
              <a:t>activities</a:t>
            </a:r>
            <a:endParaRPr lang="en-GB" dirty="0"/>
          </a:p>
          <a:p>
            <a:pPr marL="285750" indent="-285750">
              <a:buFont typeface="Arial" panose="020B0604020202020204" pitchFamily="34" charset="0"/>
              <a:buChar char="•"/>
            </a:pPr>
            <a:r>
              <a:rPr lang="en-GB" dirty="0"/>
              <a:t>F</a:t>
            </a:r>
            <a:r>
              <a:rPr lang="en-GB" dirty="0" smtClean="0"/>
              <a:t>its </a:t>
            </a:r>
            <a:r>
              <a:rPr lang="en-GB" dirty="0"/>
              <a:t>with </a:t>
            </a:r>
            <a:r>
              <a:rPr lang="en-GB" dirty="0" smtClean="0"/>
              <a:t>other </a:t>
            </a:r>
            <a:r>
              <a:rPr lang="en-GB" dirty="0"/>
              <a:t>research in the UK portfolio, and EPSRC's portfolio and </a:t>
            </a:r>
            <a:r>
              <a:rPr lang="en-GB" dirty="0" smtClean="0"/>
              <a:t>strategy</a:t>
            </a:r>
            <a:endParaRPr lang="en-GB" dirty="0"/>
          </a:p>
        </p:txBody>
      </p:sp>
      <p:sp>
        <p:nvSpPr>
          <p:cNvPr id="11" name="Rectangle 10"/>
          <p:cNvSpPr/>
          <p:nvPr/>
        </p:nvSpPr>
        <p:spPr>
          <a:xfrm>
            <a:off x="409699" y="5359316"/>
            <a:ext cx="6096000" cy="1200329"/>
          </a:xfrm>
          <a:prstGeom prst="rect">
            <a:avLst/>
          </a:prstGeom>
        </p:spPr>
        <p:txBody>
          <a:bodyPr>
            <a:spAutoFit/>
          </a:bodyPr>
          <a:lstStyle/>
          <a:p>
            <a:r>
              <a:rPr lang="en-GB" b="1" dirty="0"/>
              <a:t>Academic impact</a:t>
            </a:r>
          </a:p>
          <a:p>
            <a:pPr marL="285750" indent="-285750">
              <a:buFont typeface="Arial" panose="020B0604020202020204" pitchFamily="34" charset="0"/>
              <a:buChar char="•"/>
            </a:pPr>
            <a:r>
              <a:rPr lang="en-GB" dirty="0" smtClean="0"/>
              <a:t>Describe </a:t>
            </a:r>
            <a:r>
              <a:rPr lang="en-GB" dirty="0"/>
              <a:t>how your research would benefit </a:t>
            </a:r>
            <a:r>
              <a:rPr lang="en-GB" dirty="0" smtClean="0"/>
              <a:t>researchers</a:t>
            </a:r>
          </a:p>
          <a:p>
            <a:pPr marL="285750" indent="-285750">
              <a:buFont typeface="Arial" panose="020B0604020202020204" pitchFamily="34" charset="0"/>
              <a:buChar char="•"/>
            </a:pPr>
            <a:r>
              <a:rPr lang="en-GB" dirty="0" smtClean="0"/>
              <a:t>Explain </a:t>
            </a:r>
            <a:r>
              <a:rPr lang="en-GB" dirty="0"/>
              <a:t>collaborations with other researchers and their role in the project</a:t>
            </a:r>
            <a:r>
              <a:rPr lang="en-GB" dirty="0" smtClean="0"/>
              <a:t>.</a:t>
            </a:r>
            <a:endParaRPr lang="en-GB" dirty="0"/>
          </a:p>
        </p:txBody>
      </p:sp>
      <p:sp>
        <p:nvSpPr>
          <p:cNvPr id="12" name="Rectangle 11"/>
          <p:cNvSpPr/>
          <p:nvPr/>
        </p:nvSpPr>
        <p:spPr>
          <a:xfrm>
            <a:off x="6400799" y="1941622"/>
            <a:ext cx="5312229" cy="1754326"/>
          </a:xfrm>
          <a:prstGeom prst="rect">
            <a:avLst/>
          </a:prstGeom>
        </p:spPr>
        <p:txBody>
          <a:bodyPr wrap="square">
            <a:spAutoFit/>
          </a:bodyPr>
          <a:lstStyle/>
          <a:p>
            <a:r>
              <a:rPr lang="en-GB" b="1" dirty="0"/>
              <a:t>Research hypothesis and objectives</a:t>
            </a:r>
          </a:p>
          <a:p>
            <a:r>
              <a:rPr lang="en-GB" dirty="0" smtClean="0"/>
              <a:t>Set </a:t>
            </a:r>
            <a:r>
              <a:rPr lang="en-GB" dirty="0"/>
              <a:t>out your research idea or </a:t>
            </a:r>
            <a:r>
              <a:rPr lang="en-GB" dirty="0" smtClean="0"/>
              <a:t>hypothesis. Explain </a:t>
            </a:r>
            <a:r>
              <a:rPr lang="en-GB" dirty="0"/>
              <a:t>why the proposed project is novel and timely </a:t>
            </a:r>
            <a:r>
              <a:rPr lang="en-GB" dirty="0" smtClean="0"/>
              <a:t>enough. Identify </a:t>
            </a:r>
            <a:r>
              <a:rPr lang="en-GB" dirty="0"/>
              <a:t>the overall aims of the project, and the measurable objectives the outcome of the work will be assessed</a:t>
            </a:r>
          </a:p>
        </p:txBody>
      </p:sp>
      <p:sp>
        <p:nvSpPr>
          <p:cNvPr id="13" name="Rectangle 12"/>
          <p:cNvSpPr/>
          <p:nvPr/>
        </p:nvSpPr>
        <p:spPr>
          <a:xfrm>
            <a:off x="6400799" y="3820296"/>
            <a:ext cx="5312229" cy="1200329"/>
          </a:xfrm>
          <a:prstGeom prst="rect">
            <a:avLst/>
          </a:prstGeom>
        </p:spPr>
        <p:txBody>
          <a:bodyPr wrap="square">
            <a:spAutoFit/>
          </a:bodyPr>
          <a:lstStyle/>
          <a:p>
            <a:r>
              <a:rPr lang="en-GB" b="1" dirty="0"/>
              <a:t>Programme and methodology</a:t>
            </a:r>
          </a:p>
          <a:p>
            <a:r>
              <a:rPr lang="en-GB" dirty="0" smtClean="0"/>
              <a:t>Detail </a:t>
            </a:r>
            <a:r>
              <a:rPr lang="en-GB" dirty="0"/>
              <a:t>and justify research </a:t>
            </a:r>
            <a:r>
              <a:rPr lang="en-GB" dirty="0" smtClean="0"/>
              <a:t>methodology and describe </a:t>
            </a:r>
            <a:r>
              <a:rPr lang="en-GB" dirty="0"/>
              <a:t>the work </a:t>
            </a:r>
            <a:r>
              <a:rPr lang="en-GB" dirty="0" smtClean="0"/>
              <a:t>programme; research team, milestones, management of project</a:t>
            </a:r>
            <a:endParaRPr lang="en-GB" dirty="0"/>
          </a:p>
        </p:txBody>
      </p:sp>
    </p:spTree>
    <p:extLst>
      <p:ext uri="{BB962C8B-B14F-4D97-AF65-F5344CB8AC3E}">
        <p14:creationId xmlns:p14="http://schemas.microsoft.com/office/powerpoint/2010/main" val="399468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064884"/>
          </a:xfrm>
        </p:spPr>
        <p:txBody>
          <a:bodyPr/>
          <a:lstStyle/>
          <a:p>
            <a:r>
              <a:rPr lang="en-US" dirty="0" smtClean="0"/>
              <a:t>Pathways to Impact</a:t>
            </a:r>
            <a:endParaRPr lang="en-US" dirty="0">
              <a:cs typeface="Calibri Light"/>
            </a:endParaRPr>
          </a:p>
        </p:txBody>
      </p:sp>
      <p:pic>
        <p:nvPicPr>
          <p:cNvPr id="4" name="Picture 4">
            <a:extLst>
              <a:ext uri="{FF2B5EF4-FFF2-40B4-BE49-F238E27FC236}">
                <a16:creationId xmlns="" xmlns:a16="http://schemas.microsoft.com/office/drawing/2014/main" id="{A8248B78-F83D-4D87-9381-7DF6854D235A}"/>
              </a:ext>
            </a:extLst>
          </p:cNvPr>
          <p:cNvPicPr>
            <a:picLocks noChangeAspect="1"/>
          </p:cNvPicPr>
          <p:nvPr/>
        </p:nvPicPr>
        <p:blipFill>
          <a:blip r:embed="rId2"/>
          <a:stretch>
            <a:fillRect/>
          </a:stretch>
        </p:blipFill>
        <p:spPr>
          <a:xfrm>
            <a:off x="409699" y="163286"/>
            <a:ext cx="2743200" cy="1306286"/>
          </a:xfrm>
          <a:prstGeom prst="rect">
            <a:avLst/>
          </a:prstGeom>
        </p:spPr>
      </p:pic>
      <p:pic>
        <p:nvPicPr>
          <p:cNvPr id="6" name="Picture 6" descr="A close up of a sign&#10;&#10;Description generated with very high confidence">
            <a:extLst>
              <a:ext uri="{FF2B5EF4-FFF2-40B4-BE49-F238E27FC236}">
                <a16:creationId xmlns="" xmlns:a16="http://schemas.microsoft.com/office/drawing/2014/main" id="{8DBEF099-E7C2-482A-AE65-09A078D6D5FB}"/>
              </a:ext>
            </a:extLst>
          </p:cNvPr>
          <p:cNvPicPr>
            <a:picLocks noChangeAspect="1"/>
          </p:cNvPicPr>
          <p:nvPr/>
        </p:nvPicPr>
        <p:blipFill>
          <a:blip r:embed="rId3"/>
          <a:stretch>
            <a:fillRect/>
          </a:stretch>
        </p:blipFill>
        <p:spPr>
          <a:xfrm>
            <a:off x="8969829" y="5652568"/>
            <a:ext cx="2743200" cy="718631"/>
          </a:xfrm>
          <a:prstGeom prst="rect">
            <a:avLst/>
          </a:prstGeom>
        </p:spPr>
      </p:pic>
      <p:sp>
        <p:nvSpPr>
          <p:cNvPr id="10" name="Subtitle 6">
            <a:extLst>
              <a:ext uri="{FF2B5EF4-FFF2-40B4-BE49-F238E27FC236}">
                <a16:creationId xmlns="" xmlns:a16="http://schemas.microsoft.com/office/drawing/2014/main" id="{8AD53B20-CD43-49D9-BD20-1D8C68A98FA7}"/>
              </a:ext>
            </a:extLst>
          </p:cNvPr>
          <p:cNvSpPr txBox="1">
            <a:spLocks/>
          </p:cNvSpPr>
          <p:nvPr/>
        </p:nvSpPr>
        <p:spPr>
          <a:xfrm>
            <a:off x="204849" y="2187247"/>
            <a:ext cx="11782301" cy="5512001"/>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800"/>
              </a:spcBef>
            </a:pPr>
            <a:r>
              <a:rPr lang="en-GB" dirty="0"/>
              <a:t>A high quality application will: </a:t>
            </a:r>
          </a:p>
          <a:p>
            <a:pPr marL="800100" lvl="1" indent="-342900" algn="l">
              <a:lnSpc>
                <a:spcPct val="100000"/>
              </a:lnSpc>
              <a:spcBef>
                <a:spcPts val="800"/>
              </a:spcBef>
              <a:buClr>
                <a:srgbClr val="9CBCFC"/>
              </a:buClr>
              <a:buFont typeface="Wingdings" panose="020B0604020202020204" pitchFamily="34" charset="0"/>
              <a:buChar char="v"/>
            </a:pPr>
            <a:r>
              <a:rPr lang="en-GB" sz="1900" dirty="0">
                <a:cs typeface="Calibri"/>
              </a:rPr>
              <a:t>provide an effective strategy for maximising the potential for successful impact in health. </a:t>
            </a:r>
          </a:p>
          <a:p>
            <a:pPr marL="800100" lvl="1" indent="-342900" algn="l">
              <a:lnSpc>
                <a:spcPct val="100000"/>
              </a:lnSpc>
              <a:spcBef>
                <a:spcPts val="800"/>
              </a:spcBef>
              <a:buClr>
                <a:srgbClr val="9CBCFC"/>
              </a:buClr>
              <a:buFont typeface="Wingdings" panose="020B0604020202020204" pitchFamily="34" charset="0"/>
              <a:buChar char="v"/>
            </a:pPr>
            <a:r>
              <a:rPr lang="en-GB" sz="1900" dirty="0">
                <a:cs typeface="Calibri"/>
              </a:rPr>
              <a:t>explain the extent to which end user requirements have been appropriately integrated into the design and implementation of the research vision. Applicants should also articulate the clinical need that could be addressed and how the technologies under development might improve on current clinical practice or offer significant added value over current/alternative healthcare solutions;</a:t>
            </a:r>
          </a:p>
          <a:p>
            <a:pPr marL="800100" lvl="1" indent="-342900" algn="l">
              <a:lnSpc>
                <a:spcPct val="100000"/>
              </a:lnSpc>
              <a:spcBef>
                <a:spcPts val="800"/>
              </a:spcBef>
              <a:buClr>
                <a:srgbClr val="9CBCFC"/>
              </a:buClr>
              <a:buFont typeface="Wingdings" panose="020B0604020202020204" pitchFamily="34" charset="0"/>
              <a:buChar char="v"/>
            </a:pPr>
            <a:r>
              <a:rPr lang="en-GB" sz="1900" dirty="0">
                <a:cs typeface="Calibri"/>
              </a:rPr>
              <a:t>demonstrate a clear methodology for engaging appropriate stakeholders</a:t>
            </a:r>
          </a:p>
          <a:p>
            <a:pPr marL="800100" lvl="1" indent="-342900" algn="l">
              <a:lnSpc>
                <a:spcPct val="100000"/>
              </a:lnSpc>
              <a:spcBef>
                <a:spcPts val="800"/>
              </a:spcBef>
              <a:buClr>
                <a:srgbClr val="9CBCFC"/>
              </a:buClr>
              <a:buFont typeface="Wingdings" panose="020B0604020202020204" pitchFamily="34" charset="0"/>
              <a:buChar char="v"/>
            </a:pPr>
            <a:r>
              <a:rPr lang="en-GB" sz="1900" dirty="0">
                <a:cs typeface="Calibri"/>
              </a:rPr>
              <a:t>demonstrate an understanding of the future development pathway for their proposed research and show that they have considered the likely next steps for the outcomes of their research</a:t>
            </a:r>
            <a:r>
              <a:rPr lang="en-GB" sz="1900" dirty="0" smtClean="0">
                <a:cs typeface="Calibri"/>
              </a:rPr>
              <a:t>.</a:t>
            </a:r>
            <a:endParaRPr lang="en-GB" sz="1900" dirty="0">
              <a:cs typeface="Calibri"/>
            </a:endParaRPr>
          </a:p>
        </p:txBody>
      </p:sp>
    </p:spTree>
    <p:extLst>
      <p:ext uri="{BB962C8B-B14F-4D97-AF65-F5344CB8AC3E}">
        <p14:creationId xmlns:p14="http://schemas.microsoft.com/office/powerpoint/2010/main" val="33416033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199</TotalTime>
  <Words>800</Words>
  <Application>Microsoft Office PowerPoint</Application>
  <PresentationFormat>Widescreen</PresentationFormat>
  <Paragraphs>109</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Courier New</vt:lpstr>
      <vt:lpstr>Wingdings</vt:lpstr>
      <vt:lpstr>Office Theme</vt:lpstr>
      <vt:lpstr>Healthcare Technologies: Call for Investigator-led Research Projects</vt:lpstr>
      <vt:lpstr>Agenda</vt:lpstr>
      <vt:lpstr>Call Summary</vt:lpstr>
      <vt:lpstr>Call Summary</vt:lpstr>
      <vt:lpstr>Scope of Proposal</vt:lpstr>
      <vt:lpstr>Submission</vt:lpstr>
      <vt:lpstr>Case for support</vt:lpstr>
      <vt:lpstr>Case for support</vt:lpstr>
      <vt:lpstr>Pathways to Impact</vt:lpstr>
      <vt:lpstr>Workplan</vt:lpstr>
      <vt:lpstr>Actions and next meeting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Noyce, Paige A</dc:creator>
  <cp:lastModifiedBy>Noyce, Paige A</cp:lastModifiedBy>
  <cp:revision>68</cp:revision>
  <dcterms:created xsi:type="dcterms:W3CDTF">2013-07-15T20:26:40Z</dcterms:created>
  <dcterms:modified xsi:type="dcterms:W3CDTF">2019-04-04T17:32:11Z</dcterms:modified>
</cp:coreProperties>
</file>