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1460" r:id="rId4"/>
    <p:sldId id="1462" r:id="rId5"/>
    <p:sldId id="366" r:id="rId6"/>
    <p:sldId id="365" r:id="rId7"/>
    <p:sldId id="367" r:id="rId8"/>
    <p:sldId id="380" r:id="rId9"/>
    <p:sldId id="374" r:id="rId10"/>
    <p:sldId id="382" r:id="rId11"/>
    <p:sldId id="375" r:id="rId12"/>
    <p:sldId id="272" r:id="rId13"/>
    <p:sldId id="364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36" autoAdjust="0"/>
    <p:restoredTop sz="50000" autoAdjust="0"/>
  </p:normalViewPr>
  <p:slideViewPr>
    <p:cSldViewPr snapToGrid="0" snapToObjects="1">
      <p:cViewPr varScale="1">
        <p:scale>
          <a:sx n="299" d="100"/>
          <a:sy n="299" d="100"/>
        </p:scale>
        <p:origin x="1128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6/19/20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6/19/20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85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19 June,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3" Type="http://schemas.openxmlformats.org/officeDocument/2006/relationships/image" Target="../media/image6.jpeg"/><Relationship Id="rId7" Type="http://schemas.openxmlformats.org/officeDocument/2006/relationships/image" Target="../media/image10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tiff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Radiobiology &amp; the CCAP/</a:t>
            </a:r>
            <a:r>
              <a:rPr lang="en-US" sz="4000" dirty="0" err="1"/>
              <a:t>LhARA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D3874A-5455-DD40-A419-A04D45742C5C}"/>
              </a:ext>
            </a:extLst>
          </p:cNvPr>
          <p:cNvSpPr txBox="1"/>
          <p:nvPr/>
        </p:nvSpPr>
        <p:spPr>
          <a:xfrm>
            <a:off x="0" y="0"/>
            <a:ext cx="1728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Prezado</a:t>
            </a:r>
            <a:r>
              <a:rPr lang="en-US" sz="1600" b="1" dirty="0">
                <a:solidFill>
                  <a:schemeClr val="bg1"/>
                </a:solidFill>
              </a:rPr>
              <a:t>; 13Nov19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736844"/>
            <a:ext cx="8034066" cy="43165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micro beams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&gt; 1 cm diameter; </a:t>
            </a:r>
            <a:r>
              <a:rPr lang="en-US" b="1" dirty="0" err="1">
                <a:solidFill>
                  <a:schemeClr val="bg1"/>
                </a:solidFill>
              </a:rPr>
              <a:t>homogeous</a:t>
            </a:r>
            <a:endParaRPr lang="en-US" b="1" dirty="0">
              <a:solidFill>
                <a:schemeClr val="bg1"/>
              </a:solidFill>
            </a:endParaRP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Microbeam regime	: &lt; 1 mm diameter; no dose between ‘</a:t>
            </a:r>
            <a:r>
              <a:rPr lang="en-US" b="1" dirty="0" err="1">
                <a:solidFill>
                  <a:schemeClr val="bg1"/>
                </a:solidFill>
              </a:rPr>
              <a:t>doselets</a:t>
            </a:r>
            <a:r>
              <a:rPr lang="en-US" b="1" dirty="0">
                <a:solidFill>
                  <a:schemeClr val="bg1"/>
                </a:solidFill>
              </a:rPr>
              <a:t>’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Remarkable increase of normal rat brain resistance.</a:t>
            </a: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Dilmanian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 2006, 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al., Rad. Research 2015]</a:t>
            </a:r>
          </a:p>
          <a:p>
            <a:pPr marL="314325"/>
            <a:r>
              <a:rPr lang="en-US" sz="2000" b="1" i="1" dirty="0">
                <a:solidFill>
                  <a:srgbClr val="FFC000"/>
                </a:solidFill>
              </a:rPr>
              <a:t>Dose escalation in the </a:t>
            </a:r>
            <a:r>
              <a:rPr lang="en-US" sz="2000" b="1" i="1" dirty="0" err="1">
                <a:solidFill>
                  <a:srgbClr val="FFC000"/>
                </a:solidFill>
              </a:rPr>
              <a:t>tumour</a:t>
            </a:r>
            <a:r>
              <a:rPr lang="en-US" sz="2000" b="1" i="1" dirty="0">
                <a:solidFill>
                  <a:srgbClr val="FFC000"/>
                </a:solidFill>
              </a:rPr>
              <a:t> possible – larger tumor control prob.</a:t>
            </a:r>
            <a:endParaRPr lang="en-US" sz="1100" b="1" i="1" dirty="0">
              <a:solidFill>
                <a:srgbClr val="FFC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199114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84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</p:spTree>
    <p:extLst>
      <p:ext uri="{BB962C8B-B14F-4D97-AF65-F5344CB8AC3E}">
        <p14:creationId xmlns:p14="http://schemas.microsoft.com/office/powerpoint/2010/main" val="309384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9448"/>
            <a:ext cx="5611660" cy="3776348"/>
          </a:xfrm>
        </p:spPr>
        <p:txBody>
          <a:bodyPr>
            <a:normAutofit fontScale="77500" lnSpcReduction="20000"/>
          </a:bodyPr>
          <a:lstStyle/>
          <a:p>
            <a:pPr marL="177800" indent="-177800"/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marL="403225" lvl="1" indent="-166688"/>
            <a:r>
              <a:rPr lang="en-US" dirty="0"/>
              <a:t>High-flux, laser-driven proton/ion source:</a:t>
            </a:r>
          </a:p>
          <a:p>
            <a:pPr marL="581025" lvl="2" indent="-106363"/>
            <a:r>
              <a:rPr lang="en-US" dirty="0"/>
              <a:t>Overcome instantaneous dose-rate limitation</a:t>
            </a:r>
          </a:p>
          <a:p>
            <a:pPr marL="581025" lvl="2" indent="-106363"/>
            <a:r>
              <a:rPr lang="en-US" dirty="0"/>
              <a:t>Delivers protons or ions in very short pulses:</a:t>
            </a:r>
          </a:p>
          <a:p>
            <a:pPr marL="755650" lvl="3" indent="-141288"/>
            <a:r>
              <a:rPr lang="en-US" dirty="0"/>
              <a:t>Pulse length 10 – 40 ns</a:t>
            </a:r>
          </a:p>
          <a:p>
            <a:pPr marL="581025" lvl="2" indent="-106363"/>
            <a:r>
              <a:rPr lang="en-US" dirty="0"/>
              <a:t>Can provide arbitrary pulse structure</a:t>
            </a:r>
          </a:p>
          <a:p>
            <a:pPr marL="403225" lvl="1" indent="-166688"/>
            <a:r>
              <a:rPr lang="en-US" dirty="0"/>
              <a:t>Novel plasma-lens capture &amp; focusing</a:t>
            </a:r>
          </a:p>
          <a:p>
            <a:pPr marL="403225" lvl="1" indent="-166688"/>
            <a:r>
              <a:rPr lang="en-US" dirty="0"/>
              <a:t>Fast, fixed-field post acceleration</a:t>
            </a:r>
          </a:p>
          <a:p>
            <a:pPr marL="446088" indent="0">
              <a:buNone/>
            </a:pP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  <a:p>
            <a:pPr marL="177800" indent="-177800">
              <a:buNone/>
            </a:pP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i="1" dirty="0">
                <a:sym typeface="Symbol" panose="05050102010706020507" pitchFamily="18" charset="2"/>
              </a:rPr>
              <a:t>  </a:t>
            </a:r>
            <a:r>
              <a:rPr lang="en-US" i="1" dirty="0"/>
              <a:t>compact, uniquely flexible  facility</a:t>
            </a:r>
            <a:endParaRPr lang="en-US" sz="2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82F95B-DC2C-D046-BB84-3FDCE1D30339}"/>
              </a:ext>
            </a:extLst>
          </p:cNvPr>
          <p:cNvSpPr txBox="1"/>
          <p:nvPr/>
        </p:nvSpPr>
        <p:spPr>
          <a:xfrm>
            <a:off x="5389016" y="4745425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consortium</a:t>
            </a: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87DA9D87-B5A8-C646-9F7B-E6E240451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494" y="492465"/>
            <a:ext cx="3457483" cy="221715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B1AB2571-B606-3346-B050-D5E86DFDEF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3494" y="2692809"/>
            <a:ext cx="3457483" cy="172455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363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4710-B279-A24B-9BA8-555B1036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vision and our 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E3C7-1AE7-7F45-B3BC-8DDE6C3A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3771899"/>
          </a:xfrm>
        </p:spPr>
        <p:txBody>
          <a:bodyPr>
            <a:noAutofit/>
          </a:bodyPr>
          <a:lstStyle/>
          <a:p>
            <a:pPr marL="7938" indent="0">
              <a:buNone/>
            </a:pPr>
            <a:r>
              <a:rPr lang="en-US" sz="2400" i="1" dirty="0" err="1"/>
              <a:t>LhARA</a:t>
            </a:r>
            <a:r>
              <a:rPr lang="en-US" sz="2400" i="1" dirty="0"/>
              <a:t> will be a uniquely-flexible, novel system that will:</a:t>
            </a:r>
          </a:p>
          <a:p>
            <a:pPr marL="317500" indent="-231775"/>
            <a:r>
              <a:rPr lang="en-US" sz="2400" i="1" dirty="0"/>
              <a:t>Deliver a systematic and definitive radiobiology </a:t>
            </a:r>
            <a:r>
              <a:rPr lang="en-US" sz="2400" i="1" dirty="0" err="1"/>
              <a:t>programme</a:t>
            </a:r>
            <a:endParaRPr lang="en-US" sz="2400" i="1" dirty="0"/>
          </a:p>
          <a:p>
            <a:pPr marL="317500" indent="-231775"/>
            <a:r>
              <a:rPr lang="en-US" sz="2400" i="1" dirty="0"/>
              <a:t>Prove the feasibility of the laser-driven hybrid-accelerator approach</a:t>
            </a:r>
          </a:p>
          <a:p>
            <a:pPr marL="317500" indent="-231775"/>
            <a:r>
              <a:rPr lang="en-US" sz="2400" i="1" dirty="0"/>
              <a:t>Lay the technological foundations for the transformation of PBT</a:t>
            </a:r>
          </a:p>
          <a:p>
            <a:pPr marL="582613" lvl="1" indent="-239713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automated, patient-specific: implies online imaging &amp; fast feedback and control</a:t>
            </a:r>
          </a:p>
          <a:p>
            <a:pPr lvl="4"/>
            <a:endParaRPr lang="en-US" sz="1050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27EED-F51D-3F47-8F3C-638F367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6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3ED8D-5623-A842-A9DB-6308ED5D7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0ACC59A-9644-B346-BEB6-A1C35783A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571364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508C626C-EAFC-F549-9637-1578B231A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1123" y="2005905"/>
            <a:ext cx="3587262" cy="21691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B36A33-F9BF-1B45-806B-E3907FD4F2F9}"/>
              </a:ext>
            </a:extLst>
          </p:cNvPr>
          <p:cNvSpPr txBox="1"/>
          <p:nvPr/>
        </p:nvSpPr>
        <p:spPr>
          <a:xfrm>
            <a:off x="3793582" y="477416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19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June 2020</a:t>
            </a:r>
          </a:p>
        </p:txBody>
      </p:sp>
    </p:spTree>
    <p:extLst>
      <p:ext uri="{BB962C8B-B14F-4D97-AF65-F5344CB8AC3E}">
        <p14:creationId xmlns:p14="http://schemas.microsoft.com/office/powerpoint/2010/main" val="3966679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AEDB790-ED37-1448-8A97-00F24EC49CA3}"/>
              </a:ext>
            </a:extLst>
          </p:cNvPr>
          <p:cNvGrpSpPr/>
          <p:nvPr/>
        </p:nvGrpSpPr>
        <p:grpSpPr>
          <a:xfrm>
            <a:off x="-59410" y="4383045"/>
            <a:ext cx="9254873" cy="385537"/>
            <a:chOff x="-59410" y="2834944"/>
            <a:chExt cx="9254873" cy="38553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12DFD86-7CF1-8A49-A317-71BA18F1F4D6}"/>
                </a:ext>
              </a:extLst>
            </p:cNvPr>
            <p:cNvGrpSpPr/>
            <p:nvPr/>
          </p:nvGrpSpPr>
          <p:grpSpPr>
            <a:xfrm>
              <a:off x="165100" y="2834944"/>
              <a:ext cx="8912225" cy="146880"/>
              <a:chOff x="165100" y="3240000"/>
              <a:chExt cx="8912225" cy="146880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FD982A36-ACB8-7E4F-A844-60D5D75A9379}"/>
                  </a:ext>
                </a:extLst>
              </p:cNvPr>
              <p:cNvCxnSpPr/>
              <p:nvPr/>
            </p:nvCxnSpPr>
            <p:spPr>
              <a:xfrm>
                <a:off x="165100" y="3240000"/>
                <a:ext cx="8912225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E4CDCBB-7C28-1F49-8620-41943E4DAF91}"/>
                  </a:ext>
                </a:extLst>
              </p:cNvPr>
              <p:cNvGrpSpPr/>
              <p:nvPr/>
            </p:nvGrpSpPr>
            <p:grpSpPr>
              <a:xfrm>
                <a:off x="207352" y="3248640"/>
                <a:ext cx="8717417" cy="138240"/>
                <a:chOff x="252941" y="3212976"/>
                <a:chExt cx="5742856" cy="138240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AF339C9-0113-DD4A-B5EA-AEBA73BB4CAC}"/>
                    </a:ext>
                  </a:extLst>
                </p:cNvPr>
                <p:cNvCxnSpPr/>
                <p:nvPr/>
              </p:nvCxnSpPr>
              <p:spPr>
                <a:xfrm>
                  <a:off x="25294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A2FCB575-3559-4B4D-B722-7E432B138533}"/>
                    </a:ext>
                  </a:extLst>
                </p:cNvPr>
                <p:cNvCxnSpPr/>
                <p:nvPr/>
              </p:nvCxnSpPr>
              <p:spPr>
                <a:xfrm>
                  <a:off x="97127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7464666B-D570-F14A-8A67-4241AF02CAEF}"/>
                    </a:ext>
                  </a:extLst>
                </p:cNvPr>
                <p:cNvCxnSpPr/>
                <p:nvPr/>
              </p:nvCxnSpPr>
              <p:spPr>
                <a:xfrm>
                  <a:off x="168961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5C777694-0750-FF44-BB10-B40171F8974C}"/>
                    </a:ext>
                  </a:extLst>
                </p:cNvPr>
                <p:cNvCxnSpPr/>
                <p:nvPr/>
              </p:nvCxnSpPr>
              <p:spPr>
                <a:xfrm>
                  <a:off x="2406578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3B331A8-06DD-2E40-9D2D-D27CAA464731}"/>
                    </a:ext>
                  </a:extLst>
                </p:cNvPr>
                <p:cNvCxnSpPr/>
                <p:nvPr/>
              </p:nvCxnSpPr>
              <p:spPr>
                <a:xfrm>
                  <a:off x="312436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C476D4B9-E2F9-4143-A6A9-0B34AFEE8E3A}"/>
                    </a:ext>
                  </a:extLst>
                </p:cNvPr>
                <p:cNvCxnSpPr/>
                <p:nvPr/>
              </p:nvCxnSpPr>
              <p:spPr>
                <a:xfrm>
                  <a:off x="3842704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01D7DABB-5211-4342-AB13-DBF97631D117}"/>
                    </a:ext>
                  </a:extLst>
                </p:cNvPr>
                <p:cNvCxnSpPr/>
                <p:nvPr/>
              </p:nvCxnSpPr>
              <p:spPr>
                <a:xfrm>
                  <a:off x="456103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113D0365-DD21-B947-873D-EBBFF2CFC12E}"/>
                    </a:ext>
                  </a:extLst>
                </p:cNvPr>
                <p:cNvCxnSpPr/>
                <p:nvPr/>
              </p:nvCxnSpPr>
              <p:spPr>
                <a:xfrm>
                  <a:off x="527800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A0999997-2564-184A-86C8-F4DA080A32AC}"/>
                    </a:ext>
                  </a:extLst>
                </p:cNvPr>
                <p:cNvCxnSpPr/>
                <p:nvPr/>
              </p:nvCxnSpPr>
              <p:spPr>
                <a:xfrm>
                  <a:off x="5995797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A52CF85-75E0-7B4C-A995-73D66E8EC8FE}"/>
                </a:ext>
              </a:extLst>
            </p:cNvPr>
            <p:cNvSpPr txBox="1"/>
            <p:nvPr/>
          </p:nvSpPr>
          <p:spPr>
            <a:xfrm>
              <a:off x="7552761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srgbClr val="FF0000"/>
                  </a:solidFill>
                  <a:latin typeface="Calibri"/>
                </a:rPr>
                <a:t>204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5D17563-79C8-5741-B85B-703B3D5065B0}"/>
                </a:ext>
              </a:extLst>
            </p:cNvPr>
            <p:cNvSpPr txBox="1"/>
            <p:nvPr/>
          </p:nvSpPr>
          <p:spPr>
            <a:xfrm>
              <a:off x="8645312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2050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6BA355E-49BF-5E46-AFB7-60265BA038F3}"/>
                </a:ext>
              </a:extLst>
            </p:cNvPr>
            <p:cNvSpPr txBox="1"/>
            <p:nvPr/>
          </p:nvSpPr>
          <p:spPr>
            <a:xfrm>
              <a:off x="-59410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1970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B2BFAF9-B492-1C45-8C77-C53C20E77D5B}"/>
                </a:ext>
              </a:extLst>
            </p:cNvPr>
            <p:cNvSpPr txBox="1"/>
            <p:nvPr/>
          </p:nvSpPr>
          <p:spPr>
            <a:xfrm>
              <a:off x="1023431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1980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6036C4C-B988-964E-9018-9702FC1F6570}"/>
                </a:ext>
              </a:extLst>
            </p:cNvPr>
            <p:cNvSpPr txBox="1"/>
            <p:nvPr/>
          </p:nvSpPr>
          <p:spPr>
            <a:xfrm>
              <a:off x="2118494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1990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8F3559A-0C04-DE4D-B03E-3C7E2690E095}"/>
                </a:ext>
              </a:extLst>
            </p:cNvPr>
            <p:cNvSpPr txBox="1"/>
            <p:nvPr/>
          </p:nvSpPr>
          <p:spPr>
            <a:xfrm>
              <a:off x="3208896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2000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2E1070D-E905-F749-A526-233E78A0CBD8}"/>
                </a:ext>
              </a:extLst>
            </p:cNvPr>
            <p:cNvSpPr txBox="1"/>
            <p:nvPr/>
          </p:nvSpPr>
          <p:spPr>
            <a:xfrm>
              <a:off x="4288509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2010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6A34296-F9F2-264D-8B24-C9AA98C04D77}"/>
                </a:ext>
              </a:extLst>
            </p:cNvPr>
            <p:cNvSpPr txBox="1"/>
            <p:nvPr/>
          </p:nvSpPr>
          <p:spPr>
            <a:xfrm>
              <a:off x="5387625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2020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2B7B5DE-716A-7D4F-9FB0-45A199714D22}"/>
                </a:ext>
              </a:extLst>
            </p:cNvPr>
            <p:cNvSpPr txBox="1"/>
            <p:nvPr/>
          </p:nvSpPr>
          <p:spPr>
            <a:xfrm>
              <a:off x="6477202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2030</a:t>
              </a:r>
            </a:p>
          </p:txBody>
        </p: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881" y="1033642"/>
            <a:ext cx="1223416" cy="1152926"/>
          </a:xfrm>
          <a:prstGeom prst="rect">
            <a:avLst/>
          </a:prstGeom>
        </p:spPr>
      </p:pic>
      <p:pic>
        <p:nvPicPr>
          <p:cNvPr id="59" name="Picture 58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25292F8C-FDDE-414A-AE14-40E4C8036B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29" y="25027"/>
            <a:ext cx="842036" cy="11477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0" name="Picture 2" descr="Image result for robert wilson fermilab">
            <a:extLst>
              <a:ext uri="{FF2B5EF4-FFF2-40B4-BE49-F238E27FC236}">
                <a16:creationId xmlns:a16="http://schemas.microsoft.com/office/drawing/2014/main" id="{4F518B58-E089-0B41-ACE1-FE7871A95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9" y="29771"/>
            <a:ext cx="789410" cy="113010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1F6D70EC-7682-E343-8518-73FD47DB7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23" y="2233827"/>
            <a:ext cx="817769" cy="11116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F2D34A91-82AE-B142-97EA-12FB8D86F1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19" y="1160512"/>
            <a:ext cx="1633624" cy="107959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D7BD4218-E27B-8F48-9380-5506337C7708}"/>
              </a:ext>
            </a:extLst>
          </p:cNvPr>
          <p:cNvSpPr txBox="1"/>
          <p:nvPr/>
        </p:nvSpPr>
        <p:spPr>
          <a:xfrm>
            <a:off x="835992" y="2240741"/>
            <a:ext cx="817769" cy="111166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US" dirty="0"/>
              <a:t>1946</a:t>
            </a:r>
          </a:p>
          <a:p>
            <a:pPr algn="ctr"/>
            <a:r>
              <a:rPr lang="en-US" dirty="0"/>
              <a:t>↓</a:t>
            </a:r>
          </a:p>
          <a:p>
            <a:pPr algn="ctr"/>
            <a:r>
              <a:rPr lang="en-US" dirty="0"/>
              <a:t>1960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982160F9-2046-0740-99B6-D41D6E6F15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2222" y="3560133"/>
            <a:ext cx="1171326" cy="78403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21B3B66-0A50-D042-8955-56E5EAC00CC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849" t="11163" b="36744"/>
          <a:stretch/>
        </p:blipFill>
        <p:spPr>
          <a:xfrm>
            <a:off x="4194079" y="3093400"/>
            <a:ext cx="817769" cy="969071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2702449" y="450624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3031449" y="12871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4209785" y="2254017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stCxn id="67" idx="3"/>
          </p:cNvCxnSpPr>
          <p:nvPr/>
        </p:nvCxnSpPr>
        <p:spPr>
          <a:xfrm flipV="1">
            <a:off x="5656463" y="1848535"/>
            <a:ext cx="2086418" cy="72864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stCxn id="66" idx="3"/>
            <a:endCxn id="56" idx="1"/>
          </p:cNvCxnSpPr>
          <p:nvPr/>
        </p:nvCxnSpPr>
        <p:spPr>
          <a:xfrm flipV="1">
            <a:off x="5656463" y="1610105"/>
            <a:ext cx="2086418" cy="17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5656463" y="635290"/>
            <a:ext cx="2084240" cy="75745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2" name="Picture 81">
            <a:extLst>
              <a:ext uri="{FF2B5EF4-FFF2-40B4-BE49-F238E27FC236}">
                <a16:creationId xmlns:a16="http://schemas.microsoft.com/office/drawing/2014/main" id="{74CD7C8E-B092-1546-9CBD-F162EA5CAD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223" y="2288094"/>
            <a:ext cx="3966091" cy="188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3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6" grpId="0" animBg="1"/>
      <p:bldP spid="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77435" y="83460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77435" y="19003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77435" y="4399645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1524113" y="2546643"/>
            <a:ext cx="6324566" cy="217616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 flipV="1">
            <a:off x="2702449" y="2223477"/>
            <a:ext cx="5146230" cy="1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031449" y="268126"/>
            <a:ext cx="4817230" cy="168026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large room&#10;&#10;Description automatically generated">
            <a:extLst>
              <a:ext uri="{FF2B5EF4-FFF2-40B4-BE49-F238E27FC236}">
                <a16:creationId xmlns:a16="http://schemas.microsoft.com/office/drawing/2014/main" id="{E2D98AF7-95FF-1140-A939-F48C2271A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11" y="83460"/>
            <a:ext cx="1104238" cy="14723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FE3A499-C4F0-6445-8604-A01F49162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262" t="6758" r="9256" b="38169"/>
          <a:stretch/>
        </p:blipFill>
        <p:spPr>
          <a:xfrm>
            <a:off x="4358595" y="411202"/>
            <a:ext cx="1454722" cy="1387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625EDA-6C55-8048-9664-AE22F8BA9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0286" y="3839660"/>
            <a:ext cx="1721010" cy="9553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312140-4958-CC4A-8063-B1E04F138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7400" y="1959320"/>
            <a:ext cx="1869551" cy="11217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3A334E-EB10-F942-9DBB-CC4A7C370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5843" y="4657924"/>
            <a:ext cx="1019710" cy="48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39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B65D7-4BB2-1545-8CDC-34CEA04B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9AA4F2-8739-0648-8B85-FFDA1B23BE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1" t="1842" r="9960" b="3334"/>
          <a:stretch/>
        </p:blipFill>
        <p:spPr>
          <a:xfrm>
            <a:off x="1053822" y="76132"/>
            <a:ext cx="7036355" cy="499123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32393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Energy, ion species</a:t>
            </a:r>
          </a:p>
          <a:p>
            <a:pPr lvl="2"/>
            <a:r>
              <a:rPr lang="en-US" dirty="0"/>
              <a:t>Dose &amp; 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-treatment planning uses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the future:</a:t>
            </a:r>
          </a:p>
          <a:p>
            <a:pPr lvl="1"/>
            <a:r>
              <a:rPr lang="en-US" dirty="0"/>
              <a:t>Require systematic </a:t>
            </a:r>
            <a:r>
              <a:rPr lang="en-US" dirty="0" err="1"/>
              <a:t>programme</a:t>
            </a:r>
            <a:r>
              <a:rPr lang="en-US" dirty="0"/>
              <a:t>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895D8C-74D9-9941-9161-2EDD8BA872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1" t="1842" r="9960" b="3334"/>
          <a:stretch/>
        </p:blipFill>
        <p:spPr>
          <a:xfrm>
            <a:off x="3931299" y="1322483"/>
            <a:ext cx="2101706" cy="14908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74446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C6D5-E56F-F345-87E8-2C461E87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Biological impact </a:t>
            </a:r>
            <a:r>
              <a:rPr lang="en-US" sz="2200" baseline="30000" dirty="0"/>
              <a:t>from the</a:t>
            </a:r>
            <a:r>
              <a:rPr lang="en-US" dirty="0"/>
              <a:t> physics of </a:t>
            </a:r>
            <a:r>
              <a:rPr lang="en-US" dirty="0" err="1"/>
              <a:t>ionisation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9BF2C-B863-D14B-AB4F-97974A31C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Low-LET radiation:</a:t>
            </a:r>
          </a:p>
          <a:p>
            <a:pPr lvl="1"/>
            <a:r>
              <a:rPr lang="en-US" i="1" dirty="0"/>
              <a:t>Repairable</a:t>
            </a:r>
            <a:r>
              <a:rPr lang="en-US" dirty="0"/>
              <a:t> single/double </a:t>
            </a:r>
            <a:br>
              <a:rPr lang="en-US" dirty="0"/>
            </a:br>
            <a:r>
              <a:rPr lang="en-US" dirty="0"/>
              <a:t>strand breaks</a:t>
            </a:r>
          </a:p>
          <a:p>
            <a:endParaRPr lang="en-US" dirty="0"/>
          </a:p>
          <a:p>
            <a:r>
              <a:rPr lang="en-US" dirty="0"/>
              <a:t>High-LET radiation:</a:t>
            </a:r>
          </a:p>
          <a:p>
            <a:pPr lvl="1"/>
            <a:r>
              <a:rPr lang="en-US" i="1" dirty="0"/>
              <a:t>Complex</a:t>
            </a:r>
            <a:r>
              <a:rPr lang="en-US" dirty="0"/>
              <a:t> DNA lesions</a:t>
            </a:r>
          </a:p>
          <a:p>
            <a:pPr lvl="2"/>
            <a:r>
              <a:rPr lang="en-US" dirty="0"/>
              <a:t>Multiple DNA pathways</a:t>
            </a:r>
          </a:p>
          <a:p>
            <a:pPr lvl="2"/>
            <a:r>
              <a:rPr lang="en-US" dirty="0"/>
              <a:t>More difficult to repair</a:t>
            </a:r>
          </a:p>
          <a:p>
            <a:pPr lvl="2"/>
            <a:r>
              <a:rPr lang="en-US" dirty="0"/>
              <a:t>Enhances cell death</a:t>
            </a:r>
          </a:p>
          <a:p>
            <a:endParaRPr lang="en-US" dirty="0"/>
          </a:p>
          <a:p>
            <a:r>
              <a:rPr lang="en-US" dirty="0"/>
              <a:t>Programmatic approach:</a:t>
            </a:r>
          </a:p>
          <a:p>
            <a:pPr lvl="1"/>
            <a:r>
              <a:rPr lang="en-US" dirty="0"/>
              <a:t>Dynamic studies of impact of radiation</a:t>
            </a:r>
          </a:p>
          <a:p>
            <a:pPr lvl="1"/>
            <a:r>
              <a:rPr lang="en-US" dirty="0"/>
              <a:t>Interpret with advanced computer models (e.g. G4DNA)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376C0-40AD-F346-B7A2-7F1A4C1C6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1FC5E2-8AE7-E541-B46D-D1DE2ED71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3939247" y="1066117"/>
            <a:ext cx="2254692" cy="26914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4FE3A4-0C61-F349-A7AA-3B86DACC3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644" y="605958"/>
            <a:ext cx="2750651" cy="18963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2E2EDD-8AD7-0341-8C83-45FE77F03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644" y="2554249"/>
            <a:ext cx="2750651" cy="19118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8107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4D17-C1A6-FC48-82A0-F73B13BAD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complex, multi-facetted problem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D10A4-AD71-574D-9DE6-34366087B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6148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833F62-5B8A-C141-92DA-FCCE61075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28" y="627074"/>
            <a:ext cx="3599555" cy="4458803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EC94268-E757-4C4D-93E9-EF0E0F57E025}"/>
              </a:ext>
            </a:extLst>
          </p:cNvPr>
          <p:cNvCxnSpPr/>
          <p:nvPr/>
        </p:nvCxnSpPr>
        <p:spPr>
          <a:xfrm>
            <a:off x="256938" y="702803"/>
            <a:ext cx="0" cy="4383074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B37761A-5A33-4C46-A578-E3988FF486D0}"/>
              </a:ext>
            </a:extLst>
          </p:cNvPr>
          <p:cNvSpPr txBox="1"/>
          <p:nvPr/>
        </p:nvSpPr>
        <p:spPr>
          <a:xfrm rot="16200000">
            <a:off x="-135202" y="4753970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Time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C0ABEB6-F846-AB4C-801C-C3899E262C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4011515" y="627074"/>
            <a:ext cx="2011434" cy="240111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6F4CBE-5D10-7846-AEB8-81984659F3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457" y="778647"/>
            <a:ext cx="3013881" cy="20778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A3DCF9-0828-9249-B16B-2DD2E9832C33}"/>
              </a:ext>
            </a:extLst>
          </p:cNvPr>
          <p:cNvSpPr txBox="1"/>
          <p:nvPr/>
        </p:nvSpPr>
        <p:spPr>
          <a:xfrm>
            <a:off x="4688186" y="3814316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0D932E47-1BC1-914A-A44D-C4D782D9A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0133" y="2091090"/>
            <a:ext cx="185285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i="1" dirty="0">
                <a:latin typeface="+mj-lt"/>
              </a:rPr>
              <a:t>Carter et al, and Parsons </a:t>
            </a:r>
            <a:br>
              <a:rPr lang="en-GB" sz="800" b="1" i="1" dirty="0">
                <a:latin typeface="+mj-lt"/>
              </a:rPr>
            </a:br>
            <a:r>
              <a:rPr lang="en-GB" sz="800" b="1" i="1" dirty="0">
                <a:latin typeface="+mj-lt"/>
              </a:rPr>
              <a:t>(2018) IJROBP &amp; (2019) IJROBP</a:t>
            </a:r>
          </a:p>
        </p:txBody>
      </p:sp>
    </p:spTree>
    <p:extLst>
      <p:ext uri="{BB962C8B-B14F-4D97-AF65-F5344CB8AC3E}">
        <p14:creationId xmlns:p14="http://schemas.microsoft.com/office/powerpoint/2010/main" val="150643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FLASH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~2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FLASH regime		: &gt;40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Initial reports: 2014 (e.g. </a:t>
            </a:r>
            <a:r>
              <a:rPr lang="en-US" b="1" dirty="0" err="1">
                <a:solidFill>
                  <a:srgbClr val="FF0000"/>
                </a:solidFill>
              </a:rPr>
              <a:t>Flauvadon</a:t>
            </a:r>
            <a:r>
              <a:rPr lang="en-US" b="1" dirty="0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FF00"/>
                </a:solidFill>
              </a:rPr>
              <a:t>First treatment 2019 (</a:t>
            </a:r>
            <a:r>
              <a:rPr lang="en-US" b="1" dirty="0" err="1">
                <a:solidFill>
                  <a:srgbClr val="00FF00"/>
                </a:solidFill>
              </a:rPr>
              <a:t>Bourhis</a:t>
            </a:r>
            <a:r>
              <a:rPr lang="en-US" b="1" dirty="0">
                <a:solidFill>
                  <a:srgbClr val="00FF00"/>
                </a:solidFill>
              </a:rPr>
              <a:t> et al, </a:t>
            </a:r>
            <a:r>
              <a:rPr lang="en-US" b="1" dirty="0" err="1">
                <a:solidFill>
                  <a:srgbClr val="00FF00"/>
                </a:solidFill>
              </a:rPr>
              <a:t>Rad.Onc</a:t>
            </a:r>
            <a:r>
              <a:rPr lang="en-US" b="1" dirty="0">
                <a:solidFill>
                  <a:srgbClr val="00FF00"/>
                </a:solidFill>
              </a:rPr>
              <a:t>. Oct 2019)</a:t>
            </a:r>
            <a:endParaRPr lang="en-US" sz="2000" b="1" dirty="0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44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11</TotalTime>
  <Words>550</Words>
  <Application>Microsoft Macintosh PowerPoint</Application>
  <PresentationFormat>On-screen Show (16:9)</PresentationFormat>
  <Paragraphs>131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KL-standard-black</vt:lpstr>
      <vt:lpstr>Radiobiology &amp; the CCAP/LhARA</vt:lpstr>
      <vt:lpstr>PowerPoint Presentation</vt:lpstr>
      <vt:lpstr>PowerPoint Presentation</vt:lpstr>
      <vt:lpstr>PowerPoint Presentation</vt:lpstr>
      <vt:lpstr>PowerPoint Presentation</vt:lpstr>
      <vt:lpstr>The case for fundamental radiobiology</vt:lpstr>
      <vt:lpstr>Biological impact from the physics of ionisation</vt:lpstr>
      <vt:lpstr>A complex, multi-facetted problem</vt:lpstr>
      <vt:lpstr>Radiobiology in new regimens</vt:lpstr>
      <vt:lpstr>Radiobiology in new regimens</vt:lpstr>
      <vt:lpstr>Radiobiology in new regimens</vt:lpstr>
      <vt:lpstr>Laser-hybrid Accelerator for Radiobiological Applications</vt:lpstr>
      <vt:lpstr>Our vision and our ambition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Radiobiology &amp; the CCAP/LhARA</dc:title>
  <dc:creator>Kenneth Long</dc:creator>
  <cp:lastModifiedBy>Kenneth Long</cp:lastModifiedBy>
  <cp:revision>2</cp:revision>
  <dcterms:created xsi:type="dcterms:W3CDTF">2020-06-19T08:49:14Z</dcterms:created>
  <dcterms:modified xsi:type="dcterms:W3CDTF">2020-06-19T09:00:53Z</dcterms:modified>
</cp:coreProperties>
</file>