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24"/>
  </p:notesMasterIdLst>
  <p:sldIdLst>
    <p:sldId id="262" r:id="rId3"/>
    <p:sldId id="696" r:id="rId4"/>
    <p:sldId id="542" r:id="rId5"/>
    <p:sldId id="259" r:id="rId6"/>
    <p:sldId id="1030" r:id="rId7"/>
    <p:sldId id="981" r:id="rId8"/>
    <p:sldId id="1039" r:id="rId9"/>
    <p:sldId id="279" r:id="rId10"/>
    <p:sldId id="280" r:id="rId11"/>
    <p:sldId id="471" r:id="rId12"/>
    <p:sldId id="277" r:id="rId13"/>
    <p:sldId id="278" r:id="rId14"/>
    <p:sldId id="464" r:id="rId15"/>
    <p:sldId id="463" r:id="rId16"/>
    <p:sldId id="449" r:id="rId17"/>
    <p:sldId id="450" r:id="rId18"/>
    <p:sldId id="457" r:id="rId19"/>
    <p:sldId id="458" r:id="rId20"/>
    <p:sldId id="459" r:id="rId21"/>
    <p:sldId id="466" r:id="rId22"/>
    <p:sldId id="991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CF1C73-FC26-3E45-8679-DC68C26EA52C}" v="50" dt="2023-11-08T11:55:22.4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048"/>
    <p:restoredTop sz="95135"/>
  </p:normalViewPr>
  <p:slideViewPr>
    <p:cSldViewPr snapToGrid="0" showGuides="1">
      <p:cViewPr varScale="1">
        <p:scale>
          <a:sx n="87" d="100"/>
          <a:sy n="87" d="100"/>
        </p:scale>
        <p:origin x="208" y="3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98A5C-59AB-A440-AFFF-A7D93D1580D5}" type="datetimeFigureOut">
              <a:rPr lang="en-US" smtClean="0"/>
              <a:t>11/8/23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ABD47-D55C-904F-BB0A-5FA116B35C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763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3FD8A-534C-654E-973F-7DE0764F0E8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898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323B14-34AA-F444-9096-BE27DEFD9593}" type="slidenum">
              <a:rPr lang="da-DK"/>
              <a:pPr/>
              <a:t>13</a:t>
            </a:fld>
            <a:endParaRPr lang="da-DK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0847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323B14-34AA-F444-9096-BE27DEFD9593}" type="slidenum">
              <a:rPr lang="da-DK"/>
              <a:pPr/>
              <a:t>14</a:t>
            </a:fld>
            <a:endParaRPr lang="da-DK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7821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323B14-34AA-F444-9096-BE27DEFD9593}" type="slidenum">
              <a:rPr lang="da-DK"/>
              <a:pPr/>
              <a:t>15</a:t>
            </a:fld>
            <a:endParaRPr lang="da-DK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4314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323B14-34AA-F444-9096-BE27DEFD9593}" type="slidenum">
              <a:rPr lang="da-DK"/>
              <a:pPr/>
              <a:t>16</a:t>
            </a:fld>
            <a:endParaRPr lang="da-DK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6516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323B14-34AA-F444-9096-BE27DEFD9593}" type="slidenum">
              <a:rPr lang="da-DK"/>
              <a:pPr/>
              <a:t>17</a:t>
            </a:fld>
            <a:endParaRPr lang="da-DK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3412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323B14-34AA-F444-9096-BE27DEFD9593}" type="slidenum">
              <a:rPr lang="da-DK"/>
              <a:pPr/>
              <a:t>18</a:t>
            </a:fld>
            <a:endParaRPr lang="da-DK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7090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323B14-34AA-F444-9096-BE27DEFD9593}" type="slidenum">
              <a:rPr lang="da-DK"/>
              <a:pPr/>
              <a:t>19</a:t>
            </a:fld>
            <a:endParaRPr lang="da-DK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553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323B14-34AA-F444-9096-BE27DEFD9593}" type="slidenum">
              <a:rPr lang="da-DK"/>
              <a:pPr/>
              <a:t>20</a:t>
            </a:fld>
            <a:endParaRPr lang="da-DK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810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2E811-9388-C5F8-E111-F69C1352AB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B6D4FB-F0B3-716B-16C2-0CA8030E06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76A089-AC4C-65FE-EFE5-2CD858132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B586-1900-A647-B596-43EE71F8589A}" type="datetimeFigureOut">
              <a:rPr lang="en-US" smtClean="0"/>
              <a:t>11/8/23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540E2-20E3-A122-F74B-255676C12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A9A62-6F68-324C-A4C3-E134FC5E4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0E5F-8562-A842-9134-E728098DA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199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4A2A5-DE3E-D915-0A2F-33ECF43E4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00B521-3F19-09F2-86DD-BAE365883C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EC1918-8B89-0085-0C85-4B1743C9F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B586-1900-A647-B596-43EE71F8589A}" type="datetimeFigureOut">
              <a:rPr lang="en-US" smtClean="0"/>
              <a:t>11/8/23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57777-92F2-97F8-7E19-FBCD10664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A1965-DE71-53E3-3CDD-DC5E59E4E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0E5F-8562-A842-9134-E728098DA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186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14F7F2-A4EA-9CA3-710E-FD5C5088E1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124F9E-C2F8-7946-1B6B-FA11CFAD20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20CB3D-F546-525D-D6A1-4FE628BE5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B586-1900-A647-B596-43EE71F8589A}" type="datetimeFigureOut">
              <a:rPr lang="en-US" smtClean="0"/>
              <a:t>11/8/23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A23B1D-25A5-78CC-6C98-A2B5D899D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2B03D3-E30E-153A-E1D3-03C45DFE3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0E5F-8562-A842-9134-E728098DA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675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600" y="609602"/>
            <a:ext cx="10058400" cy="6381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17601" y="1943100"/>
            <a:ext cx="4927600" cy="44577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6248401" y="1943100"/>
            <a:ext cx="4927600" cy="44577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428411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(one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46582"/>
            <a:ext cx="10972800" cy="3484580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 sz="1600"/>
            </a:lvl3pPr>
            <a:lvl4pPr>
              <a:buClr>
                <a:srgbClr val="0085CA"/>
              </a:buClr>
              <a:defRPr sz="1600"/>
            </a:lvl4pPr>
            <a:lvl5pPr>
              <a:buClr>
                <a:srgbClr val="0085CA"/>
              </a:buClr>
              <a:defRPr sz="1600">
                <a:latin typeface="+mn-lt"/>
              </a:defRPr>
            </a:lvl5pPr>
            <a:lvl6pPr marL="3047924" indent="0">
              <a:buNone/>
              <a:defRPr sz="1867" baseline="0">
                <a:latin typeface="+mn-lt"/>
              </a:defRPr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738568" y="662859"/>
            <a:ext cx="2843833" cy="312291"/>
          </a:xfrm>
        </p:spPr>
        <p:txBody>
          <a:bodyPr/>
          <a:lstStyle>
            <a:lvl1pPr marL="0" indent="0" algn="r">
              <a:buNone/>
              <a:defRPr sz="1333" b="1">
                <a:solidFill>
                  <a:srgbClr val="003E74"/>
                </a:solidFill>
              </a:defRPr>
            </a:lvl1pPr>
            <a:lvl2pPr marL="609585" indent="0">
              <a:buNone/>
              <a:defRPr sz="1600">
                <a:solidFill>
                  <a:srgbClr val="003E74"/>
                </a:solidFill>
              </a:defRPr>
            </a:lvl2pPr>
            <a:lvl3pPr marL="1219170" indent="0">
              <a:buNone/>
              <a:defRPr sz="1600">
                <a:solidFill>
                  <a:srgbClr val="003E74"/>
                </a:solidFill>
              </a:defRPr>
            </a:lvl3pPr>
            <a:lvl4pPr marL="1828754" indent="0">
              <a:buNone/>
              <a:defRPr sz="1600">
                <a:solidFill>
                  <a:srgbClr val="003E74"/>
                </a:solidFill>
              </a:defRPr>
            </a:lvl4pPr>
            <a:lvl5pPr marL="2438339" indent="0">
              <a:buNone/>
              <a:defRPr sz="16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9653256" y="984350"/>
            <a:ext cx="1929145" cy="257175"/>
          </a:xfrm>
        </p:spPr>
        <p:txBody>
          <a:bodyPr/>
          <a:lstStyle>
            <a:lvl1pPr marL="0" indent="0" algn="r">
              <a:buNone/>
              <a:defRPr sz="1333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</p:spTree>
    <p:extLst>
      <p:ext uri="{BB962C8B-B14F-4D97-AF65-F5344CB8AC3E}">
        <p14:creationId xmlns:p14="http://schemas.microsoft.com/office/powerpoint/2010/main" val="1517903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91A9ED6-4813-4957-A564-C3F37598FD46}"/>
              </a:ext>
            </a:extLst>
          </p:cNvPr>
          <p:cNvSpPr/>
          <p:nvPr userDrawn="1"/>
        </p:nvSpPr>
        <p:spPr>
          <a:xfrm rot="5400000" flipH="1" flipV="1">
            <a:off x="3473449" y="-1860554"/>
            <a:ext cx="5245098" cy="12192006"/>
          </a:xfrm>
          <a:custGeom>
            <a:avLst/>
            <a:gdLst>
              <a:gd name="connsiteX0" fmla="*/ 0 w 13716000"/>
              <a:gd name="connsiteY0" fmla="*/ 15586552 h 15586552"/>
              <a:gd name="connsiteX1" fmla="*/ 0 w 13716000"/>
              <a:gd name="connsiteY1" fmla="*/ 0 h 15586552"/>
              <a:gd name="connsiteX2" fmla="*/ 8577374 w 13716000"/>
              <a:gd name="connsiteY2" fmla="*/ 0 h 15586552"/>
              <a:gd name="connsiteX3" fmla="*/ 13716000 w 13716000"/>
              <a:gd name="connsiteY3" fmla="*/ 12196152 h 15586552"/>
              <a:gd name="connsiteX4" fmla="*/ 13716000 w 13716000"/>
              <a:gd name="connsiteY4" fmla="*/ 15586552 h 15586552"/>
              <a:gd name="connsiteX5" fmla="*/ 0 w 13716000"/>
              <a:gd name="connsiteY5" fmla="*/ 15586552 h 15586552"/>
              <a:gd name="connsiteX0" fmla="*/ 0 w 13716000"/>
              <a:gd name="connsiteY0" fmla="*/ 15586552 h 15586552"/>
              <a:gd name="connsiteX1" fmla="*/ 0 w 13716000"/>
              <a:gd name="connsiteY1" fmla="*/ 0 h 15586552"/>
              <a:gd name="connsiteX2" fmla="*/ 8577374 w 13716000"/>
              <a:gd name="connsiteY2" fmla="*/ 0 h 15586552"/>
              <a:gd name="connsiteX3" fmla="*/ 13715999 w 13716000"/>
              <a:gd name="connsiteY3" fmla="*/ 15507833 h 15586552"/>
              <a:gd name="connsiteX4" fmla="*/ 13716000 w 13716000"/>
              <a:gd name="connsiteY4" fmla="*/ 15586552 h 15586552"/>
              <a:gd name="connsiteX5" fmla="*/ 0 w 13716000"/>
              <a:gd name="connsiteY5" fmla="*/ 15586552 h 15586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716000" h="15586552">
                <a:moveTo>
                  <a:pt x="0" y="15586552"/>
                </a:moveTo>
                <a:lnTo>
                  <a:pt x="0" y="0"/>
                </a:lnTo>
                <a:lnTo>
                  <a:pt x="8577374" y="0"/>
                </a:lnTo>
                <a:lnTo>
                  <a:pt x="13715999" y="15507833"/>
                </a:lnTo>
                <a:cubicBezTo>
                  <a:pt x="13715999" y="15534073"/>
                  <a:pt x="13716000" y="15560312"/>
                  <a:pt x="13716000" y="15586552"/>
                </a:cubicBezTo>
                <a:lnTo>
                  <a:pt x="0" y="15586552"/>
                </a:lnTo>
                <a:close/>
              </a:path>
            </a:pathLst>
          </a:custGeom>
          <a:gradFill>
            <a:gsLst>
              <a:gs pos="44000">
                <a:schemeClr val="accent1"/>
              </a:gs>
              <a:gs pos="100000">
                <a:schemeClr val="accent1">
                  <a:alpha val="15000"/>
                </a:schemeClr>
              </a:gs>
            </a:gsLst>
            <a:lin ang="16200000" scaled="0"/>
          </a:gra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l" defTabSz="592674">
              <a:spcBef>
                <a:spcPct val="0"/>
              </a:spcBef>
            </a:pPr>
            <a:endParaRPr lang="en-IE" sz="1600">
              <a:solidFill>
                <a:srgbClr val="000000"/>
              </a:solidFill>
              <a:cs typeface="Calibri Regular" charset="0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7B79EFA-53C4-474C-B7DF-AA985E123CC4}"/>
              </a:ext>
            </a:extLst>
          </p:cNvPr>
          <p:cNvSpPr/>
          <p:nvPr userDrawn="1"/>
        </p:nvSpPr>
        <p:spPr>
          <a:xfrm rot="16200000" flipV="1">
            <a:off x="3662877" y="-1671128"/>
            <a:ext cx="4866243" cy="12192005"/>
          </a:xfrm>
          <a:custGeom>
            <a:avLst/>
            <a:gdLst>
              <a:gd name="connsiteX0" fmla="*/ 0 w 3883341"/>
              <a:gd name="connsiteY0" fmla="*/ 12192002 h 12192002"/>
              <a:gd name="connsiteX1" fmla="*/ 0 w 3883341"/>
              <a:gd name="connsiteY1" fmla="*/ 0 h 12192002"/>
              <a:gd name="connsiteX2" fmla="*/ 2840833 w 3883341"/>
              <a:gd name="connsiteY2" fmla="*/ 0 h 12192002"/>
              <a:gd name="connsiteX3" fmla="*/ 3883341 w 3883341"/>
              <a:gd name="connsiteY3" fmla="*/ 12192002 h 12192002"/>
              <a:gd name="connsiteX0" fmla="*/ 0 w 3883341"/>
              <a:gd name="connsiteY0" fmla="*/ 12192005 h 12192005"/>
              <a:gd name="connsiteX1" fmla="*/ 0 w 3883341"/>
              <a:gd name="connsiteY1" fmla="*/ 3 h 12192005"/>
              <a:gd name="connsiteX2" fmla="*/ 3234533 w 3883341"/>
              <a:gd name="connsiteY2" fmla="*/ 0 h 12192005"/>
              <a:gd name="connsiteX3" fmla="*/ 3883341 w 3883341"/>
              <a:gd name="connsiteY3" fmla="*/ 12192005 h 12192005"/>
              <a:gd name="connsiteX4" fmla="*/ 0 w 3883341"/>
              <a:gd name="connsiteY4" fmla="*/ 12192005 h 12192005"/>
              <a:gd name="connsiteX0" fmla="*/ 0 w 3883341"/>
              <a:gd name="connsiteY0" fmla="*/ 12192005 h 12192005"/>
              <a:gd name="connsiteX1" fmla="*/ 0 w 3883341"/>
              <a:gd name="connsiteY1" fmla="*/ 3 h 12192005"/>
              <a:gd name="connsiteX2" fmla="*/ 2701133 w 3883341"/>
              <a:gd name="connsiteY2" fmla="*/ 0 h 12192005"/>
              <a:gd name="connsiteX3" fmla="*/ 3883341 w 3883341"/>
              <a:gd name="connsiteY3" fmla="*/ 12192005 h 12192005"/>
              <a:gd name="connsiteX4" fmla="*/ 0 w 3883341"/>
              <a:gd name="connsiteY4" fmla="*/ 12192005 h 12192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83341" h="12192005">
                <a:moveTo>
                  <a:pt x="0" y="12192005"/>
                </a:moveTo>
                <a:lnTo>
                  <a:pt x="0" y="3"/>
                </a:lnTo>
                <a:lnTo>
                  <a:pt x="2701133" y="0"/>
                </a:lnTo>
                <a:lnTo>
                  <a:pt x="3883341" y="12192005"/>
                </a:lnTo>
                <a:lnTo>
                  <a:pt x="0" y="12192005"/>
                </a:lnTo>
                <a:close/>
              </a:path>
            </a:pathLst>
          </a:custGeom>
          <a:gradFill>
            <a:gsLst>
              <a:gs pos="11000">
                <a:schemeClr val="accent1"/>
              </a:gs>
              <a:gs pos="58000">
                <a:schemeClr val="accent2">
                  <a:alpha val="83000"/>
                </a:schemeClr>
              </a:gs>
            </a:gsLst>
            <a:lin ang="14400000" scaled="0"/>
          </a:gra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l" defTabSz="1185348">
              <a:spcBef>
                <a:spcPct val="0"/>
              </a:spcBef>
            </a:pPr>
            <a:endParaRPr lang="en-IE" sz="3200">
              <a:solidFill>
                <a:srgbClr val="000000"/>
              </a:solidFill>
              <a:cs typeface="Calibri Regular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7275C8-E6CD-4F32-B8C5-34CB8C89CC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583779"/>
            <a:ext cx="9144000" cy="1655763"/>
          </a:xfrm>
        </p:spPr>
        <p:txBody>
          <a:bodyPr anchor="b"/>
          <a:lstStyle>
            <a:lvl1pPr algn="ctr">
              <a:lnSpc>
                <a:spcPct val="85000"/>
              </a:lnSpc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79227F-0FEA-40CC-A3FE-05EAF8B7FF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458615"/>
            <a:ext cx="9144000" cy="461964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pic>
        <p:nvPicPr>
          <p:cNvPr id="8" name="Imperial_College">
            <a:extLst>
              <a:ext uri="{FF2B5EF4-FFF2-40B4-BE49-F238E27FC236}">
                <a16:creationId xmlns:a16="http://schemas.microsoft.com/office/drawing/2014/main" id="{F248A5F5-46FA-442B-80E2-0CD705B053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3" r="8463" b="21092"/>
          <a:stretch/>
        </p:blipFill>
        <p:spPr>
          <a:xfrm>
            <a:off x="211452" y="847991"/>
            <a:ext cx="3108174" cy="93909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37672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  <p:bldP spid="2" grpId="0"/>
      <p:bldP spid="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ED06F27-ECDE-4B88-96DB-B2DB8F030F48}"/>
              </a:ext>
            </a:extLst>
          </p:cNvPr>
          <p:cNvSpPr/>
          <p:nvPr userDrawn="1"/>
        </p:nvSpPr>
        <p:spPr>
          <a:xfrm rot="5400000">
            <a:off x="-1349375" y="1349376"/>
            <a:ext cx="6381750" cy="3682999"/>
          </a:xfrm>
          <a:custGeom>
            <a:avLst/>
            <a:gdLst>
              <a:gd name="connsiteX0" fmla="*/ 0 w 13716000"/>
              <a:gd name="connsiteY0" fmla="*/ 15586552 h 15586552"/>
              <a:gd name="connsiteX1" fmla="*/ 0 w 13716000"/>
              <a:gd name="connsiteY1" fmla="*/ 0 h 15586552"/>
              <a:gd name="connsiteX2" fmla="*/ 8577374 w 13716000"/>
              <a:gd name="connsiteY2" fmla="*/ 0 h 15586552"/>
              <a:gd name="connsiteX3" fmla="*/ 13716000 w 13716000"/>
              <a:gd name="connsiteY3" fmla="*/ 12196152 h 15586552"/>
              <a:gd name="connsiteX4" fmla="*/ 13716000 w 13716000"/>
              <a:gd name="connsiteY4" fmla="*/ 15586552 h 15586552"/>
              <a:gd name="connsiteX5" fmla="*/ 0 w 13716000"/>
              <a:gd name="connsiteY5" fmla="*/ 15586552 h 15586552"/>
              <a:gd name="connsiteX0" fmla="*/ 0 w 13716000"/>
              <a:gd name="connsiteY0" fmla="*/ 15586552 h 15586552"/>
              <a:gd name="connsiteX1" fmla="*/ 0 w 13716000"/>
              <a:gd name="connsiteY1" fmla="*/ 0 h 15586552"/>
              <a:gd name="connsiteX2" fmla="*/ 10596674 w 13716000"/>
              <a:gd name="connsiteY2" fmla="*/ 47310 h 15586552"/>
              <a:gd name="connsiteX3" fmla="*/ 13716000 w 13716000"/>
              <a:gd name="connsiteY3" fmla="*/ 12196152 h 15586552"/>
              <a:gd name="connsiteX4" fmla="*/ 13716000 w 13716000"/>
              <a:gd name="connsiteY4" fmla="*/ 15586552 h 15586552"/>
              <a:gd name="connsiteX5" fmla="*/ 0 w 13716000"/>
              <a:gd name="connsiteY5" fmla="*/ 15586552 h 15586552"/>
              <a:gd name="connsiteX0" fmla="*/ 0 w 13716000"/>
              <a:gd name="connsiteY0" fmla="*/ 15603385 h 15603385"/>
              <a:gd name="connsiteX1" fmla="*/ 0 w 13716000"/>
              <a:gd name="connsiteY1" fmla="*/ 16833 h 15603385"/>
              <a:gd name="connsiteX2" fmla="*/ 10596674 w 13716000"/>
              <a:gd name="connsiteY2" fmla="*/ 0 h 15603385"/>
              <a:gd name="connsiteX3" fmla="*/ 13716000 w 13716000"/>
              <a:gd name="connsiteY3" fmla="*/ 12212985 h 15603385"/>
              <a:gd name="connsiteX4" fmla="*/ 13716000 w 13716000"/>
              <a:gd name="connsiteY4" fmla="*/ 15603385 h 15603385"/>
              <a:gd name="connsiteX5" fmla="*/ 0 w 13716000"/>
              <a:gd name="connsiteY5" fmla="*/ 15603385 h 15603385"/>
              <a:gd name="connsiteX0" fmla="*/ 0 w 13716000"/>
              <a:gd name="connsiteY0" fmla="*/ 15586552 h 15586552"/>
              <a:gd name="connsiteX1" fmla="*/ 0 w 13716000"/>
              <a:gd name="connsiteY1" fmla="*/ 0 h 15586552"/>
              <a:gd name="connsiteX2" fmla="*/ 10596674 w 13716000"/>
              <a:gd name="connsiteY2" fmla="*/ 8824 h 15586552"/>
              <a:gd name="connsiteX3" fmla="*/ 13716000 w 13716000"/>
              <a:gd name="connsiteY3" fmla="*/ 12196152 h 15586552"/>
              <a:gd name="connsiteX4" fmla="*/ 13716000 w 13716000"/>
              <a:gd name="connsiteY4" fmla="*/ 15586552 h 15586552"/>
              <a:gd name="connsiteX5" fmla="*/ 0 w 13716000"/>
              <a:gd name="connsiteY5" fmla="*/ 15586552 h 15586552"/>
              <a:gd name="connsiteX0" fmla="*/ 0 w 13716000"/>
              <a:gd name="connsiteY0" fmla="*/ 15590555 h 15590555"/>
              <a:gd name="connsiteX1" fmla="*/ 0 w 13716000"/>
              <a:gd name="connsiteY1" fmla="*/ 4003 h 15590555"/>
              <a:gd name="connsiteX2" fmla="*/ 10559403 w 13716000"/>
              <a:gd name="connsiteY2" fmla="*/ 0 h 15590555"/>
              <a:gd name="connsiteX3" fmla="*/ 13716000 w 13716000"/>
              <a:gd name="connsiteY3" fmla="*/ 12200155 h 15590555"/>
              <a:gd name="connsiteX4" fmla="*/ 13716000 w 13716000"/>
              <a:gd name="connsiteY4" fmla="*/ 15590555 h 15590555"/>
              <a:gd name="connsiteX5" fmla="*/ 0 w 13716000"/>
              <a:gd name="connsiteY5" fmla="*/ 15590555 h 15590555"/>
              <a:gd name="connsiteX0" fmla="*/ 0 w 13716000"/>
              <a:gd name="connsiteY0" fmla="*/ 15590555 h 15590555"/>
              <a:gd name="connsiteX1" fmla="*/ 0 w 13716000"/>
              <a:gd name="connsiteY1" fmla="*/ 4003 h 15590555"/>
              <a:gd name="connsiteX2" fmla="*/ 10559403 w 13716000"/>
              <a:gd name="connsiteY2" fmla="*/ 0 h 15590555"/>
              <a:gd name="connsiteX3" fmla="*/ 13716000 w 13716000"/>
              <a:gd name="connsiteY3" fmla="*/ 15590555 h 15590555"/>
              <a:gd name="connsiteX4" fmla="*/ 0 w 13716000"/>
              <a:gd name="connsiteY4" fmla="*/ 15590555 h 15590555"/>
              <a:gd name="connsiteX0" fmla="*/ 0 w 13716000"/>
              <a:gd name="connsiteY0" fmla="*/ 15590555 h 15590555"/>
              <a:gd name="connsiteX1" fmla="*/ 0 w 13716000"/>
              <a:gd name="connsiteY1" fmla="*/ 4003 h 15590555"/>
              <a:gd name="connsiteX2" fmla="*/ 13016006 w 13716000"/>
              <a:gd name="connsiteY2" fmla="*/ -2 h 15590555"/>
              <a:gd name="connsiteX3" fmla="*/ 13716000 w 13716000"/>
              <a:gd name="connsiteY3" fmla="*/ 15590555 h 15590555"/>
              <a:gd name="connsiteX4" fmla="*/ 0 w 13716000"/>
              <a:gd name="connsiteY4" fmla="*/ 15590555 h 15590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6000" h="15590555">
                <a:moveTo>
                  <a:pt x="0" y="15590555"/>
                </a:moveTo>
                <a:lnTo>
                  <a:pt x="0" y="4003"/>
                </a:lnTo>
                <a:lnTo>
                  <a:pt x="13016006" y="-2"/>
                </a:lnTo>
                <a:lnTo>
                  <a:pt x="13716000" y="15590555"/>
                </a:lnTo>
                <a:lnTo>
                  <a:pt x="0" y="15590555"/>
                </a:lnTo>
                <a:close/>
              </a:path>
            </a:pathLst>
          </a:custGeom>
          <a:gradFill>
            <a:gsLst>
              <a:gs pos="100000">
                <a:schemeClr val="accent1"/>
              </a:gs>
              <a:gs pos="54000">
                <a:schemeClr val="tx2"/>
              </a:gs>
            </a:gsLst>
            <a:lin ang="16200000" scaled="0"/>
          </a:gra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lvl="0" defTabSz="592674">
              <a:spcBef>
                <a:spcPct val="0"/>
              </a:spcBef>
            </a:pPr>
            <a:endParaRPr lang="en-IE" sz="1600">
              <a:solidFill>
                <a:srgbClr val="000000"/>
              </a:solidFill>
              <a:cs typeface="Calibri Regular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C04E10-B801-4B60-A31C-468D6FF7D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4" y="1341439"/>
            <a:ext cx="3198811" cy="2993398"/>
          </a:xfrm>
        </p:spPr>
        <p:txBody>
          <a:bodyPr/>
          <a:lstStyle>
            <a:lvl1pPr>
              <a:lnSpc>
                <a:spcPct val="85000"/>
              </a:lnSpc>
              <a:defRPr sz="3600">
                <a:gradFill>
                  <a:gsLst>
                    <a:gs pos="12000">
                      <a:schemeClr val="bg1"/>
                    </a:gs>
                    <a:gs pos="78000">
                      <a:schemeClr val="bg2"/>
                    </a:gs>
                  </a:gsLst>
                  <a:lin ang="42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707B0D-577A-42B1-8CA7-45F305114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Imperial College London | Enterprise Evolution</a:t>
            </a:r>
            <a:endParaRPr lang="en-I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950256-069E-4686-81EA-8B61D6B36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00B2F-F99C-492A-B003-45F1E0645024}" type="slidenum">
              <a:rPr lang="en-IE" smtClean="0"/>
              <a:t>‹#›</a:t>
            </a:fld>
            <a:endParaRPr lang="en-IE"/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B99A730-9E84-4B44-957A-FEE90B73B309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017964" y="1341439"/>
            <a:ext cx="7839073" cy="400146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E4EC373C-72CE-0E47-C093-324E99497D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3839" y="46133"/>
            <a:ext cx="1770061" cy="6390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7ABC66-498E-75FF-DFBF-37321939BC4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231220" y="84670"/>
            <a:ext cx="607480" cy="60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3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58">
          <p15:clr>
            <a:srgbClr val="FBAE40"/>
          </p15:clr>
        </p15:guide>
        <p15:guide id="2" orient="horz" pos="845">
          <p15:clr>
            <a:srgbClr val="FBAE40"/>
          </p15:clr>
        </p15:guide>
        <p15:guide id="3" pos="232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421795"/>
            <a:ext cx="3860800" cy="12311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421795"/>
            <a:ext cx="2844800" cy="123111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fld id="{AD81D5FA-47C1-954E-8E09-039E6D0383F8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0A4434-D5EE-FD1E-B10F-7476B8CFD4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31220" y="84670"/>
            <a:ext cx="607480" cy="60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944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(one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46582"/>
            <a:ext cx="10972800" cy="3484580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 sz="1600"/>
            </a:lvl3pPr>
            <a:lvl4pPr>
              <a:buClr>
                <a:srgbClr val="0085CA"/>
              </a:buClr>
              <a:defRPr sz="1600"/>
            </a:lvl4pPr>
            <a:lvl5pPr>
              <a:buClr>
                <a:srgbClr val="0085CA"/>
              </a:buClr>
              <a:defRPr sz="1600">
                <a:latin typeface="+mn-lt"/>
              </a:defRPr>
            </a:lvl5pPr>
            <a:lvl6pPr marL="3047924" indent="0">
              <a:buNone/>
              <a:defRPr sz="1867" baseline="0">
                <a:latin typeface="+mn-lt"/>
              </a:defRPr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738568" y="662859"/>
            <a:ext cx="2843833" cy="312291"/>
          </a:xfrm>
        </p:spPr>
        <p:txBody>
          <a:bodyPr/>
          <a:lstStyle>
            <a:lvl1pPr marL="0" indent="0" algn="r">
              <a:buNone/>
              <a:defRPr sz="1333" b="1">
                <a:solidFill>
                  <a:srgbClr val="003E74"/>
                </a:solidFill>
              </a:defRPr>
            </a:lvl1pPr>
            <a:lvl2pPr marL="609585" indent="0">
              <a:buNone/>
              <a:defRPr sz="1600">
                <a:solidFill>
                  <a:srgbClr val="003E74"/>
                </a:solidFill>
              </a:defRPr>
            </a:lvl2pPr>
            <a:lvl3pPr marL="1219170" indent="0">
              <a:buNone/>
              <a:defRPr sz="1600">
                <a:solidFill>
                  <a:srgbClr val="003E74"/>
                </a:solidFill>
              </a:defRPr>
            </a:lvl3pPr>
            <a:lvl4pPr marL="1828754" indent="0">
              <a:buNone/>
              <a:defRPr sz="1600">
                <a:solidFill>
                  <a:srgbClr val="003E74"/>
                </a:solidFill>
              </a:defRPr>
            </a:lvl4pPr>
            <a:lvl5pPr marL="2438339" indent="0">
              <a:buNone/>
              <a:defRPr sz="16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9653256" y="984350"/>
            <a:ext cx="1929145" cy="257175"/>
          </a:xfrm>
        </p:spPr>
        <p:txBody>
          <a:bodyPr/>
          <a:lstStyle>
            <a:lvl1pPr marL="0" indent="0" algn="r">
              <a:buNone/>
              <a:defRPr sz="1333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E9AD23-43FB-6545-FEFE-B572F07DCD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31220" y="84670"/>
            <a:ext cx="607480" cy="60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490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82F521-426D-DA49-DC64-072040221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FB7961-5F88-2987-820F-A76DCEDDA2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7CF6C5-E008-0D56-E425-808646DC4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B586-1900-A647-B596-43EE71F8589A}" type="datetimeFigureOut">
              <a:rPr lang="en-US" smtClean="0"/>
              <a:t>11/8/23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EF121A-E173-1FFA-3F14-1E36EE02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765878-9DA3-9D60-DB8A-26D3F6468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0E5F-8562-A842-9134-E728098DA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347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28F29-D890-BA2B-01E4-99D6DB63A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8E69F4-2F32-ABE1-36F1-B3E4BE9B2D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D8BBF-1030-ADC4-3704-DD8E5F2F1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B586-1900-A647-B596-43EE71F8589A}" type="datetimeFigureOut">
              <a:rPr lang="en-US" smtClean="0"/>
              <a:t>11/8/23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7AF46F-3755-337B-53FA-B1EDB0A85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23F93E-0C4A-50B1-F9FB-AF32841D4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0E5F-8562-A842-9134-E728098DA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702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B6CBD-183D-EC25-B852-71B29C158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1DA92D-3538-A7C5-D9D8-208065800D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6E08F6-AAD4-1753-59C2-73F2BC8519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F47A93-E361-8BA4-86E6-0B1CE4710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B586-1900-A647-B596-43EE71F8589A}" type="datetimeFigureOut">
              <a:rPr lang="en-US" smtClean="0"/>
              <a:t>11/8/23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F55C08-80CC-A8FA-1C45-1CB18BC8C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C1A047-BF26-39D7-2803-84AD71FB6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0E5F-8562-A842-9134-E728098DA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698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294F4-4B83-5989-9CC3-3F5F82C83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F4B22-C1F3-C178-A62D-B16DA52E55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03088C-06D0-C344-64B1-414BD0A8FB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1D4F77-C27F-7FD4-6198-7880CAFCD4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D4AD71-09E6-6916-A8C4-1790C0FA77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A82A67-CC3F-9937-1EEC-8D273AE9B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B586-1900-A647-B596-43EE71F8589A}" type="datetimeFigureOut">
              <a:rPr lang="en-US" smtClean="0"/>
              <a:t>11/8/23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07BB0A-C9EA-4841-07AE-5492571D9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3799E7-00D5-7811-F648-52EA69356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0E5F-8562-A842-9134-E728098DA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642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A1D4A-06E3-3655-5FA5-F3D8B7B94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6D0911-BC8D-014F-3C9C-432FE4E3C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B586-1900-A647-B596-43EE71F8589A}" type="datetimeFigureOut">
              <a:rPr lang="en-US" smtClean="0"/>
              <a:t>11/8/23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80EB3B-32BE-C3EE-BE9C-033C5E5B9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D1FCF1-B620-7284-03D2-111D1D889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0E5F-8562-A842-9134-E728098DA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206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18BD78-0E17-B839-0890-B22DFB836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B586-1900-A647-B596-43EE71F8589A}" type="datetimeFigureOut">
              <a:rPr lang="en-US" smtClean="0"/>
              <a:t>11/8/23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9ED49F-6A63-B8A2-A1ED-12AC67E7D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75AF2B-53FE-658C-F83C-40A0F2B8F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0E5F-8562-A842-9134-E728098DA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060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50ADA-56D1-BB84-0609-3AF217D03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4E1517-BBCB-1C6B-FB03-CFC7B2973A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E02C38-B65B-61EE-65A4-81AA16D695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69DEC3-CBB4-8FD9-820B-1D179BC03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B586-1900-A647-B596-43EE71F8589A}" type="datetimeFigureOut">
              <a:rPr lang="en-US" smtClean="0"/>
              <a:t>11/8/23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B564F-07FF-70E1-3551-F3CE6DF54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0C1ABE-A660-8FDB-A11F-701C49454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0E5F-8562-A842-9134-E728098DA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569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A174E-926B-510B-3247-6C0F27886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29A582-49C5-1651-5354-46849D1DD7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38D0E4-D094-DAEA-1D71-2ADD4E349F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ADFD3E-F0FA-F5B6-CBD0-3EC93F3DB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B586-1900-A647-B596-43EE71F8589A}" type="datetimeFigureOut">
              <a:rPr lang="en-US" smtClean="0"/>
              <a:t>11/8/23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D662E3-8709-9B80-EB2B-210C2CC48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4F428C-4E85-91A0-E3A2-6586A15BC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0E5F-8562-A842-9134-E728098DA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439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tags" Target="../tags/tag1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8B7236-193F-9464-C619-2FF2FCA80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4500DE-7951-094B-1D66-E7F4786F6C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D01101-41F1-6BED-BB92-72DE06705C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4B586-1900-A647-B596-43EE71F8589A}" type="datetimeFigureOut">
              <a:rPr lang="en-US" smtClean="0"/>
              <a:t>11/8/23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601D6C-0ACE-4E40-59F4-FEC002F5F5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7AA99-754C-A37D-500A-D066D00BFD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D0E5F-8562-A842-9134-E728098DA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920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16EE0D-BB8B-4116-BEF4-7624D02CB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3" y="692151"/>
            <a:ext cx="11522074" cy="87724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FF9D2F-A68A-4D32-BD9C-63BE98DEF9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4963" y="1665288"/>
            <a:ext cx="11522074" cy="47164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36493A-9A04-42F9-ADFB-9BC9F7B720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54844" y="6532319"/>
            <a:ext cx="4290219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/>
              <a:t>Imperial College London | Microbiome Network | CONFIDENTIAL</a:t>
            </a:r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6D6D4E-2C22-480B-BFA3-B22CC08FA3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34964" y="6532319"/>
            <a:ext cx="19486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F5B00B2F-F99C-492A-B003-45F1E0645024}" type="slidenum">
              <a:rPr lang="en-IE" smtClean="0"/>
              <a:pPr/>
              <a:t>‹#›</a:t>
            </a:fld>
            <a:endParaRPr lang="en-IE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CDF16CB-30ED-46A6-A25C-698F245B086A}"/>
              </a:ext>
            </a:extLst>
          </p:cNvPr>
          <p:cNvCxnSpPr>
            <a:cxnSpLocks/>
          </p:cNvCxnSpPr>
          <p:nvPr userDrawn="1"/>
        </p:nvCxnSpPr>
        <p:spPr>
          <a:xfrm flipH="1">
            <a:off x="513558" y="6524625"/>
            <a:ext cx="80962" cy="138499"/>
          </a:xfrm>
          <a:prstGeom prst="line">
            <a:avLst/>
          </a:prstGeom>
          <a:ln w="127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perial_College">
            <a:extLst>
              <a:ext uri="{FF2B5EF4-FFF2-40B4-BE49-F238E27FC236}">
                <a16:creationId xmlns:a16="http://schemas.microsoft.com/office/drawing/2014/main" id="{4736D8DA-1D9A-4965-8AFD-905EAB0DC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3" r="8463" b="21092"/>
          <a:stretch/>
        </p:blipFill>
        <p:spPr>
          <a:xfrm>
            <a:off x="279400" y="115240"/>
            <a:ext cx="1689100" cy="510340"/>
          </a:xfrm>
          <a:prstGeom prst="rect">
            <a:avLst/>
          </a:prstGeom>
        </p:spPr>
      </p:pic>
    </p:spTree>
    <p:custDataLst>
      <p:tags r:id="rId6"/>
    </p:custDataLst>
    <p:extLst>
      <p:ext uri="{BB962C8B-B14F-4D97-AF65-F5344CB8AC3E}">
        <p14:creationId xmlns:p14="http://schemas.microsoft.com/office/powerpoint/2010/main" val="3680388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000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b="1" kern="1200">
          <a:solidFill>
            <a:schemeClr val="accent4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63" indent="-182563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>
          <p15:clr>
            <a:srgbClr val="F26B43"/>
          </p15:clr>
        </p15:guide>
        <p15:guide id="4" pos="7680">
          <p15:clr>
            <a:srgbClr val="F26B43"/>
          </p15:clr>
        </p15:guide>
        <p15:guide id="5" orient="horz">
          <p15:clr>
            <a:srgbClr val="F26B43"/>
          </p15:clr>
        </p15:guide>
        <p15:guide id="6" orient="horz" pos="210">
          <p15:clr>
            <a:srgbClr val="F26B43"/>
          </p15:clr>
        </p15:guide>
        <p15:guide id="7" orient="horz" pos="4320">
          <p15:clr>
            <a:srgbClr val="F26B43"/>
          </p15:clr>
        </p15:guide>
        <p15:guide id="8" orient="horz" pos="4110">
          <p15:clr>
            <a:srgbClr val="F26B43"/>
          </p15:clr>
        </p15:guide>
        <p15:guide id="9" pos="7469">
          <p15:clr>
            <a:srgbClr val="F26B43"/>
          </p15:clr>
        </p15:guide>
        <p15:guide id="10" pos="211">
          <p15:clr>
            <a:srgbClr val="F26B43"/>
          </p15:clr>
        </p15:guide>
        <p15:guide id="11" orient="horz" pos="4020">
          <p15:clr>
            <a:srgbClr val="F26B43"/>
          </p15:clr>
        </p15:guide>
        <p15:guide id="12" pos="3727">
          <p15:clr>
            <a:srgbClr val="F26B43"/>
          </p15:clr>
        </p15:guide>
        <p15:guide id="13" pos="3953">
          <p15:clr>
            <a:srgbClr val="F26B43"/>
          </p15:clr>
        </p15:guide>
        <p15:guide id="14" orient="horz" pos="845">
          <p15:clr>
            <a:srgbClr val="F26B43"/>
          </p15:clr>
        </p15:guide>
        <p15:guide id="15" orient="horz" pos="1049">
          <p15:clr>
            <a:srgbClr val="F26B43"/>
          </p15:clr>
        </p15:guide>
        <p15:guide id="16" orient="horz" pos="351">
          <p15:clr>
            <a:srgbClr val="F26B43"/>
          </p15:clr>
        </p15:guide>
        <p15:guide id="17" orient="horz" pos="43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jpe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png"/><Relationship Id="rId3" Type="http://schemas.openxmlformats.org/officeDocument/2006/relationships/image" Target="../media/image46.png"/><Relationship Id="rId7" Type="http://schemas.openxmlformats.org/officeDocument/2006/relationships/image" Target="../media/image50.tiff"/><Relationship Id="rId12" Type="http://schemas.openxmlformats.org/officeDocument/2006/relationships/image" Target="../media/image55.gif"/><Relationship Id="rId2" Type="http://schemas.openxmlformats.org/officeDocument/2006/relationships/image" Target="../media/image45.png"/><Relationship Id="rId16" Type="http://schemas.openxmlformats.org/officeDocument/2006/relationships/image" Target="../media/image5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9.jpe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5" Type="http://schemas.openxmlformats.org/officeDocument/2006/relationships/image" Target="../media/image5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Relationship Id="rId1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cmet.2017.02.002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8/nrcardio.2016.101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1D83E-67B0-4A0F-9F9C-2A568233B3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4963" y="2823411"/>
            <a:ext cx="11522074" cy="3558339"/>
          </a:xfrm>
        </p:spPr>
        <p:txBody>
          <a:bodyPr anchor="t"/>
          <a:lstStyle/>
          <a:p>
            <a:pPr algn="l"/>
            <a:r>
              <a:rPr lang="en-IE" sz="4400" dirty="0"/>
              <a:t>Metabolism: how to evaluate metabolic changes after radiation therapy</a:t>
            </a:r>
            <a:br>
              <a:rPr lang="en-IE" sz="4400" dirty="0"/>
            </a:br>
            <a:br>
              <a:rPr lang="en-IE" sz="4000" b="0" dirty="0"/>
            </a:br>
            <a:r>
              <a:rPr lang="en-IE" sz="4000" b="0" dirty="0"/>
              <a:t>Marc-Emmanuel Dumas</a:t>
            </a:r>
            <a:br>
              <a:rPr lang="en-IE" sz="4000" b="0" dirty="0"/>
            </a:br>
            <a:br>
              <a:rPr lang="en-IE" sz="2000" baseline="30000" dirty="0"/>
            </a:br>
            <a:r>
              <a:rPr lang="en-IE" sz="1800" baseline="30000" dirty="0"/>
              <a:t>1</a:t>
            </a:r>
            <a:r>
              <a:rPr lang="en-IE" sz="1800" dirty="0"/>
              <a:t>Head of Biomolecular Medicine, Dept of Metabolism, Digestion and Reproduction </a:t>
            </a:r>
            <a:br>
              <a:rPr lang="en-IE" sz="1800" dirty="0"/>
            </a:br>
            <a:r>
              <a:rPr lang="en-IE" sz="1800" dirty="0"/>
              <a:t>&amp; National Heart and Lung Institute, Imperial College London, UK</a:t>
            </a:r>
            <a:br>
              <a:rPr lang="en-IE" sz="1800" dirty="0"/>
            </a:br>
            <a:r>
              <a:rPr lang="en-IE" sz="1800" baseline="30000" dirty="0"/>
              <a:t>2</a:t>
            </a:r>
            <a:r>
              <a:rPr lang="en-IE" sz="1800" dirty="0"/>
              <a:t>CNRS UMR8199, European Genomic Institute for Diabetes, University of Lille, France</a:t>
            </a:r>
            <a:br>
              <a:rPr lang="en-IE" sz="1800" dirty="0"/>
            </a:br>
            <a:r>
              <a:rPr lang="en-IE" sz="1800" baseline="30000" dirty="0"/>
              <a:t>3</a:t>
            </a:r>
            <a:r>
              <a:rPr lang="en-IE" sz="1800" dirty="0"/>
              <a:t>McGill Genome Innovation Centre, McGill University, Montréal, Canada</a:t>
            </a:r>
            <a:endParaRPr lang="en-IE" sz="5400" b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9AFD68-CAB5-8449-9EE5-983212CF3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0100" y="705963"/>
            <a:ext cx="896937" cy="89693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3102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0086" y="5399497"/>
            <a:ext cx="5689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Gill Sans MT" charset="0"/>
                <a:ea typeface="Gill Sans MT" charset="0"/>
                <a:cs typeface="Gill Sans MT" charset="0"/>
              </a:rPr>
              <a:t>NMR Spectroscopy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33969" y="5399497"/>
            <a:ext cx="4925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Gill Sans MT" charset="0"/>
                <a:ea typeface="Gill Sans MT" charset="0"/>
                <a:cs typeface="Gill Sans MT" charset="0"/>
              </a:rPr>
              <a:t>Mass Spectrometry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086" y="1805032"/>
            <a:ext cx="5689392" cy="3134488"/>
          </a:xfrm>
          <a:prstGeom prst="rect">
            <a:avLst/>
          </a:prstGeom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3969" y="1805032"/>
            <a:ext cx="4925292" cy="315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7636F908-E27C-9CDC-84F1-B4F9A7E3A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en-US" sz="3200" b="1" kern="0" dirty="0">
                <a:solidFill>
                  <a:srgbClr val="003D8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Analytical technologies for metabolomics</a:t>
            </a:r>
          </a:p>
        </p:txBody>
      </p:sp>
    </p:spTree>
    <p:extLst>
      <p:ext uri="{BB962C8B-B14F-4D97-AF65-F5344CB8AC3E}">
        <p14:creationId xmlns:p14="http://schemas.microsoft.com/office/powerpoint/2010/main" val="77963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03613C70-037E-93C9-218E-808F74A51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en-US" sz="3200" b="1" kern="0" dirty="0">
                <a:solidFill>
                  <a:srgbClr val="003D8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Modelling human organs</a:t>
            </a:r>
          </a:p>
        </p:txBody>
      </p:sp>
      <p:pic>
        <p:nvPicPr>
          <p:cNvPr id="10" name="Picture 2" descr="Israel, US researchers create 'mini Human-on-a-Chip' to speed up drug  testing | The Times of Israel">
            <a:extLst>
              <a:ext uri="{FF2B5EF4-FFF2-40B4-BE49-F238E27FC236}">
                <a16:creationId xmlns:a16="http://schemas.microsoft.com/office/drawing/2014/main" id="{5CBAA6AB-3598-840E-38F2-40E704F21E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" t="16582" r="6018" b="2641"/>
          <a:stretch/>
        </p:blipFill>
        <p:spPr bwMode="auto">
          <a:xfrm>
            <a:off x="4111486" y="1890485"/>
            <a:ext cx="6836229" cy="3773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6A03903-2196-D776-310A-D34EA3EE458A}"/>
              </a:ext>
            </a:extLst>
          </p:cNvPr>
          <p:cNvSpPr txBox="1"/>
          <p:nvPr/>
        </p:nvSpPr>
        <p:spPr>
          <a:xfrm>
            <a:off x="301791" y="2644170"/>
            <a:ext cx="319735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Inter-organ crosstalk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i="1" dirty="0"/>
              <a:t>In vitro </a:t>
            </a:r>
            <a:r>
              <a:rPr lang="en-US" sz="2400" dirty="0" err="1"/>
              <a:t>pharamcology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iPSC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Organoids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Organs-on-a-chip</a:t>
            </a:r>
          </a:p>
          <a:p>
            <a:endParaRPr lang="en-US" sz="2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F99A31-9C14-E393-24BC-AC560DB9BFBB}"/>
              </a:ext>
            </a:extLst>
          </p:cNvPr>
          <p:cNvSpPr/>
          <p:nvPr/>
        </p:nvSpPr>
        <p:spPr>
          <a:xfrm>
            <a:off x="2118167" y="6381728"/>
            <a:ext cx="79668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Courtesy of Prof. Mark </a:t>
            </a:r>
            <a:r>
              <a:rPr kumimoji="0" lang="en-GB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Thursz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32932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patial Transcriptomics Uncovers Coordinated Cell Responses to Amyloid |  ALZFORUM">
            <a:extLst>
              <a:ext uri="{FF2B5EF4-FFF2-40B4-BE49-F238E27FC236}">
                <a16:creationId xmlns:a16="http://schemas.microsoft.com/office/drawing/2014/main" id="{40A417B5-0226-9BEE-4334-6235885398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42" y="2835046"/>
            <a:ext cx="5407358" cy="3096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Pharma embraces imaging mass spec">
            <a:extLst>
              <a:ext uri="{FF2B5EF4-FFF2-40B4-BE49-F238E27FC236}">
                <a16:creationId xmlns:a16="http://schemas.microsoft.com/office/drawing/2014/main" id="{1873CA49-2026-46D0-0726-FAF6EB00CD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440" y="2972588"/>
            <a:ext cx="4750589" cy="2897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04E720E-2138-096F-141C-1836E16AE49B}"/>
              </a:ext>
            </a:extLst>
          </p:cNvPr>
          <p:cNvSpPr txBox="1"/>
          <p:nvPr/>
        </p:nvSpPr>
        <p:spPr>
          <a:xfrm>
            <a:off x="2612572" y="2465714"/>
            <a:ext cx="2314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Spatial Transcriptomics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B7BBCE-FFB5-3B08-64F1-096F887026A4}"/>
              </a:ext>
            </a:extLst>
          </p:cNvPr>
          <p:cNvSpPr txBox="1"/>
          <p:nvPr/>
        </p:nvSpPr>
        <p:spPr>
          <a:xfrm>
            <a:off x="7641772" y="2532551"/>
            <a:ext cx="1963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Mass Spec Imaging</a:t>
            </a:r>
          </a:p>
        </p:txBody>
      </p:sp>
      <p:sp>
        <p:nvSpPr>
          <p:cNvPr id="16" name="Title 4">
            <a:extLst>
              <a:ext uri="{FF2B5EF4-FFF2-40B4-BE49-F238E27FC236}">
                <a16:creationId xmlns:a16="http://schemas.microsoft.com/office/drawing/2014/main" id="{160D3B23-2B23-0E1E-E1C8-A9F2126B0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en-US" sz="3200" b="1" kern="0" dirty="0">
                <a:solidFill>
                  <a:srgbClr val="003D8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Spatial Biology: a “Google Earth” of Metabolism</a:t>
            </a:r>
          </a:p>
        </p:txBody>
      </p:sp>
    </p:spTree>
    <p:extLst>
      <p:ext uri="{BB962C8B-B14F-4D97-AF65-F5344CB8AC3E}">
        <p14:creationId xmlns:p14="http://schemas.microsoft.com/office/powerpoint/2010/main" val="4212159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5"/>
          <p:cNvSpPr>
            <a:spLocks noGrp="1" noChangeArrowheads="1"/>
          </p:cNvSpPr>
          <p:nvPr>
            <p:ph type="title"/>
          </p:nvPr>
        </p:nvSpPr>
        <p:spPr>
          <a:xfrm>
            <a:off x="2030730" y="436882"/>
            <a:ext cx="8172450" cy="63817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70C0"/>
                </a:solidFill>
                <a:latin typeface="Gill Sans MT" panose="020B0502020104020203" pitchFamily="34" charset="77"/>
              </a:rPr>
              <a:t>Metabolomics at the Clinic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419069"/>
            <a:ext cx="9906000" cy="5141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4179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5"/>
          <p:cNvSpPr>
            <a:spLocks noGrp="1" noChangeArrowheads="1"/>
          </p:cNvSpPr>
          <p:nvPr>
            <p:ph type="title"/>
          </p:nvPr>
        </p:nvSpPr>
        <p:spPr>
          <a:xfrm>
            <a:off x="2030730" y="436882"/>
            <a:ext cx="8172450" cy="63817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70C0"/>
                </a:solidFill>
                <a:latin typeface="Gill Sans MT" panose="020B0502020104020203" pitchFamily="34" charset="77"/>
              </a:rPr>
              <a:t>Metabolomics of Patient Journey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8348" y="1143778"/>
            <a:ext cx="4238103" cy="5714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3689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5"/>
          <p:cNvSpPr>
            <a:spLocks noGrp="1" noChangeArrowheads="1"/>
          </p:cNvSpPr>
          <p:nvPr>
            <p:ph type="title"/>
          </p:nvPr>
        </p:nvSpPr>
        <p:spPr>
          <a:xfrm>
            <a:off x="419548" y="266553"/>
            <a:ext cx="11394814" cy="638175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Gill Sans MT" panose="020B0502020104020203" pitchFamily="34" charset="77"/>
              </a:rPr>
              <a:t>Generating </a:t>
            </a:r>
            <a:r>
              <a:rPr lang="en-US" sz="3600" b="1" baseline="30000" dirty="0">
                <a:solidFill>
                  <a:srgbClr val="0070C0"/>
                </a:solidFill>
                <a:latin typeface="Gill Sans MT" panose="020B0502020104020203" pitchFamily="34" charset="77"/>
              </a:rPr>
              <a:t>1</a:t>
            </a:r>
            <a:r>
              <a:rPr lang="en-US" sz="3600" b="1" dirty="0">
                <a:solidFill>
                  <a:srgbClr val="0070C0"/>
                </a:solidFill>
                <a:latin typeface="Gill Sans MT" panose="020B0502020104020203" pitchFamily="34" charset="77"/>
              </a:rPr>
              <a:t>H NMR Metabolic Profiles – MAS NMR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143000" y="7000875"/>
            <a:ext cx="10160000" cy="158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15" descr="iStock_000008683429XSmal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7001" y="1608138"/>
            <a:ext cx="4589463" cy="304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Picture 25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1138" y="5080000"/>
            <a:ext cx="1803400" cy="1346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Picture 27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7138" y="5762625"/>
            <a:ext cx="1803400" cy="1011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Picture 29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3000" y="5588000"/>
            <a:ext cx="1803400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Picture 30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39138" y="4826000"/>
            <a:ext cx="1803400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Picture 31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93138" y="3132138"/>
            <a:ext cx="1803400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Picture 32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1608138"/>
            <a:ext cx="1803400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rved Left Arrow 12"/>
          <p:cNvSpPr>
            <a:spLocks noChangeArrowheads="1"/>
          </p:cNvSpPr>
          <p:nvPr/>
        </p:nvSpPr>
        <p:spPr bwMode="auto">
          <a:xfrm rot="894274" flipV="1">
            <a:off x="6015038" y="2316164"/>
            <a:ext cx="1968500" cy="3241675"/>
          </a:xfrm>
          <a:prstGeom prst="curvedLeftArrow">
            <a:avLst>
              <a:gd name="adj1" fmla="val 24999"/>
              <a:gd name="adj2" fmla="val 50006"/>
              <a:gd name="adj3" fmla="val 25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101599" tIns="50799" rIns="101599" bIns="50799"/>
          <a:lstStyle/>
          <a:p>
            <a:endParaRPr lang="en-US">
              <a:latin typeface="Gill Sans MT" panose="020B0502020104020203" pitchFamily="34" charset="77"/>
            </a:endParaRPr>
          </a:p>
        </p:txBody>
      </p:sp>
      <p:pic>
        <p:nvPicPr>
          <p:cNvPr id="14" name="Content Placeholder 3" descr="rotor parts.tiff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472" r="-1859"/>
          <a:stretch>
            <a:fillRect/>
          </a:stretch>
        </p:blipFill>
        <p:spPr bwMode="auto">
          <a:xfrm>
            <a:off x="1143000" y="1524000"/>
            <a:ext cx="5080000" cy="360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6"/>
          <p:cNvSpPr txBox="1">
            <a:spLocks noChangeArrowheads="1"/>
          </p:cNvSpPr>
          <p:nvPr/>
        </p:nvSpPr>
        <p:spPr bwMode="auto">
          <a:xfrm>
            <a:off x="1397001" y="1011238"/>
            <a:ext cx="3645227" cy="410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599" tIns="50799" rIns="101599" bIns="50799">
            <a:spAutoFit/>
          </a:bodyPr>
          <a:lstStyle>
            <a:lvl1pPr eaLnBrk="0" hangingPunct="0">
              <a:defRPr sz="320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  <a:sym typeface="Gill Sans" charset="0"/>
              </a:defRPr>
            </a:lvl1pPr>
            <a:lvl2pPr marL="742950" indent="-285750" eaLnBrk="0" hangingPunct="0">
              <a:defRPr sz="3200">
                <a:solidFill>
                  <a:srgbClr val="FFFFFF"/>
                </a:solidFill>
                <a:latin typeface="Verdana" charset="0"/>
                <a:ea typeface="ＭＳ Ｐゴシック" charset="0"/>
                <a:sym typeface="Gill Sans" charset="0"/>
              </a:defRPr>
            </a:lvl2pPr>
            <a:lvl3pPr marL="1143000" indent="-228600" eaLnBrk="0" hangingPunct="0">
              <a:defRPr sz="3200">
                <a:solidFill>
                  <a:srgbClr val="FFFFFF"/>
                </a:solidFill>
                <a:latin typeface="Verdana" charset="0"/>
                <a:ea typeface="ＭＳ Ｐゴシック" charset="0"/>
                <a:sym typeface="Gill Sans" charset="0"/>
              </a:defRPr>
            </a:lvl3pPr>
            <a:lvl4pPr marL="1600200" indent="-228600" eaLnBrk="0" hangingPunct="0">
              <a:defRPr sz="3200">
                <a:solidFill>
                  <a:srgbClr val="FFFFFF"/>
                </a:solidFill>
                <a:latin typeface="Verdana" charset="0"/>
                <a:ea typeface="ＭＳ Ｐゴシック" charset="0"/>
                <a:sym typeface="Gill Sans" charset="0"/>
              </a:defRPr>
            </a:lvl4pPr>
            <a:lvl5pPr marL="2057400" indent="-228600" eaLnBrk="0" hangingPunct="0">
              <a:defRPr sz="3200">
                <a:solidFill>
                  <a:srgbClr val="FFFFFF"/>
                </a:solidFill>
                <a:latin typeface="Verdana" charset="0"/>
                <a:ea typeface="ＭＳ Ｐゴシック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FF"/>
                </a:solidFill>
                <a:latin typeface="Verdana" charset="0"/>
                <a:ea typeface="ＭＳ Ｐゴシック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FF"/>
                </a:solidFill>
                <a:latin typeface="Verdana" charset="0"/>
                <a:ea typeface="ＭＳ Ｐゴシック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FF"/>
                </a:solidFill>
                <a:latin typeface="Verdana" charset="0"/>
                <a:ea typeface="ＭＳ Ｐゴシック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FF"/>
                </a:solidFill>
                <a:latin typeface="Verdana" charset="0"/>
                <a:ea typeface="ＭＳ Ｐゴシック" charset="0"/>
                <a:sym typeface="Gill Sans" charset="0"/>
              </a:defRPr>
            </a:lvl9pPr>
          </a:lstStyle>
          <a:p>
            <a:pPr eaLnBrk="1" hangingPunct="1"/>
            <a:r>
              <a:rPr lang="en-US" sz="2000">
                <a:solidFill>
                  <a:schemeClr val="tx1"/>
                </a:solidFill>
                <a:latin typeface="Gill Sans MT" panose="020B0502020104020203" pitchFamily="34" charset="77"/>
              </a:rPr>
              <a:t>Magic angle spinning (MAS) NMR</a:t>
            </a:r>
          </a:p>
        </p:txBody>
      </p:sp>
    </p:spTree>
    <p:extLst>
      <p:ext uri="{BB962C8B-B14F-4D97-AF65-F5344CB8AC3E}">
        <p14:creationId xmlns:p14="http://schemas.microsoft.com/office/powerpoint/2010/main" val="1643248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5"/>
          <p:cNvSpPr>
            <a:spLocks noGrp="1" noChangeArrowheads="1"/>
          </p:cNvSpPr>
          <p:nvPr>
            <p:ph type="title"/>
          </p:nvPr>
        </p:nvSpPr>
        <p:spPr>
          <a:xfrm>
            <a:off x="247426" y="436882"/>
            <a:ext cx="11739058" cy="638175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Gill Sans MT" panose="020B0502020104020203" pitchFamily="34" charset="77"/>
              </a:rPr>
              <a:t>Real Time Intra-Operative Metabolic Profiling with HR-MAS NMR 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7359650" y="1381125"/>
            <a:ext cx="3435350" cy="5029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71464" indent="-371464" algn="l" defTabSz="495285" rtl="0" eaLnBrk="1" latinLnBrk="0" hangingPunct="1">
              <a:spcBef>
                <a:spcPct val="20000"/>
              </a:spcBef>
              <a:buFont typeface="Arial"/>
              <a:buChar char="•"/>
              <a:defRPr sz="3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4838" indent="-309553" algn="l" defTabSz="495285" rtl="0" eaLnBrk="1" latinLnBrk="0" hangingPunct="1">
              <a:spcBef>
                <a:spcPct val="20000"/>
              </a:spcBef>
              <a:buFont typeface="Arial"/>
              <a:buChar char="–"/>
              <a:defRPr sz="30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38212" indent="-247642" algn="l" defTabSz="49528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33497" indent="-247642" algn="l" defTabSz="495285" rtl="0" eaLnBrk="1" latinLnBrk="0" hangingPunct="1">
              <a:spcBef>
                <a:spcPct val="20000"/>
              </a:spcBef>
              <a:buFont typeface="Arial"/>
              <a:buChar char="–"/>
              <a:defRPr sz="21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28781" indent="-247642" algn="l" defTabSz="495285" rtl="0" eaLnBrk="1" latinLnBrk="0" hangingPunct="1">
              <a:spcBef>
                <a:spcPct val="20000"/>
              </a:spcBef>
              <a:buFont typeface="Arial"/>
              <a:buChar char="»"/>
              <a:defRPr sz="21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4066" indent="-247642" algn="l" defTabSz="495285" rtl="0" eaLnBrk="1" latinLnBrk="0" hangingPunct="1">
              <a:spcBef>
                <a:spcPct val="20000"/>
              </a:spcBef>
              <a:buFont typeface="Arial"/>
              <a:buChar char="•"/>
              <a:defRPr sz="21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19351" indent="-247642" algn="l" defTabSz="495285" rtl="0" eaLnBrk="1" latinLnBrk="0" hangingPunct="1">
              <a:spcBef>
                <a:spcPct val="20000"/>
              </a:spcBef>
              <a:buFont typeface="Arial"/>
              <a:buChar char="•"/>
              <a:defRPr sz="21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14636" indent="-247642" algn="l" defTabSz="495285" rtl="0" eaLnBrk="1" latinLnBrk="0" hangingPunct="1">
              <a:spcBef>
                <a:spcPct val="20000"/>
              </a:spcBef>
              <a:buFont typeface="Arial"/>
              <a:buChar char="•"/>
              <a:defRPr sz="21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09920" indent="-247642" algn="l" defTabSz="495285" rtl="0" eaLnBrk="1" latinLnBrk="0" hangingPunct="1">
              <a:spcBef>
                <a:spcPct val="20000"/>
              </a:spcBef>
              <a:buFont typeface="Arial"/>
              <a:buChar char="•"/>
              <a:defRPr sz="21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None/>
            </a:pPr>
            <a:r>
              <a:rPr lang="en-US" sz="2400" dirty="0">
                <a:latin typeface="Gill Sans MT" panose="020B0502020104020203" pitchFamily="34" charset="77"/>
              </a:rPr>
              <a:t>	MAS NMR Facilities at St Mary’</a:t>
            </a:r>
            <a:r>
              <a:rPr lang="en-US" altLang="ja-JP" sz="2400" dirty="0">
                <a:latin typeface="Gill Sans MT" panose="020B0502020104020203" pitchFamily="34" charset="77"/>
              </a:rPr>
              <a:t>s Hospital, </a:t>
            </a:r>
            <a:br>
              <a:rPr lang="en-US" altLang="ja-JP" sz="2400" dirty="0">
                <a:latin typeface="Gill Sans MT" panose="020B0502020104020203" pitchFamily="34" charset="77"/>
              </a:rPr>
            </a:br>
            <a:r>
              <a:rPr lang="en-US" altLang="ja-JP" sz="2400" dirty="0">
                <a:latin typeface="Gill Sans MT" panose="020B0502020104020203" pitchFamily="34" charset="77"/>
              </a:rPr>
              <a:t>Imperial College London</a:t>
            </a:r>
          </a:p>
          <a:p>
            <a:pPr>
              <a:buFont typeface="Arial" charset="0"/>
              <a:buNone/>
            </a:pPr>
            <a:endParaRPr lang="en-US" sz="2400" dirty="0">
              <a:latin typeface="Gill Sans MT" panose="020B0502020104020203" pitchFamily="34" charset="77"/>
            </a:endParaRPr>
          </a:p>
          <a:p>
            <a:pPr>
              <a:buFont typeface="Arial" charset="0"/>
              <a:buNone/>
            </a:pPr>
            <a:r>
              <a:rPr lang="en-US" sz="2400" dirty="0">
                <a:latin typeface="Gill Sans MT" panose="020B0502020104020203" pitchFamily="34" charset="77"/>
              </a:rPr>
              <a:t>	Biopsies taken from surgical procedures are profiled simultaneously with traditional histological techniques</a:t>
            </a:r>
          </a:p>
          <a:p>
            <a:pPr>
              <a:buFont typeface="Arial" charset="0"/>
              <a:buNone/>
            </a:pPr>
            <a:endParaRPr lang="en-US" sz="2400" dirty="0">
              <a:latin typeface="Gill Sans MT" panose="020B0502020104020203" pitchFamily="34" charset="77"/>
            </a:endParaRPr>
          </a:p>
          <a:p>
            <a:pPr>
              <a:buFont typeface="Arial" charset="0"/>
              <a:buNone/>
            </a:pPr>
            <a:r>
              <a:rPr lang="en-US" sz="2700" b="1" dirty="0">
                <a:latin typeface="Gill Sans MT" panose="020B0502020104020203" pitchFamily="34" charset="77"/>
              </a:rPr>
              <a:t>	</a:t>
            </a:r>
            <a:r>
              <a:rPr lang="ja-JP" altLang="en-US" sz="2700" b="1">
                <a:latin typeface="Gill Sans MT" panose="020B0502020104020203" pitchFamily="34" charset="77"/>
              </a:rPr>
              <a:t>“</a:t>
            </a:r>
            <a:r>
              <a:rPr lang="en-US" altLang="ja-JP" sz="2700" b="1" dirty="0">
                <a:latin typeface="Gill Sans MT" panose="020B0502020104020203" pitchFamily="34" charset="77"/>
              </a:rPr>
              <a:t>New </a:t>
            </a:r>
            <a:r>
              <a:rPr lang="en-US" altLang="ja-JP" sz="2700" b="1" dirty="0" err="1">
                <a:latin typeface="Gill Sans MT" panose="020B0502020104020203" pitchFamily="34" charset="77"/>
              </a:rPr>
              <a:t>centre</a:t>
            </a:r>
            <a:r>
              <a:rPr lang="en-US" altLang="ja-JP" sz="2700" b="1" dirty="0">
                <a:latin typeface="Gill Sans MT" panose="020B0502020104020203" pitchFamily="34" charset="77"/>
              </a:rPr>
              <a:t> heralds age of precision medicine</a:t>
            </a:r>
            <a:r>
              <a:rPr lang="ja-JP" altLang="en-US" sz="2700" b="1">
                <a:latin typeface="Gill Sans MT" panose="020B0502020104020203" pitchFamily="34" charset="77"/>
              </a:rPr>
              <a:t>”</a:t>
            </a:r>
            <a:endParaRPr lang="en-US" sz="2400" dirty="0">
              <a:latin typeface="Gill Sans MT" panose="020B0502020104020203" pitchFamily="34" charset="77"/>
            </a:endParaRP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001" y="1381125"/>
            <a:ext cx="4968875" cy="343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143000" y="5092700"/>
            <a:ext cx="62166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599" tIns="50799" rIns="101599" bIns="50799">
            <a:spAutoFit/>
          </a:bodyPr>
          <a:lstStyle/>
          <a:p>
            <a:r>
              <a:rPr lang="en-US" sz="1600">
                <a:latin typeface="Gill Sans MT" panose="020B0502020104020203" pitchFamily="34" charset="77"/>
                <a:cs typeface="Calibri" charset="0"/>
              </a:rPr>
              <a:t>See: Jiménez B, Mirnezami R, Kinross J, Cloarec O, Keun HC, Holmes E, Goldin RD,Ziprin P, Darzi A, Nicholson JK. </a:t>
            </a:r>
            <a:r>
              <a:rPr lang="en-US" sz="1600" baseline="30000">
                <a:latin typeface="Gill Sans MT" panose="020B0502020104020203" pitchFamily="34" charset="77"/>
                <a:cs typeface="Calibri" charset="0"/>
              </a:rPr>
              <a:t>1</a:t>
            </a:r>
            <a:r>
              <a:rPr lang="en-US" sz="1600">
                <a:latin typeface="Gill Sans MT" panose="020B0502020104020203" pitchFamily="34" charset="77"/>
                <a:cs typeface="Calibri" charset="0"/>
              </a:rPr>
              <a:t>H HR-MAS NMR spectroscopy of tumor-induced local metabolic "field-effects" enables colorectal cancer staging and prognostication. </a:t>
            </a:r>
          </a:p>
          <a:p>
            <a:r>
              <a:rPr lang="en-US" sz="1600">
                <a:latin typeface="Gill Sans MT" panose="020B0502020104020203" pitchFamily="34" charset="77"/>
                <a:cs typeface="Calibri" charset="0"/>
              </a:rPr>
              <a:t>J Proteome Res. 2013 Feb 1;12(2):959-68. </a:t>
            </a:r>
          </a:p>
        </p:txBody>
      </p:sp>
    </p:spTree>
    <p:extLst>
      <p:ext uri="{BB962C8B-B14F-4D97-AF65-F5344CB8AC3E}">
        <p14:creationId xmlns:p14="http://schemas.microsoft.com/office/powerpoint/2010/main" val="34762309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 bwMode="auto">
          <a:xfrm>
            <a:off x="6485574" y="2216840"/>
            <a:ext cx="4302125" cy="1270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38" tIns="45720" rIns="91438" bIns="45720" numCol="1" anchor="ctr" anchorCtr="0" compatLnSpc="1">
            <a:prstTxWarp prst="textNoShape">
              <a:avLst/>
            </a:prstTxWarp>
          </a:bodyPr>
          <a:lstStyle>
            <a:lvl1pPr algn="ctr" defTabSz="455613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5613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5613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5613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5613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191" algn="ctr" defTabSz="457191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382" algn="ctr" defTabSz="457191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572" algn="ctr" defTabSz="457191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764" algn="ctr" defTabSz="457191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700" dirty="0">
                <a:latin typeface="Gill Sans MT" panose="020B0502020104020203" pitchFamily="34" charset="77"/>
              </a:rPr>
              <a:t>The </a:t>
            </a:r>
            <a:r>
              <a:rPr lang="en-US" sz="2700" dirty="0" err="1">
                <a:latin typeface="Gill Sans MT" panose="020B0502020104020203" pitchFamily="34" charset="77"/>
              </a:rPr>
              <a:t>iKnife</a:t>
            </a:r>
            <a:r>
              <a:rPr lang="en-US" sz="2700" dirty="0">
                <a:latin typeface="Gill Sans MT" panose="020B0502020104020203" pitchFamily="34" charset="77"/>
              </a:rPr>
              <a:t> sucks surgical smoke into a mass spectrometer, which then indicates whether the cut tissue is cancerous or healthy.</a:t>
            </a:r>
            <a:br>
              <a:rPr lang="en-US" sz="2700" dirty="0">
                <a:latin typeface="Gill Sans MT" panose="020B0502020104020203" pitchFamily="34" charset="77"/>
              </a:rPr>
            </a:br>
            <a:endParaRPr lang="en-US" sz="2700" dirty="0">
              <a:latin typeface="Gill Sans MT" panose="020B0502020104020203" pitchFamily="34" charset="77"/>
            </a:endParaRPr>
          </a:p>
        </p:txBody>
      </p:sp>
      <p:pic>
        <p:nvPicPr>
          <p:cNvPr id="13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5549" y="209551"/>
            <a:ext cx="4879975" cy="641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Content Placeholder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4786" y="3958328"/>
            <a:ext cx="4195763" cy="248126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 txBox="1">
            <a:spLocks/>
          </p:cNvSpPr>
          <p:nvPr/>
        </p:nvSpPr>
        <p:spPr bwMode="auto">
          <a:xfrm>
            <a:off x="6150610" y="209550"/>
            <a:ext cx="4959350" cy="116998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320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  <a:sym typeface="Gill Sans" charset="0"/>
              </a:defRPr>
            </a:lvl1pPr>
            <a:lvl2pPr marL="742950" indent="-285750" eaLnBrk="0" hangingPunct="0">
              <a:defRPr sz="3200">
                <a:solidFill>
                  <a:srgbClr val="FFFFFF"/>
                </a:solidFill>
                <a:latin typeface="Verdana" charset="0"/>
                <a:ea typeface="ＭＳ Ｐゴシック" charset="0"/>
                <a:sym typeface="Gill Sans" charset="0"/>
              </a:defRPr>
            </a:lvl2pPr>
            <a:lvl3pPr marL="1143000" indent="-228600" eaLnBrk="0" hangingPunct="0">
              <a:defRPr sz="3200">
                <a:solidFill>
                  <a:srgbClr val="FFFFFF"/>
                </a:solidFill>
                <a:latin typeface="Verdana" charset="0"/>
                <a:ea typeface="ＭＳ Ｐゴシック" charset="0"/>
                <a:sym typeface="Gill Sans" charset="0"/>
              </a:defRPr>
            </a:lvl3pPr>
            <a:lvl4pPr marL="1600200" indent="-228600" eaLnBrk="0" hangingPunct="0">
              <a:defRPr sz="3200">
                <a:solidFill>
                  <a:srgbClr val="FFFFFF"/>
                </a:solidFill>
                <a:latin typeface="Verdana" charset="0"/>
                <a:ea typeface="ＭＳ Ｐゴシック" charset="0"/>
                <a:sym typeface="Gill Sans" charset="0"/>
              </a:defRPr>
            </a:lvl4pPr>
            <a:lvl5pPr marL="2057400" indent="-228600" eaLnBrk="0" hangingPunct="0">
              <a:defRPr sz="3200">
                <a:solidFill>
                  <a:srgbClr val="FFFFFF"/>
                </a:solidFill>
                <a:latin typeface="Verdana" charset="0"/>
                <a:ea typeface="ＭＳ Ｐゴシック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FF"/>
                </a:solidFill>
                <a:latin typeface="Verdana" charset="0"/>
                <a:ea typeface="ＭＳ Ｐゴシック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FF"/>
                </a:solidFill>
                <a:latin typeface="Verdana" charset="0"/>
                <a:ea typeface="ＭＳ Ｐゴシック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FF"/>
                </a:solidFill>
                <a:latin typeface="Verdana" charset="0"/>
                <a:ea typeface="ＭＳ Ｐゴシック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FF"/>
                </a:solidFill>
                <a:latin typeface="Verdana" charset="0"/>
                <a:ea typeface="ＭＳ Ｐゴシック" charset="0"/>
                <a:sym typeface="Gill Sans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br>
              <a:rPr lang="en-US" sz="3600" b="1" i="1" dirty="0">
                <a:solidFill>
                  <a:srgbClr val="C51538"/>
                </a:solidFill>
                <a:latin typeface="Gill Sans MT" panose="020B0502020104020203" pitchFamily="34" charset="77"/>
              </a:rPr>
            </a:br>
            <a:br>
              <a:rPr lang="en-US" sz="3600" b="1" i="1" dirty="0">
                <a:solidFill>
                  <a:srgbClr val="C51538"/>
                </a:solidFill>
                <a:latin typeface="Gill Sans MT" panose="020B0502020104020203" pitchFamily="34" charset="77"/>
              </a:rPr>
            </a:br>
            <a:r>
              <a:rPr lang="en-US" sz="3600" b="1" i="1" dirty="0">
                <a:solidFill>
                  <a:srgbClr val="C51538"/>
                </a:solidFill>
                <a:latin typeface="Gill Sans MT" panose="020B0502020104020203" pitchFamily="34" charset="77"/>
              </a:rPr>
              <a:t>Sharp thinking - the intelligent knife (</a:t>
            </a:r>
            <a:r>
              <a:rPr lang="en-US" sz="3600" b="1" i="1" dirty="0" err="1">
                <a:solidFill>
                  <a:srgbClr val="C51538"/>
                </a:solidFill>
                <a:latin typeface="Gill Sans MT" panose="020B0502020104020203" pitchFamily="34" charset="77"/>
              </a:rPr>
              <a:t>iKnife</a:t>
            </a:r>
            <a:r>
              <a:rPr lang="en-US" sz="3600" b="1" i="1" dirty="0">
                <a:solidFill>
                  <a:srgbClr val="C51538"/>
                </a:solidFill>
                <a:latin typeface="Gill Sans MT" panose="020B0502020104020203" pitchFamily="34" charset="77"/>
              </a:rPr>
              <a:t>)</a:t>
            </a:r>
            <a:r>
              <a:rPr lang="en-US" sz="3600" b="1" i="1" dirty="0">
                <a:solidFill>
                  <a:srgbClr val="C51538"/>
                </a:solidFill>
                <a:latin typeface="Gill Sans MT" panose="020B0502020104020203" pitchFamily="34" charset="77"/>
                <a:cs typeface="Calibri" charset="0"/>
              </a:rPr>
              <a:t> </a:t>
            </a:r>
            <a:endParaRPr lang="en-US" sz="3100" b="1" i="1" dirty="0">
              <a:solidFill>
                <a:srgbClr val="C51538"/>
              </a:solidFill>
              <a:latin typeface="Gill Sans MT" panose="020B0502020104020203" pitchFamily="34" charset="77"/>
              <a:cs typeface="Calibri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972C652-9C86-B74C-BE0E-1CFF0C0C5D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5747" y="6569077"/>
            <a:ext cx="267893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000" dirty="0">
                <a:latin typeface="Gill Sans MT" panose="020B0502020104020203" pitchFamily="34" charset="77"/>
                <a:cs typeface="Arial"/>
              </a:rPr>
              <a:t>Balog et al, </a:t>
            </a:r>
            <a:r>
              <a:rPr lang="en-GB" sz="1000" i="1" dirty="0">
                <a:latin typeface="Gill Sans MT" panose="020B0502020104020203" pitchFamily="34" charset="77"/>
                <a:cs typeface="Arial"/>
              </a:rPr>
              <a:t>Sci </a:t>
            </a:r>
            <a:r>
              <a:rPr lang="en-GB" sz="1000" i="1" dirty="0" err="1">
                <a:latin typeface="Gill Sans MT" panose="020B0502020104020203" pitchFamily="34" charset="77"/>
                <a:cs typeface="Arial"/>
              </a:rPr>
              <a:t>Transl</a:t>
            </a:r>
            <a:r>
              <a:rPr lang="en-GB" sz="1000" i="1" dirty="0">
                <a:latin typeface="Gill Sans MT" panose="020B0502020104020203" pitchFamily="34" charset="77"/>
                <a:cs typeface="Arial"/>
              </a:rPr>
              <a:t> Med.</a:t>
            </a:r>
            <a:r>
              <a:rPr lang="en-GB" sz="1000" dirty="0">
                <a:latin typeface="Gill Sans MT" panose="020B0502020104020203" pitchFamily="34" charset="77"/>
                <a:cs typeface="Arial"/>
              </a:rPr>
              <a:t> 2013;5(194):194ra93.</a:t>
            </a:r>
          </a:p>
        </p:txBody>
      </p:sp>
    </p:spTree>
    <p:extLst>
      <p:ext uri="{BB962C8B-B14F-4D97-AF65-F5344CB8AC3E}">
        <p14:creationId xmlns:p14="http://schemas.microsoft.com/office/powerpoint/2010/main" val="8426867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7572376" y="138113"/>
            <a:ext cx="3476625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>
            <a:lvl1pPr marL="341313" indent="-341313" algn="l" defTabSz="4556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1363" indent="-284163" algn="l" defTabSz="4556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1413" indent="-227013" algn="l" defTabSz="4556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598613" indent="-227013" algn="l" defTabSz="4556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5813" indent="-227013" algn="l" defTabSz="4556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550" indent="-228595" algn="l" defTabSz="457191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40" indent="-228595" algn="l" defTabSz="457191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31" indent="-228595" algn="l" defTabSz="457191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22" indent="-228595" algn="l" defTabSz="457191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err="1">
                <a:latin typeface="Gill Sans MT" panose="020B0502020104020203" pitchFamily="34" charset="77"/>
              </a:rPr>
              <a:t>iKnife</a:t>
            </a:r>
            <a:r>
              <a:rPr lang="en-US" sz="2000" dirty="0">
                <a:latin typeface="Gill Sans MT" panose="020B0502020104020203" pitchFamily="34" charset="77"/>
              </a:rPr>
              <a:t> profiles the phospholipid complement of the tissue</a:t>
            </a:r>
          </a:p>
          <a:p>
            <a:r>
              <a:rPr lang="en-US" sz="2000" dirty="0">
                <a:latin typeface="Gill Sans MT" panose="020B0502020104020203" pitchFamily="34" charset="77"/>
              </a:rPr>
              <a:t>Traditionally, have to remove and prepare the tissue sample/biopsy for mass spectrometry analysis</a:t>
            </a:r>
          </a:p>
          <a:p>
            <a:r>
              <a:rPr lang="en-US" sz="2000" dirty="0" err="1">
                <a:latin typeface="Gill Sans MT" panose="020B0502020104020203" pitchFamily="34" charset="77"/>
              </a:rPr>
              <a:t>iKnife</a:t>
            </a:r>
            <a:r>
              <a:rPr lang="en-US" sz="2000" dirty="0">
                <a:latin typeface="Gill Sans MT" panose="020B0502020104020203" pitchFamily="34" charset="77"/>
              </a:rPr>
              <a:t> – real-time</a:t>
            </a:r>
          </a:p>
          <a:p>
            <a:r>
              <a:rPr lang="en-US" sz="2000" dirty="0">
                <a:latin typeface="Gill Sans MT" panose="020B0502020104020203" pitchFamily="34" charset="77"/>
              </a:rPr>
              <a:t>Human healthy liver spectrum (B) and human liver metastasis spectrum (C)</a:t>
            </a:r>
          </a:p>
          <a:p>
            <a:r>
              <a:rPr lang="en-US" sz="2000" dirty="0">
                <a:latin typeface="Gill Sans MT" panose="020B0502020104020203" pitchFamily="34" charset="77"/>
              </a:rPr>
              <a:t>The PL species in both tissues mostly overlap, however, the relative ratios of characteristic species were different.</a:t>
            </a:r>
          </a:p>
          <a:p>
            <a:endParaRPr lang="en-US" sz="2000" dirty="0">
              <a:latin typeface="Gill Sans MT" panose="020B0502020104020203" pitchFamily="34" charset="77"/>
            </a:endParaRPr>
          </a:p>
          <a:p>
            <a:endParaRPr lang="en-US" sz="2000" dirty="0">
              <a:latin typeface="Gill Sans MT" panose="020B0502020104020203" pitchFamily="34" charset="77"/>
            </a:endParaRPr>
          </a:p>
        </p:txBody>
      </p:sp>
      <p:pic>
        <p:nvPicPr>
          <p:cNvPr id="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6814" y="209551"/>
            <a:ext cx="6321425" cy="613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AB7EBFE-3881-E14F-BB20-28DBC64E6F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5747" y="6569077"/>
            <a:ext cx="267893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000" dirty="0">
                <a:latin typeface="Gill Sans MT" panose="020B0502020104020203" pitchFamily="34" charset="77"/>
                <a:cs typeface="Arial"/>
              </a:rPr>
              <a:t>Balog et al, </a:t>
            </a:r>
            <a:r>
              <a:rPr lang="en-GB" sz="1000" i="1" dirty="0">
                <a:latin typeface="Gill Sans MT" panose="020B0502020104020203" pitchFamily="34" charset="77"/>
                <a:cs typeface="Arial"/>
              </a:rPr>
              <a:t>Sci </a:t>
            </a:r>
            <a:r>
              <a:rPr lang="en-GB" sz="1000" i="1" dirty="0" err="1">
                <a:latin typeface="Gill Sans MT" panose="020B0502020104020203" pitchFamily="34" charset="77"/>
                <a:cs typeface="Arial"/>
              </a:rPr>
              <a:t>Transl</a:t>
            </a:r>
            <a:r>
              <a:rPr lang="en-GB" sz="1000" i="1" dirty="0">
                <a:latin typeface="Gill Sans MT" panose="020B0502020104020203" pitchFamily="34" charset="77"/>
                <a:cs typeface="Arial"/>
              </a:rPr>
              <a:t> Med.</a:t>
            </a:r>
            <a:r>
              <a:rPr lang="en-GB" sz="1000" dirty="0">
                <a:latin typeface="Gill Sans MT" panose="020B0502020104020203" pitchFamily="34" charset="77"/>
                <a:cs typeface="Arial"/>
              </a:rPr>
              <a:t> 2013;5(194):194ra93.</a:t>
            </a:r>
          </a:p>
        </p:txBody>
      </p:sp>
    </p:spTree>
    <p:extLst>
      <p:ext uri="{BB962C8B-B14F-4D97-AF65-F5344CB8AC3E}">
        <p14:creationId xmlns:p14="http://schemas.microsoft.com/office/powerpoint/2010/main" val="2872844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5"/>
          <p:cNvSpPr>
            <a:spLocks noGrp="1" noChangeArrowheads="1"/>
          </p:cNvSpPr>
          <p:nvPr>
            <p:ph type="title"/>
          </p:nvPr>
        </p:nvSpPr>
        <p:spPr>
          <a:xfrm>
            <a:off x="1032734" y="436882"/>
            <a:ext cx="10168442" cy="638175"/>
          </a:xfrm>
        </p:spPr>
        <p:txBody>
          <a:bodyPr>
            <a:noAutofit/>
          </a:bodyPr>
          <a:lstStyle/>
          <a:p>
            <a:r>
              <a:rPr lang="en-US" sz="3600" b="1" dirty="0" err="1">
                <a:solidFill>
                  <a:srgbClr val="0070C0"/>
                </a:solidFill>
                <a:latin typeface="Gill Sans MT" panose="020B0502020104020203" pitchFamily="34" charset="77"/>
              </a:rPr>
              <a:t>iKnife</a:t>
            </a:r>
            <a:r>
              <a:rPr lang="en-US" sz="3600" b="1" dirty="0">
                <a:solidFill>
                  <a:srgbClr val="0070C0"/>
                </a:solidFill>
                <a:latin typeface="Gill Sans MT" panose="020B0502020104020203" pitchFamily="34" charset="77"/>
              </a:rPr>
              <a:t> Analysis of Healthy and Cancer Tissue</a:t>
            </a:r>
          </a:p>
        </p:txBody>
      </p:sp>
      <p:pic>
        <p:nvPicPr>
          <p:cNvPr id="3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8383" y="1116717"/>
            <a:ext cx="8794637" cy="5394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B328672-DD4F-7C4C-ADCF-533204DC07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3843" y="6569077"/>
            <a:ext cx="300274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000" dirty="0">
                <a:latin typeface="Arial"/>
                <a:cs typeface="Arial"/>
              </a:rPr>
              <a:t>Balog et al, </a:t>
            </a:r>
            <a:r>
              <a:rPr lang="en-GB" sz="1000" i="1" dirty="0">
                <a:latin typeface="Arial"/>
                <a:cs typeface="Arial"/>
              </a:rPr>
              <a:t>Sci </a:t>
            </a:r>
            <a:r>
              <a:rPr lang="en-GB" sz="1000" i="1" dirty="0" err="1">
                <a:latin typeface="Arial"/>
                <a:cs typeface="Arial"/>
              </a:rPr>
              <a:t>Transl</a:t>
            </a:r>
            <a:r>
              <a:rPr lang="en-GB" sz="1000" i="1" dirty="0">
                <a:latin typeface="Arial"/>
                <a:cs typeface="Arial"/>
              </a:rPr>
              <a:t> Med.</a:t>
            </a:r>
            <a:r>
              <a:rPr lang="en-GB" sz="1000" dirty="0">
                <a:latin typeface="Arial"/>
                <a:cs typeface="Arial"/>
              </a:rPr>
              <a:t> 2013;5(194):194ra93.</a:t>
            </a:r>
          </a:p>
        </p:txBody>
      </p:sp>
    </p:spTree>
    <p:extLst>
      <p:ext uri="{BB962C8B-B14F-4D97-AF65-F5344CB8AC3E}">
        <p14:creationId xmlns:p14="http://schemas.microsoft.com/office/powerpoint/2010/main" val="1025874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4"/>
          <p:cNvGrpSpPr/>
          <p:nvPr/>
        </p:nvGrpSpPr>
        <p:grpSpPr>
          <a:xfrm>
            <a:off x="7317661" y="575494"/>
            <a:ext cx="2145648" cy="2102950"/>
            <a:chOff x="6293391" y="1298507"/>
            <a:chExt cx="2145648" cy="2102950"/>
          </a:xfrm>
        </p:grpSpPr>
        <p:grpSp>
          <p:nvGrpSpPr>
            <p:cNvPr id="3" name="Group 25"/>
            <p:cNvGrpSpPr/>
            <p:nvPr/>
          </p:nvGrpSpPr>
          <p:grpSpPr>
            <a:xfrm>
              <a:off x="6293391" y="1298507"/>
              <a:ext cx="2145648" cy="1728867"/>
              <a:chOff x="2122166" y="3894946"/>
              <a:chExt cx="1802134" cy="1452078"/>
            </a:xfrm>
          </p:grpSpPr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3"/>
              <a:srcRect l="34483" t="27666" r="26739" b="27954"/>
              <a:stretch>
                <a:fillRect/>
              </a:stretch>
            </p:blipFill>
            <p:spPr>
              <a:xfrm>
                <a:off x="2160265" y="3894947"/>
                <a:ext cx="1764035" cy="1452077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4"/>
              <a:srcRect l="15354" t="4991" r="5641" b="16469"/>
              <a:stretch>
                <a:fillRect/>
              </a:stretch>
            </p:blipFill>
            <p:spPr>
              <a:xfrm rot="16200000">
                <a:off x="1906033" y="4111079"/>
                <a:ext cx="1452077" cy="1019811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</p:grpSp>
        <p:sp>
          <p:nvSpPr>
            <p:cNvPr id="30" name="TextBox 29"/>
            <p:cNvSpPr txBox="1"/>
            <p:nvPr/>
          </p:nvSpPr>
          <p:spPr>
            <a:xfrm>
              <a:off x="6896849" y="3032125"/>
              <a:ext cx="143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Gill Sans" charset="0"/>
                  <a:ea typeface="Gill Sans" charset="0"/>
                  <a:cs typeface="Gill Sans" charset="0"/>
                </a:rPr>
                <a:t>Epidemiology</a:t>
              </a:r>
            </a:p>
          </p:txBody>
        </p:sp>
      </p:grpSp>
      <p:grpSp>
        <p:nvGrpSpPr>
          <p:cNvPr id="5" name="Group 83"/>
          <p:cNvGrpSpPr/>
          <p:nvPr/>
        </p:nvGrpSpPr>
        <p:grpSpPr>
          <a:xfrm>
            <a:off x="6071340" y="1418399"/>
            <a:ext cx="1782822" cy="2085158"/>
            <a:chOff x="5055710" y="2227813"/>
            <a:chExt cx="1782822" cy="2085158"/>
          </a:xfrm>
        </p:grpSpPr>
        <p:pic>
          <p:nvPicPr>
            <p:cNvPr id="15" name="Picture 14" descr="met_prof_per_health_1_reverse.jpg"/>
            <p:cNvPicPr>
              <a:picLocks noChangeAspect="1"/>
            </p:cNvPicPr>
            <p:nvPr/>
          </p:nvPicPr>
          <p:blipFill>
            <a:blip r:embed="rId5"/>
            <a:srcRect r="7069"/>
            <a:stretch>
              <a:fillRect/>
            </a:stretch>
          </p:blipFill>
          <p:spPr>
            <a:xfrm>
              <a:off x="5055710" y="2227813"/>
              <a:ext cx="1782822" cy="1438827"/>
            </a:xfrm>
            <a:prstGeom prst="rect">
              <a:avLst/>
            </a:prstGeom>
            <a:ln>
              <a:solidFill>
                <a:schemeClr val="tx1"/>
              </a:solidFill>
            </a:ln>
            <a:effectLst/>
          </p:spPr>
        </p:pic>
        <p:sp>
          <p:nvSpPr>
            <p:cNvPr id="29" name="TextBox 28"/>
            <p:cNvSpPr txBox="1"/>
            <p:nvPr/>
          </p:nvSpPr>
          <p:spPr>
            <a:xfrm>
              <a:off x="5274754" y="3666640"/>
              <a:ext cx="15637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Gill Sans" charset="0"/>
                  <a:ea typeface="Gill Sans" charset="0"/>
                  <a:cs typeface="Gill Sans" charset="0"/>
                </a:rPr>
                <a:t>Molecular </a:t>
              </a:r>
            </a:p>
            <a:p>
              <a:pPr algn="ctr"/>
              <a:r>
                <a:rPr lang="en-US" dirty="0" err="1">
                  <a:latin typeface="Gill Sans" charset="0"/>
                  <a:ea typeface="Gill Sans" charset="0"/>
                  <a:cs typeface="Gill Sans" charset="0"/>
                </a:rPr>
                <a:t>Phenotyping</a:t>
              </a:r>
              <a:endParaRPr lang="en-US" dirty="0">
                <a:latin typeface="Gill Sans" charset="0"/>
                <a:ea typeface="Gill Sans" charset="0"/>
                <a:cs typeface="Gill Sans" charset="0"/>
              </a:endParaRPr>
            </a:p>
          </p:txBody>
        </p:sp>
      </p:grpSp>
      <p:grpSp>
        <p:nvGrpSpPr>
          <p:cNvPr id="8" name="Group 82"/>
          <p:cNvGrpSpPr/>
          <p:nvPr/>
        </p:nvGrpSpPr>
        <p:grpSpPr>
          <a:xfrm>
            <a:off x="4801409" y="2234141"/>
            <a:ext cx="1497103" cy="1504628"/>
            <a:chOff x="3777139" y="2957155"/>
            <a:chExt cx="1497103" cy="1504628"/>
          </a:xfrm>
        </p:grpSpPr>
        <p:pic>
          <p:nvPicPr>
            <p:cNvPr id="11" name="Picture 10" descr="cancer_1.jp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77139" y="2957155"/>
              <a:ext cx="1488975" cy="1116732"/>
            </a:xfrm>
            <a:prstGeom prst="rect">
              <a:avLst/>
            </a:prstGeom>
            <a:ln>
              <a:solidFill>
                <a:schemeClr val="tx1"/>
              </a:solidFill>
            </a:ln>
            <a:effectLst/>
          </p:spPr>
        </p:pic>
        <p:sp>
          <p:nvSpPr>
            <p:cNvPr id="31" name="TextBox 30"/>
            <p:cNvSpPr txBox="1"/>
            <p:nvPr/>
          </p:nvSpPr>
          <p:spPr>
            <a:xfrm>
              <a:off x="4030967" y="4092451"/>
              <a:ext cx="12432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Gill Sans" charset="0"/>
                  <a:ea typeface="Gill Sans" charset="0"/>
                  <a:cs typeface="Gill Sans" charset="0"/>
                </a:rPr>
                <a:t>Biomarkers</a:t>
              </a:r>
            </a:p>
          </p:txBody>
        </p:sp>
      </p:grpSp>
      <p:grpSp>
        <p:nvGrpSpPr>
          <p:cNvPr id="9" name="Group 81"/>
          <p:cNvGrpSpPr/>
          <p:nvPr/>
        </p:nvGrpSpPr>
        <p:grpSpPr>
          <a:xfrm>
            <a:off x="3654010" y="2754407"/>
            <a:ext cx="1401227" cy="1580482"/>
            <a:chOff x="2629739" y="3477421"/>
            <a:chExt cx="1401227" cy="1580482"/>
          </a:xfrm>
        </p:grpSpPr>
        <p:pic>
          <p:nvPicPr>
            <p:cNvPr id="10" name="Picture 9" descr="cell_culture_mol_tox_1.jp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629739" y="3477421"/>
              <a:ext cx="1401227" cy="934151"/>
            </a:xfrm>
            <a:prstGeom prst="rect">
              <a:avLst/>
            </a:prstGeom>
            <a:ln>
              <a:solidFill>
                <a:schemeClr val="tx1"/>
              </a:solidFill>
            </a:ln>
            <a:effectLst/>
          </p:spPr>
        </p:pic>
        <p:sp>
          <p:nvSpPr>
            <p:cNvPr id="28" name="TextBox 27"/>
            <p:cNvSpPr txBox="1"/>
            <p:nvPr/>
          </p:nvSpPr>
          <p:spPr>
            <a:xfrm>
              <a:off x="2858270" y="4411572"/>
              <a:ext cx="10114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Gill Sans" charset="0"/>
                  <a:ea typeface="Gill Sans" charset="0"/>
                  <a:cs typeface="Gill Sans" charset="0"/>
                </a:rPr>
                <a:t>Systems</a:t>
              </a:r>
            </a:p>
            <a:p>
              <a:pPr algn="ctr"/>
              <a:r>
                <a:rPr lang="en-US" dirty="0">
                  <a:latin typeface="Gill Sans" charset="0"/>
                  <a:ea typeface="Gill Sans" charset="0"/>
                  <a:cs typeface="Gill Sans" charset="0"/>
                </a:rPr>
                <a:t>Biology</a:t>
              </a:r>
            </a:p>
          </p:txBody>
        </p:sp>
      </p:grpSp>
      <p:grpSp>
        <p:nvGrpSpPr>
          <p:cNvPr id="16" name="Group 80"/>
          <p:cNvGrpSpPr/>
          <p:nvPr/>
        </p:nvGrpSpPr>
        <p:grpSpPr>
          <a:xfrm>
            <a:off x="1106578" y="3109381"/>
            <a:ext cx="2763263" cy="2087745"/>
            <a:chOff x="82307" y="3832394"/>
            <a:chExt cx="2763263" cy="2087745"/>
          </a:xfrm>
        </p:grpSpPr>
        <p:pic>
          <p:nvPicPr>
            <p:cNvPr id="17" name="Picture 16" descr="Picture 117.png"/>
            <p:cNvPicPr>
              <a:picLocks noChangeAspect="1"/>
            </p:cNvPicPr>
            <p:nvPr/>
          </p:nvPicPr>
          <p:blipFill>
            <a:blip r:embed="rId8"/>
            <a:srcRect l="26011" t="54319" r="39940" b="3918"/>
            <a:stretch>
              <a:fillRect/>
            </a:stretch>
          </p:blipFill>
          <p:spPr>
            <a:xfrm>
              <a:off x="1076558" y="3832394"/>
              <a:ext cx="1769012" cy="1323465"/>
            </a:xfrm>
            <a:prstGeom prst="rect">
              <a:avLst/>
            </a:prstGeom>
            <a:ln>
              <a:solidFill>
                <a:schemeClr val="tx1"/>
              </a:solidFill>
            </a:ln>
            <a:effectLst/>
          </p:spPr>
        </p:pic>
        <p:pic>
          <p:nvPicPr>
            <p:cNvPr id="18" name="Picture 17" descr="SNAT.png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2307" y="4669403"/>
              <a:ext cx="1339330" cy="12507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</p:pic>
        <p:sp>
          <p:nvSpPr>
            <p:cNvPr id="27" name="TextBox 26"/>
            <p:cNvSpPr txBox="1"/>
            <p:nvPr/>
          </p:nvSpPr>
          <p:spPr>
            <a:xfrm>
              <a:off x="1434981" y="5155859"/>
              <a:ext cx="127310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Gill Sans" charset="0"/>
                  <a:ea typeface="Gill Sans" charset="0"/>
                  <a:cs typeface="Gill Sans" charset="0"/>
                </a:rPr>
                <a:t>Mechanistic</a:t>
              </a:r>
            </a:p>
            <a:p>
              <a:pPr algn="ctr"/>
              <a:r>
                <a:rPr lang="en-US" dirty="0">
                  <a:latin typeface="Gill Sans" charset="0"/>
                  <a:ea typeface="Gill Sans" charset="0"/>
                  <a:cs typeface="Gill Sans" charset="0"/>
                </a:rPr>
                <a:t>Insight</a:t>
              </a:r>
            </a:p>
          </p:txBody>
        </p:sp>
      </p:grpSp>
      <p:grpSp>
        <p:nvGrpSpPr>
          <p:cNvPr id="22" name="Group 91"/>
          <p:cNvGrpSpPr/>
          <p:nvPr/>
        </p:nvGrpSpPr>
        <p:grpSpPr>
          <a:xfrm>
            <a:off x="5770050" y="3822040"/>
            <a:ext cx="3552494" cy="2297340"/>
            <a:chOff x="4745780" y="4545054"/>
            <a:chExt cx="3552494" cy="2297340"/>
          </a:xfrm>
        </p:grpSpPr>
        <p:grpSp>
          <p:nvGrpSpPr>
            <p:cNvPr id="23" name="Group 79"/>
            <p:cNvGrpSpPr/>
            <p:nvPr/>
          </p:nvGrpSpPr>
          <p:grpSpPr>
            <a:xfrm>
              <a:off x="7025273" y="4545054"/>
              <a:ext cx="1273001" cy="1541852"/>
              <a:chOff x="7025273" y="4545054"/>
              <a:chExt cx="1273001" cy="1541852"/>
            </a:xfrm>
          </p:grpSpPr>
          <p:grpSp>
            <p:nvGrpSpPr>
              <p:cNvPr id="26" name="Group 78"/>
              <p:cNvGrpSpPr/>
              <p:nvPr/>
            </p:nvGrpSpPr>
            <p:grpSpPr>
              <a:xfrm>
                <a:off x="7053991" y="4545054"/>
                <a:ext cx="1244283" cy="1137960"/>
                <a:chOff x="7053991" y="4545054"/>
                <a:chExt cx="1244283" cy="1137960"/>
              </a:xfrm>
            </p:grpSpPr>
            <p:pic>
              <p:nvPicPr>
                <p:cNvPr id="21" name="Picture 20"/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7053991" y="4545054"/>
                  <a:ext cx="475898" cy="1137960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</p:pic>
            <p:pic>
              <p:nvPicPr>
                <p:cNvPr id="13" name="Picture 12" descr="mol_epi_1.jpg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7542589" y="4545054"/>
                  <a:ext cx="755685" cy="1137960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</p:pic>
          </p:grpSp>
          <p:sp>
            <p:nvSpPr>
              <p:cNvPr id="34" name="TextBox 33"/>
              <p:cNvSpPr txBox="1"/>
              <p:nvPr/>
            </p:nvSpPr>
            <p:spPr>
              <a:xfrm>
                <a:off x="7025273" y="5717574"/>
                <a:ext cx="1273001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Gill Sans" charset="0"/>
                    <a:ea typeface="Gill Sans" charset="0"/>
                    <a:cs typeface="Gill Sans" charset="0"/>
                  </a:rPr>
                  <a:t>Health</a:t>
                </a:r>
              </a:p>
            </p:txBody>
          </p:sp>
        </p:grpSp>
        <p:grpSp>
          <p:nvGrpSpPr>
            <p:cNvPr id="32" name="Group 77"/>
            <p:cNvGrpSpPr/>
            <p:nvPr/>
          </p:nvGrpSpPr>
          <p:grpSpPr>
            <a:xfrm>
              <a:off x="4745780" y="5535066"/>
              <a:ext cx="2084112" cy="1307328"/>
              <a:chOff x="4745780" y="5535066"/>
              <a:chExt cx="2084112" cy="1307328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4745780" y="6473062"/>
                <a:ext cx="208411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Gill Sans" charset="0"/>
                    <a:ea typeface="Gill Sans" charset="0"/>
                    <a:cs typeface="Gill Sans" charset="0"/>
                  </a:rPr>
                  <a:t>Policy &amp; Action</a:t>
                </a:r>
              </a:p>
            </p:txBody>
          </p:sp>
          <p:pic>
            <p:nvPicPr>
              <p:cNvPr id="70" name="Picture 69" descr="iStock_000005850639XSmall.jpg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079538" y="5535066"/>
                <a:ext cx="1387902" cy="920914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</p:grpSp>
      </p:grpSp>
      <p:grpSp>
        <p:nvGrpSpPr>
          <p:cNvPr id="35" name="Group 93"/>
          <p:cNvGrpSpPr/>
          <p:nvPr/>
        </p:nvGrpSpPr>
        <p:grpSpPr>
          <a:xfrm>
            <a:off x="2372926" y="3777680"/>
            <a:ext cx="7619904" cy="1104560"/>
            <a:chOff x="1348656" y="4500694"/>
            <a:chExt cx="7619904" cy="1104560"/>
          </a:xfrm>
        </p:grpSpPr>
        <p:grpSp>
          <p:nvGrpSpPr>
            <p:cNvPr id="36" name="Group 85"/>
            <p:cNvGrpSpPr/>
            <p:nvPr/>
          </p:nvGrpSpPr>
          <p:grpSpPr>
            <a:xfrm>
              <a:off x="1348656" y="4663599"/>
              <a:ext cx="7619904" cy="941655"/>
              <a:chOff x="1348656" y="4663599"/>
              <a:chExt cx="7619904" cy="941655"/>
            </a:xfrm>
          </p:grpSpPr>
          <p:sp>
            <p:nvSpPr>
              <p:cNvPr id="69" name="Left Brace 68"/>
              <p:cNvSpPr/>
              <p:nvPr/>
            </p:nvSpPr>
            <p:spPr>
              <a:xfrm rot="14824320">
                <a:off x="4827681" y="1184574"/>
                <a:ext cx="661854" cy="7619904"/>
              </a:xfrm>
              <a:prstGeom prst="leftBrace">
                <a:avLst>
                  <a:gd name="adj1" fmla="val 61368"/>
                  <a:gd name="adj2" fmla="val 64198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Gill Sans" charset="0"/>
                  <a:ea typeface="Gill Sans" charset="0"/>
                  <a:cs typeface="Gill Sans" charset="0"/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 rot="20243231">
                <a:off x="3334343" y="5235922"/>
                <a:ext cx="22236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i="1" dirty="0">
                    <a:latin typeface="Gill Sans" charset="0"/>
                    <a:ea typeface="Gill Sans" charset="0"/>
                    <a:cs typeface="Gill Sans" charset="0"/>
                  </a:rPr>
                  <a:t>Linkage and Integration</a:t>
                </a:r>
              </a:p>
            </p:txBody>
          </p:sp>
        </p:grpSp>
        <p:sp>
          <p:nvSpPr>
            <p:cNvPr id="75" name="Arc 74"/>
            <p:cNvSpPr/>
            <p:nvPr/>
          </p:nvSpPr>
          <p:spPr>
            <a:xfrm>
              <a:off x="5841727" y="4669403"/>
              <a:ext cx="451664" cy="625111"/>
            </a:xfrm>
            <a:prstGeom prst="arc">
              <a:avLst>
                <a:gd name="adj1" fmla="val 19444935"/>
                <a:gd name="adj2" fmla="val 3872082"/>
              </a:avLst>
            </a:prstGeom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76" name="Arc 75"/>
            <p:cNvSpPr/>
            <p:nvPr/>
          </p:nvSpPr>
          <p:spPr>
            <a:xfrm rot="19176953" flipH="1">
              <a:off x="6282231" y="4500694"/>
              <a:ext cx="451664" cy="625111"/>
            </a:xfrm>
            <a:prstGeom prst="arc">
              <a:avLst>
                <a:gd name="adj1" fmla="val 19444935"/>
                <a:gd name="adj2" fmla="val 3872082"/>
              </a:avLst>
            </a:prstGeom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ill Sans" charset="0"/>
                <a:ea typeface="Gill Sans" charset="0"/>
                <a:cs typeface="Gill Sans" charset="0"/>
              </a:endParaRPr>
            </a:p>
          </p:txBody>
        </p:sp>
      </p:grpSp>
      <p:grpSp>
        <p:nvGrpSpPr>
          <p:cNvPr id="37" name="Group 90"/>
          <p:cNvGrpSpPr/>
          <p:nvPr/>
        </p:nvGrpSpPr>
        <p:grpSpPr>
          <a:xfrm>
            <a:off x="3115297" y="1929767"/>
            <a:ext cx="5728620" cy="3275927"/>
            <a:chOff x="2091027" y="2652780"/>
            <a:chExt cx="5728620" cy="3275927"/>
          </a:xfrm>
        </p:grpSpPr>
        <p:sp>
          <p:nvSpPr>
            <p:cNvPr id="87" name="Arc 86"/>
            <p:cNvSpPr/>
            <p:nvPr/>
          </p:nvSpPr>
          <p:spPr>
            <a:xfrm rot="6748920">
              <a:off x="6357527" y="2652780"/>
              <a:ext cx="1462120" cy="1462120"/>
            </a:xfrm>
            <a:prstGeom prst="arc">
              <a:avLst/>
            </a:prstGeom>
            <a:noFill/>
            <a:ln w="127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88" name="Arc 87"/>
            <p:cNvSpPr/>
            <p:nvPr/>
          </p:nvSpPr>
          <p:spPr>
            <a:xfrm rot="6748920">
              <a:off x="2091027" y="4466587"/>
              <a:ext cx="1462120" cy="1462120"/>
            </a:xfrm>
            <a:prstGeom prst="arc">
              <a:avLst/>
            </a:prstGeom>
            <a:noFill/>
            <a:ln w="127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89" name="Arc 88"/>
            <p:cNvSpPr/>
            <p:nvPr/>
          </p:nvSpPr>
          <p:spPr>
            <a:xfrm rot="6748920">
              <a:off x="3464956" y="3890632"/>
              <a:ext cx="1462120" cy="1462120"/>
            </a:xfrm>
            <a:prstGeom prst="arc">
              <a:avLst/>
            </a:prstGeom>
            <a:noFill/>
            <a:ln w="127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0" name="Arc 89"/>
            <p:cNvSpPr/>
            <p:nvPr/>
          </p:nvSpPr>
          <p:spPr>
            <a:xfrm rot="6748920">
              <a:off x="4856512" y="3290677"/>
              <a:ext cx="1462120" cy="1462120"/>
            </a:xfrm>
            <a:prstGeom prst="arc">
              <a:avLst/>
            </a:prstGeom>
            <a:noFill/>
            <a:ln w="127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ill Sans" charset="0"/>
                <a:ea typeface="Gill Sans" charset="0"/>
                <a:cs typeface="Gill Sans" charset="0"/>
              </a:endParaRPr>
            </a:p>
          </p:txBody>
        </p:sp>
      </p:grpSp>
      <p:sp>
        <p:nvSpPr>
          <p:cNvPr id="4" name="Rectangle 5">
            <a:extLst>
              <a:ext uri="{FF2B5EF4-FFF2-40B4-BE49-F238E27FC236}">
                <a16:creationId xmlns:a16="http://schemas.microsoft.com/office/drawing/2014/main" id="{5070E7AD-EB18-ED78-6A90-3C127720F3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252" y="253997"/>
            <a:ext cx="114782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kern="0" dirty="0">
                <a:solidFill>
                  <a:srgbClr val="003D8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Biomarkers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03D81"/>
              </a:solidFill>
              <a:effectLst/>
              <a:uLnTx/>
              <a:uFillTx/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FAE531-B077-8DCC-BD9A-05958ADE6DB2}"/>
              </a:ext>
            </a:extLst>
          </p:cNvPr>
          <p:cNvSpPr/>
          <p:nvPr/>
        </p:nvSpPr>
        <p:spPr>
          <a:xfrm>
            <a:off x="2118167" y="6381728"/>
            <a:ext cx="79668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Courtesy of </a:t>
            </a:r>
            <a:r>
              <a:rPr kumimoji="0" lang="en-GB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Dr.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Toby </a:t>
            </a:r>
            <a:r>
              <a:rPr kumimoji="0" lang="en-GB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Athersuch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1128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5"/>
          <p:cNvSpPr>
            <a:spLocks noGrp="1" noChangeArrowheads="1"/>
          </p:cNvSpPr>
          <p:nvPr>
            <p:ph type="title"/>
          </p:nvPr>
        </p:nvSpPr>
        <p:spPr>
          <a:xfrm>
            <a:off x="2030730" y="436882"/>
            <a:ext cx="8172450" cy="63817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Zoom into Kidney specific profiles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203201"/>
            <a:ext cx="9906000" cy="6450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9353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19935BBF-FC54-DE50-2AF0-BB6FAC311F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116" y="725234"/>
            <a:ext cx="11416584" cy="602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lvl="0" algn="ctr">
              <a:defRPr/>
            </a:pPr>
            <a:r>
              <a:rPr lang="en-US" sz="2400" b="1" kern="0" dirty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Acknowledgements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3F1572D-DFCF-D240-4E70-23EAA4988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863" y="1621491"/>
            <a:ext cx="854792" cy="695333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EBDB4779-598D-3AC8-174D-03D40F151DCD}"/>
              </a:ext>
            </a:extLst>
          </p:cNvPr>
          <p:cNvSpPr txBox="1">
            <a:spLocks/>
          </p:cNvSpPr>
          <p:nvPr/>
        </p:nvSpPr>
        <p:spPr bwMode="auto">
          <a:xfrm>
            <a:off x="2106708" y="1365292"/>
            <a:ext cx="3953300" cy="455157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68577" tIns="34289" rIns="68577" bIns="34289" numCol="1" anchor="t" anchorCtr="0" compatLnSpc="1">
            <a:prstTxWarp prst="textNoShape">
              <a:avLst/>
            </a:prstTxWarp>
            <a:noAutofit/>
          </a:bodyPr>
          <a:lstStyle/>
          <a:p>
            <a:pPr algn="r" defTabSz="305645">
              <a:spcBef>
                <a:spcPts val="341"/>
              </a:spcBef>
              <a:buClr>
                <a:srgbClr val="B0B4FF"/>
              </a:buClr>
              <a:buSzPct val="100000"/>
              <a:defRPr/>
            </a:pPr>
            <a: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Imperial College London</a:t>
            </a:r>
            <a:b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</a:b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 </a:t>
            </a:r>
            <a:r>
              <a:rPr lang="en-US" sz="1400" kern="0" dirty="0" err="1">
                <a:solidFill>
                  <a:srgbClr val="000000"/>
                </a:solidFill>
                <a:ea typeface="AR PL ShanHeiSun Uni"/>
                <a:cs typeface="Arial"/>
              </a:rPr>
              <a:t>Kanta</a:t>
            </a:r>
            <a:r>
              <a:rPr lang="en-US" sz="1400" kern="0" dirty="0">
                <a:solidFill>
                  <a:srgbClr val="000000"/>
                </a:solidFill>
                <a:ea typeface="AR PL ShanHeiSun Uni"/>
                <a:cs typeface="Arial"/>
              </a:rPr>
              <a:t> </a:t>
            </a:r>
            <a:r>
              <a:rPr lang="en-US" sz="1400" kern="0" dirty="0" err="1">
                <a:solidFill>
                  <a:srgbClr val="000000"/>
                </a:solidFill>
                <a:ea typeface="AR PL ShanHeiSun Uni"/>
                <a:cs typeface="Arial"/>
              </a:rPr>
              <a:t>Chechi</a:t>
            </a:r>
            <a:r>
              <a:rPr lang="en-US" sz="1400" kern="0" dirty="0">
                <a:solidFill>
                  <a:srgbClr val="000000"/>
                </a:solidFill>
                <a:ea typeface="AR PL ShanHeiSun Uni"/>
                <a:cs typeface="Arial"/>
              </a:rPr>
              <a:t>, Petros </a:t>
            </a:r>
            <a:r>
              <a:rPr lang="en-US" sz="1400" kern="0" dirty="0" err="1">
                <a:solidFill>
                  <a:srgbClr val="000000"/>
                </a:solidFill>
                <a:ea typeface="AR PL ShanHeiSun Uni"/>
                <a:cs typeface="Arial"/>
              </a:rPr>
              <a:t>Andripokoulous</a:t>
            </a:r>
            <a:r>
              <a:rPr lang="en-US" sz="1400" kern="0" dirty="0">
                <a:solidFill>
                  <a:srgbClr val="000000"/>
                </a:solidFill>
                <a:ea typeface="AR PL ShanHeiSun Uni"/>
                <a:cs typeface="Arial"/>
              </a:rPr>
              <a:t>, Michael </a:t>
            </a:r>
            <a:r>
              <a:rPr lang="en-US" sz="1400" kern="0" dirty="0" err="1">
                <a:solidFill>
                  <a:srgbClr val="000000"/>
                </a:solidFill>
                <a:ea typeface="AR PL ShanHeiSun Uni"/>
                <a:cs typeface="Arial"/>
              </a:rPr>
              <a:t>Olanipekun</a:t>
            </a:r>
            <a:r>
              <a:rPr lang="en-US" sz="1400" kern="0" dirty="0">
                <a:solidFill>
                  <a:srgbClr val="000000"/>
                </a:solidFill>
                <a:ea typeface="AR PL ShanHeiSun Uni"/>
                <a:cs typeface="Arial"/>
              </a:rPr>
              <a:t>, </a:t>
            </a:r>
            <a:r>
              <a:rPr lang="en-US" sz="1400" kern="0" dirty="0" err="1">
                <a:solidFill>
                  <a:srgbClr val="000000"/>
                </a:solidFill>
                <a:ea typeface="AR PL ShanHeiSun Uni"/>
                <a:cs typeface="Arial"/>
              </a:rPr>
              <a:t>Angelos</a:t>
            </a:r>
            <a:r>
              <a:rPr lang="en-US" sz="1400" kern="0" dirty="0">
                <a:solidFill>
                  <a:srgbClr val="000000"/>
                </a:solidFill>
                <a:ea typeface="AR PL ShanHeiSun Uni"/>
                <a:cs typeface="Arial"/>
              </a:rPr>
              <a:t> </a:t>
            </a:r>
            <a:r>
              <a:rPr lang="en-US" sz="1400" kern="0" dirty="0" err="1">
                <a:solidFill>
                  <a:srgbClr val="000000"/>
                </a:solidFill>
                <a:ea typeface="AR PL ShanHeiSun Uni"/>
                <a:cs typeface="Arial"/>
              </a:rPr>
              <a:t>Manolias</a:t>
            </a:r>
            <a:r>
              <a:rPr lang="en-US" sz="1400" kern="0" dirty="0">
                <a:solidFill>
                  <a:srgbClr val="000000"/>
                </a:solidFill>
                <a:ea typeface="AR PL ShanHeiSun Uni"/>
                <a:cs typeface="Arial"/>
              </a:rPr>
              <a:t>, 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Elliot Murphy, Julien </a:t>
            </a:r>
            <a:r>
              <a:rPr lang="en-US" sz="1400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Chilloux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, Antonis </a:t>
            </a:r>
            <a:r>
              <a:rPr lang="en-US" sz="1400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Myridakis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, </a:t>
            </a:r>
            <a:r>
              <a:rPr lang="en-US" sz="1400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Nadeen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 </a:t>
            </a:r>
            <a:r>
              <a:rPr lang="en-US" sz="1400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Habboub</a:t>
            </a:r>
            <a:endParaRPr lang="en-US" sz="1400" kern="0" dirty="0">
              <a:solidFill>
                <a:srgbClr val="000000"/>
              </a:solidFill>
              <a:latin typeface="Arial"/>
              <a:ea typeface="AR PL ShanHeiSun Uni"/>
              <a:cs typeface="Arial"/>
            </a:endParaRPr>
          </a:p>
          <a:p>
            <a:pPr algn="r" defTabSz="305645">
              <a:spcBef>
                <a:spcPts val="341"/>
              </a:spcBef>
              <a:buClr>
                <a:srgbClr val="B0B4FF"/>
              </a:buClr>
              <a:buSzPct val="100000"/>
              <a:defRPr/>
            </a:pPr>
            <a: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Université </a:t>
            </a:r>
            <a:r>
              <a:rPr lang="en-US" sz="1400" b="1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catholique</a:t>
            </a:r>
            <a: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 de Louvain, Brussels</a:t>
            </a:r>
            <a:b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</a:b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Amandine Everard, Hubert </a:t>
            </a:r>
            <a:r>
              <a:rPr lang="en-US" sz="1400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Plovier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, </a:t>
            </a:r>
            <a:r>
              <a:rPr lang="en-US" sz="1400" u="sng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Patrice </a:t>
            </a:r>
            <a:r>
              <a:rPr lang="en-US" sz="1400" u="sng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Cani</a:t>
            </a:r>
            <a:endParaRPr lang="en-US" sz="1400" u="sng" kern="0" dirty="0">
              <a:solidFill>
                <a:srgbClr val="000000"/>
              </a:solidFill>
              <a:latin typeface="Arial"/>
              <a:ea typeface="AR PL ShanHeiSun Uni"/>
              <a:cs typeface="Arial"/>
            </a:endParaRPr>
          </a:p>
          <a:p>
            <a:pPr algn="r" defTabSz="305645">
              <a:spcBef>
                <a:spcPts val="341"/>
              </a:spcBef>
              <a:buClr>
                <a:srgbClr val="B0B4FF"/>
              </a:buClr>
              <a:buSzPct val="100000"/>
              <a:defRPr/>
            </a:pPr>
            <a: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University of Rome</a:t>
            </a:r>
            <a:b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</a:b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Marina </a:t>
            </a:r>
            <a:r>
              <a:rPr lang="en-US" sz="1400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Cardellini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, </a:t>
            </a:r>
            <a:r>
              <a:rPr lang="en-US" sz="1400" u="sng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Massimo Federici</a:t>
            </a:r>
          </a:p>
          <a:p>
            <a:pPr algn="r" defTabSz="305645">
              <a:spcBef>
                <a:spcPts val="341"/>
              </a:spcBef>
              <a:buClr>
                <a:srgbClr val="B0B4FF"/>
              </a:buClr>
              <a:buSzPct val="100000"/>
              <a:defRPr/>
            </a:pPr>
            <a: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University of Girona</a:t>
            </a:r>
            <a:b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</a:br>
            <a:r>
              <a:rPr lang="en-US" sz="1400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Jèssica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 </a:t>
            </a:r>
            <a:r>
              <a:rPr lang="en-US" sz="1400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Latorre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 </a:t>
            </a:r>
            <a:r>
              <a:rPr lang="en-US" sz="1400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Luque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, José Maria Moreno-Navarrete, </a:t>
            </a:r>
            <a:r>
              <a:rPr lang="en-US" sz="1400" u="sng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Jose-Manuel Fernandez-Rea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l</a:t>
            </a:r>
          </a:p>
          <a:p>
            <a:pPr algn="r" defTabSz="305645">
              <a:spcBef>
                <a:spcPts val="341"/>
              </a:spcBef>
              <a:buClr>
                <a:srgbClr val="B0B4FF"/>
              </a:buClr>
              <a:buSzPct val="100000"/>
              <a:defRPr/>
            </a:pPr>
            <a:r>
              <a:rPr lang="en-US" sz="1400" b="1" kern="0" dirty="0">
                <a:solidFill>
                  <a:srgbClr val="000000"/>
                </a:solidFill>
                <a:ea typeface="AR PL ShanHeiSun Uni"/>
                <a:cs typeface="Arial"/>
              </a:rPr>
              <a:t>Nottingham Trent University</a:t>
            </a:r>
            <a:br>
              <a:rPr lang="en-US" sz="1400" b="1" kern="0" dirty="0">
                <a:solidFill>
                  <a:srgbClr val="000000"/>
                </a:solidFill>
                <a:ea typeface="AR PL ShanHeiSun Uni"/>
                <a:cs typeface="Arial"/>
              </a:rPr>
            </a:br>
            <a:r>
              <a:rPr lang="en-US" sz="1400" kern="0" dirty="0">
                <a:solidFill>
                  <a:srgbClr val="000000"/>
                </a:solidFill>
                <a:ea typeface="AR PL ShanHeiSun Uni"/>
                <a:cs typeface="Arial"/>
              </a:rPr>
              <a:t>Fiona Newberry, </a:t>
            </a:r>
            <a:r>
              <a:rPr lang="en-US" sz="1400" u="sng" kern="0" dirty="0">
                <a:solidFill>
                  <a:srgbClr val="000000"/>
                </a:solidFill>
                <a:ea typeface="AR PL ShanHeiSun Uni"/>
                <a:cs typeface="Arial"/>
              </a:rPr>
              <a:t>Lesley </a:t>
            </a:r>
            <a:r>
              <a:rPr lang="en-US" sz="1400" u="sng" kern="0" dirty="0" err="1">
                <a:solidFill>
                  <a:srgbClr val="000000"/>
                </a:solidFill>
                <a:ea typeface="AR PL ShanHeiSun Uni"/>
                <a:cs typeface="Arial"/>
              </a:rPr>
              <a:t>Hoyles</a:t>
            </a:r>
            <a: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 </a:t>
            </a:r>
          </a:p>
          <a:p>
            <a:pPr algn="r" defTabSz="305645">
              <a:spcBef>
                <a:spcPts val="341"/>
              </a:spcBef>
              <a:buClr>
                <a:srgbClr val="B0B4FF"/>
              </a:buClr>
              <a:buSzPct val="100000"/>
              <a:defRPr/>
            </a:pPr>
            <a:r>
              <a:rPr lang="en-US" sz="1400" b="1" kern="0" dirty="0">
                <a:solidFill>
                  <a:srgbClr val="000000"/>
                </a:solidFill>
                <a:ea typeface="AR PL ShanHeiSun Uni"/>
                <a:cs typeface="Arial"/>
              </a:rPr>
              <a:t>Ottawa Heart Centre</a:t>
            </a:r>
            <a:br>
              <a:rPr lang="en-US" sz="1400" b="1" kern="0" dirty="0">
                <a:solidFill>
                  <a:srgbClr val="000000"/>
                </a:solidFill>
                <a:ea typeface="AR PL ShanHeiSun Uni"/>
                <a:cs typeface="Arial"/>
              </a:rPr>
            </a:br>
            <a:r>
              <a:rPr lang="en-US" sz="1400" kern="0" dirty="0">
                <a:solidFill>
                  <a:srgbClr val="000000"/>
                </a:solidFill>
                <a:ea typeface="AR PL ShanHeiSun Uni"/>
                <a:cs typeface="Arial"/>
              </a:rPr>
              <a:t>David Smyth, </a:t>
            </a:r>
            <a:r>
              <a:rPr lang="en-US" sz="1400" kern="0" dirty="0" err="1">
                <a:solidFill>
                  <a:srgbClr val="000000"/>
                </a:solidFill>
                <a:ea typeface="AR PL ShanHeiSun Uni"/>
                <a:cs typeface="Arial"/>
              </a:rPr>
              <a:t>Liyong</a:t>
            </a:r>
            <a:r>
              <a:rPr lang="en-US" sz="1400" kern="0" dirty="0">
                <a:solidFill>
                  <a:srgbClr val="000000"/>
                </a:solidFill>
                <a:ea typeface="AR PL ShanHeiSun Uni"/>
                <a:cs typeface="Arial"/>
              </a:rPr>
              <a:t> Zhang, </a:t>
            </a:r>
            <a:r>
              <a:rPr lang="en-US" sz="1400" u="sng" kern="0" dirty="0">
                <a:solidFill>
                  <a:srgbClr val="000000"/>
                </a:solidFill>
                <a:ea typeface="AR PL ShanHeiSun Uni"/>
                <a:cs typeface="Arial"/>
              </a:rPr>
              <a:t>Peter Liu</a:t>
            </a:r>
            <a: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 </a:t>
            </a:r>
          </a:p>
          <a:p>
            <a:pPr algn="r" defTabSz="305645">
              <a:spcBef>
                <a:spcPts val="341"/>
              </a:spcBef>
              <a:buClr>
                <a:srgbClr val="B0B4FF"/>
              </a:buClr>
              <a:buSzPct val="100000"/>
              <a:defRPr/>
            </a:pPr>
            <a: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University of Copenhagen</a:t>
            </a:r>
            <a:b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</a:b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Trine Nielsen,</a:t>
            </a:r>
            <a: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 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Torben Hansen, </a:t>
            </a:r>
            <a:r>
              <a:rPr lang="en-US" sz="1400" u="sng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Oluf</a:t>
            </a:r>
            <a:r>
              <a:rPr lang="en-US" sz="1400" u="sng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 Pedersen</a:t>
            </a:r>
            <a:endParaRPr lang="en-US" sz="1400" b="1" kern="0" dirty="0">
              <a:solidFill>
                <a:srgbClr val="000000"/>
              </a:solidFill>
              <a:latin typeface="Arial"/>
              <a:ea typeface="AR PL ShanHeiSun Uni"/>
              <a:cs typeface="Arial"/>
            </a:endParaRPr>
          </a:p>
          <a:p>
            <a:pPr algn="r" defTabSz="305645">
              <a:spcBef>
                <a:spcPts val="341"/>
              </a:spcBef>
              <a:buClr>
                <a:srgbClr val="B0B4FF"/>
              </a:buClr>
              <a:buSzPct val="100000"/>
              <a:defRPr/>
            </a:pPr>
            <a: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VIB, Leuven</a:t>
            </a:r>
            <a:b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</a:b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Sara Silva-Vieira, </a:t>
            </a:r>
            <a:r>
              <a:rPr lang="en-US" sz="1400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Gwen,Falony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, </a:t>
            </a:r>
            <a:r>
              <a:rPr lang="en-US" sz="1400" u="sng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Jeroen </a:t>
            </a:r>
            <a:r>
              <a:rPr lang="en-US" sz="1400" u="sng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Raes</a:t>
            </a:r>
            <a:br>
              <a:rPr lang="en-US" sz="1400" u="sng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</a:br>
            <a: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EMBL, Heidelberg </a:t>
            </a:r>
            <a:b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</a:br>
            <a:r>
              <a:rPr lang="en-US" sz="1400" u="sng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Peer Bork</a:t>
            </a:r>
            <a:endParaRPr lang="en-US" sz="1400" kern="0" dirty="0">
              <a:solidFill>
                <a:srgbClr val="000000"/>
              </a:solidFill>
              <a:latin typeface="Arial"/>
              <a:ea typeface="AR PL ShanHeiSun Uni"/>
              <a:cs typeface="Arial"/>
            </a:endParaRPr>
          </a:p>
        </p:txBody>
      </p:sp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96F07CF1-C74C-006E-D576-2BB1729F4667}"/>
              </a:ext>
            </a:extLst>
          </p:cNvPr>
          <p:cNvSpPr txBox="1">
            <a:spLocks/>
          </p:cNvSpPr>
          <p:nvPr/>
        </p:nvSpPr>
        <p:spPr bwMode="auto">
          <a:xfrm>
            <a:off x="6017741" y="1353110"/>
            <a:ext cx="4142981" cy="399391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68577" tIns="34289" rIns="68577" bIns="34289" numCol="1" anchor="t" anchorCtr="0" compatLnSpc="1">
            <a:prstTxWarp prst="textNoShape">
              <a:avLst/>
            </a:prstTxWarp>
          </a:bodyPr>
          <a:lstStyle/>
          <a:p>
            <a:pPr defTabSz="305645">
              <a:spcBef>
                <a:spcPts val="341"/>
              </a:spcBef>
              <a:buClr>
                <a:srgbClr val="B0B4FF"/>
              </a:buClr>
              <a:buSzPct val="100000"/>
              <a:defRPr/>
            </a:pPr>
            <a:r>
              <a:rPr lang="en-US" sz="1400" b="1" kern="0" dirty="0">
                <a:solidFill>
                  <a:srgbClr val="000000"/>
                </a:solidFill>
                <a:ea typeface="AR PL ShanHeiSun Uni"/>
                <a:cs typeface="Arial"/>
              </a:rPr>
              <a:t>U1283/UMR8199 EGID, Lille</a:t>
            </a:r>
            <a:br>
              <a:rPr lang="en-US" sz="1400" b="1" kern="0" dirty="0">
                <a:solidFill>
                  <a:srgbClr val="000000"/>
                </a:solidFill>
                <a:ea typeface="AR PL ShanHeiSun Uni"/>
                <a:cs typeface="Arial"/>
              </a:rPr>
            </a:br>
            <a:r>
              <a:rPr lang="en-US" sz="1400" kern="0" dirty="0" err="1">
                <a:solidFill>
                  <a:srgbClr val="000000"/>
                </a:solidFill>
                <a:ea typeface="AR PL ShanHeiSun Uni"/>
                <a:cs typeface="Arial"/>
              </a:rPr>
              <a:t>Francesc</a:t>
            </a:r>
            <a:r>
              <a:rPr lang="en-US" sz="1400" kern="0" dirty="0">
                <a:solidFill>
                  <a:srgbClr val="000000"/>
                </a:solidFill>
                <a:ea typeface="AR PL ShanHeiSun Uni"/>
                <a:cs typeface="Arial"/>
              </a:rPr>
              <a:t> Puig </a:t>
            </a:r>
            <a:r>
              <a:rPr lang="en-US" sz="1400" kern="0" dirty="0" err="1">
                <a:solidFill>
                  <a:srgbClr val="000000"/>
                </a:solidFill>
                <a:ea typeface="AR PL ShanHeiSun Uni"/>
                <a:cs typeface="Arial"/>
              </a:rPr>
              <a:t>Castellví</a:t>
            </a:r>
            <a:r>
              <a:rPr lang="en-US" sz="1400" kern="0" dirty="0">
                <a:solidFill>
                  <a:srgbClr val="000000"/>
                </a:solidFill>
                <a:ea typeface="AR PL ShanHeiSun Uni"/>
                <a:cs typeface="Arial"/>
              </a:rPr>
              <a:t>, Romina Pacheco Tapia, Inés Castro </a:t>
            </a:r>
            <a:r>
              <a:rPr lang="en-US" sz="1400" kern="0" dirty="0" err="1">
                <a:solidFill>
                  <a:srgbClr val="000000"/>
                </a:solidFill>
                <a:ea typeface="AR PL ShanHeiSun Uni"/>
                <a:cs typeface="Arial"/>
              </a:rPr>
              <a:t>Dionicio</a:t>
            </a:r>
            <a:r>
              <a:rPr lang="en-US" sz="1400" kern="0" dirty="0">
                <a:solidFill>
                  <a:srgbClr val="000000"/>
                </a:solidFill>
                <a:ea typeface="AR PL ShanHeiSun Uni"/>
                <a:cs typeface="Arial"/>
              </a:rPr>
              <a:t> Maxime </a:t>
            </a:r>
            <a:r>
              <a:rPr lang="en-US" sz="1400" kern="0" dirty="0" err="1">
                <a:solidFill>
                  <a:srgbClr val="000000"/>
                </a:solidFill>
                <a:ea typeface="AR PL ShanHeiSun Uni"/>
                <a:cs typeface="Arial"/>
              </a:rPr>
              <a:t>Deslande</a:t>
            </a:r>
            <a:r>
              <a:rPr lang="en-US" sz="1400" kern="0" dirty="0">
                <a:solidFill>
                  <a:srgbClr val="000000"/>
                </a:solidFill>
                <a:ea typeface="AR PL ShanHeiSun Uni"/>
                <a:cs typeface="Arial"/>
              </a:rPr>
              <a:t>, </a:t>
            </a:r>
            <a:r>
              <a:rPr lang="en-US" sz="1400" kern="0" dirty="0" err="1">
                <a:solidFill>
                  <a:srgbClr val="000000"/>
                </a:solidFill>
                <a:ea typeface="AR PL ShanHeiSun Uni"/>
                <a:cs typeface="Arial"/>
              </a:rPr>
              <a:t>Mickaël</a:t>
            </a:r>
            <a:r>
              <a:rPr lang="en-US" sz="1400" kern="0" dirty="0">
                <a:solidFill>
                  <a:srgbClr val="000000"/>
                </a:solidFill>
                <a:ea typeface="AR PL ShanHeiSun Uni"/>
                <a:cs typeface="Arial"/>
              </a:rPr>
              <a:t> Chevalier, Gustavo </a:t>
            </a:r>
            <a:r>
              <a:rPr lang="en-US" sz="1400" kern="0" dirty="0" err="1">
                <a:solidFill>
                  <a:srgbClr val="000000"/>
                </a:solidFill>
                <a:ea typeface="AR PL ShanHeiSun Uni"/>
                <a:cs typeface="Arial"/>
              </a:rPr>
              <a:t>Monnerat</a:t>
            </a:r>
            <a:r>
              <a:rPr lang="en-US" sz="1400" kern="0" dirty="0">
                <a:solidFill>
                  <a:srgbClr val="000000"/>
                </a:solidFill>
                <a:ea typeface="AR PL ShanHeiSun Uni"/>
                <a:cs typeface="Arial"/>
              </a:rPr>
              <a:t> </a:t>
            </a:r>
            <a:r>
              <a:rPr lang="en-US" sz="1400" kern="0" dirty="0" err="1">
                <a:solidFill>
                  <a:srgbClr val="000000"/>
                </a:solidFill>
                <a:ea typeface="AR PL ShanHeiSun Uni"/>
                <a:cs typeface="Arial"/>
              </a:rPr>
              <a:t>Cahli</a:t>
            </a:r>
            <a:r>
              <a:rPr lang="en-US" sz="1400" kern="0" dirty="0">
                <a:solidFill>
                  <a:srgbClr val="000000"/>
                </a:solidFill>
                <a:ea typeface="AR PL ShanHeiSun Uni"/>
                <a:cs typeface="Arial"/>
              </a:rPr>
              <a:t>, Amélie </a:t>
            </a:r>
            <a:r>
              <a:rPr lang="en-US" sz="1400" kern="0" dirty="0" err="1">
                <a:solidFill>
                  <a:srgbClr val="000000"/>
                </a:solidFill>
                <a:ea typeface="AR PL ShanHeiSun Uni"/>
                <a:cs typeface="Arial"/>
              </a:rPr>
              <a:t>Bonnefond</a:t>
            </a:r>
            <a:r>
              <a:rPr lang="en-US" sz="1400" kern="0" dirty="0">
                <a:solidFill>
                  <a:srgbClr val="000000"/>
                </a:solidFill>
                <a:ea typeface="AR PL ShanHeiSun Uni"/>
                <a:cs typeface="Arial"/>
              </a:rPr>
              <a:t>, </a:t>
            </a:r>
            <a:r>
              <a:rPr lang="en-US" sz="1400" u="sng" kern="0" dirty="0">
                <a:solidFill>
                  <a:srgbClr val="000000"/>
                </a:solidFill>
                <a:ea typeface="AR PL ShanHeiSun Uni"/>
                <a:cs typeface="Arial"/>
              </a:rPr>
              <a:t>Philippe </a:t>
            </a:r>
            <a:r>
              <a:rPr lang="en-US" sz="1400" u="sng" kern="0" dirty="0" err="1">
                <a:solidFill>
                  <a:srgbClr val="000000"/>
                </a:solidFill>
                <a:ea typeface="AR PL ShanHeiSun Uni"/>
                <a:cs typeface="Arial"/>
              </a:rPr>
              <a:t>Froguel</a:t>
            </a:r>
            <a:r>
              <a:rPr lang="en-US" sz="1400" u="sng" kern="0" dirty="0">
                <a:solidFill>
                  <a:srgbClr val="000000"/>
                </a:solidFill>
                <a:ea typeface="AR PL ShanHeiSun Uni"/>
                <a:cs typeface="Arial"/>
              </a:rPr>
              <a:t> </a:t>
            </a:r>
          </a:p>
          <a:p>
            <a:pPr defTabSz="305645">
              <a:spcBef>
                <a:spcPts val="341"/>
              </a:spcBef>
              <a:buClr>
                <a:srgbClr val="B0B4FF"/>
              </a:buClr>
              <a:buSzPct val="100000"/>
              <a:defRPr/>
            </a:pPr>
            <a:r>
              <a:rPr lang="en-US" sz="1400" b="1" kern="0" dirty="0">
                <a:solidFill>
                  <a:srgbClr val="000000"/>
                </a:solidFill>
                <a:ea typeface="AR PL ShanHeiSun Uni"/>
                <a:cs typeface="Arial"/>
              </a:rPr>
              <a:t>INSERM, Toulouse</a:t>
            </a:r>
            <a:br>
              <a:rPr lang="en-US" sz="1400" b="1" kern="0" dirty="0">
                <a:solidFill>
                  <a:srgbClr val="000000"/>
                </a:solidFill>
                <a:ea typeface="AR PL ShanHeiSun Uni"/>
                <a:cs typeface="Arial"/>
              </a:rPr>
            </a:br>
            <a:r>
              <a:rPr lang="en-US" sz="1400" kern="0" dirty="0">
                <a:solidFill>
                  <a:srgbClr val="000000"/>
                </a:solidFill>
                <a:ea typeface="AR PL ShanHeiSun Uni"/>
                <a:cs typeface="Arial"/>
              </a:rPr>
              <a:t>Matteo </a:t>
            </a:r>
            <a:r>
              <a:rPr lang="en-US" sz="1400" kern="0" dirty="0" err="1">
                <a:solidFill>
                  <a:srgbClr val="000000"/>
                </a:solidFill>
                <a:ea typeface="AR PL ShanHeiSun Uni"/>
                <a:cs typeface="Arial"/>
              </a:rPr>
              <a:t>Serino</a:t>
            </a:r>
            <a:r>
              <a:rPr lang="en-US" sz="1400" kern="0" dirty="0">
                <a:solidFill>
                  <a:srgbClr val="000000"/>
                </a:solidFill>
                <a:ea typeface="AR PL ShanHeiSun Uni"/>
                <a:cs typeface="Arial"/>
              </a:rPr>
              <a:t>, Julie Charpentier, Christophe </a:t>
            </a:r>
            <a:r>
              <a:rPr lang="en-US" sz="1400" kern="0" dirty="0" err="1">
                <a:solidFill>
                  <a:srgbClr val="000000"/>
                </a:solidFill>
                <a:ea typeface="AR PL ShanHeiSun Uni"/>
                <a:cs typeface="Arial"/>
              </a:rPr>
              <a:t>Heymes</a:t>
            </a:r>
            <a:r>
              <a:rPr lang="en-US" sz="1400" kern="0" dirty="0">
                <a:solidFill>
                  <a:srgbClr val="000000"/>
                </a:solidFill>
                <a:ea typeface="AR PL ShanHeiSun Uni"/>
                <a:cs typeface="Arial"/>
              </a:rPr>
              <a:t>, Vincent </a:t>
            </a:r>
            <a:r>
              <a:rPr lang="en-US" sz="1400" kern="0" dirty="0" err="1">
                <a:solidFill>
                  <a:srgbClr val="000000"/>
                </a:solidFill>
                <a:ea typeface="AR PL ShanHeiSun Uni"/>
                <a:cs typeface="Arial"/>
              </a:rPr>
              <a:t>Azalbert</a:t>
            </a:r>
            <a:r>
              <a:rPr lang="en-US" sz="1400" kern="0" dirty="0">
                <a:solidFill>
                  <a:srgbClr val="000000"/>
                </a:solidFill>
                <a:ea typeface="AR PL ShanHeiSun Uni"/>
                <a:cs typeface="Arial"/>
              </a:rPr>
              <a:t>, Vincent </a:t>
            </a:r>
            <a:r>
              <a:rPr lang="en-US" sz="1400" kern="0" dirty="0" err="1">
                <a:solidFill>
                  <a:srgbClr val="000000"/>
                </a:solidFill>
                <a:ea typeface="AR PL ShanHeiSun Uni"/>
                <a:cs typeface="Arial"/>
              </a:rPr>
              <a:t>Blasco-Baque</a:t>
            </a:r>
            <a:r>
              <a:rPr lang="en-US" sz="1400" kern="0" dirty="0">
                <a:solidFill>
                  <a:srgbClr val="000000"/>
                </a:solidFill>
                <a:ea typeface="AR PL ShanHeiSun Uni"/>
                <a:cs typeface="Arial"/>
              </a:rPr>
              <a:t>, Frédéric Lopez, </a:t>
            </a:r>
            <a:r>
              <a:rPr lang="en-US" sz="1400" u="sng" kern="0" dirty="0">
                <a:solidFill>
                  <a:srgbClr val="000000"/>
                </a:solidFill>
                <a:ea typeface="AR PL ShanHeiSun Uni"/>
                <a:cs typeface="Arial"/>
              </a:rPr>
              <a:t>Remy </a:t>
            </a:r>
            <a:r>
              <a:rPr lang="en-US" sz="1400" u="sng" kern="0" dirty="0" err="1">
                <a:solidFill>
                  <a:srgbClr val="000000"/>
                </a:solidFill>
                <a:ea typeface="AR PL ShanHeiSun Uni"/>
                <a:cs typeface="Arial"/>
              </a:rPr>
              <a:t>Burcelin</a:t>
            </a:r>
            <a:br>
              <a:rPr lang="en-US" sz="1400" kern="0" dirty="0">
                <a:solidFill>
                  <a:srgbClr val="000000"/>
                </a:solidFill>
                <a:ea typeface="AR PL ShanHeiSun Uni"/>
                <a:cs typeface="Arial"/>
              </a:rPr>
            </a:br>
            <a: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INSERM, Paris</a:t>
            </a:r>
            <a:b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</a:b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Fabienne </a:t>
            </a:r>
            <a:r>
              <a:rPr lang="en-US" sz="1400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Foufelle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, Elodie Anthony, </a:t>
            </a:r>
            <a:r>
              <a:rPr lang="en-US" sz="1400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Fadila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 Rayah, </a:t>
            </a:r>
            <a:r>
              <a:rPr lang="en-US" sz="1400" u="sng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Catherine </a:t>
            </a:r>
            <a:r>
              <a:rPr lang="en-US" sz="1400" u="sng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Postic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, François </a:t>
            </a:r>
            <a:r>
              <a:rPr lang="en-US" sz="1400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Brial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, </a:t>
            </a:r>
            <a:r>
              <a:rPr lang="en-US" sz="1400" u="sng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Dominique </a:t>
            </a:r>
            <a:r>
              <a:rPr lang="en-US" sz="1400" u="sng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Gauguier</a:t>
            </a:r>
            <a:br>
              <a:rPr lang="en-US" sz="1400" u="sng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</a:br>
            <a: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ICAN Institute, Paris</a:t>
            </a:r>
            <a:b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</a:b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Jean-Michel </a:t>
            </a:r>
            <a:r>
              <a:rPr lang="en-US" sz="1400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Oppert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, Daniel Zucker, </a:t>
            </a:r>
            <a:r>
              <a:rPr lang="en-US" sz="1400" u="sng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Karine</a:t>
            </a:r>
            <a:r>
              <a:rPr lang="en-US" sz="1400" u="sng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 Clément</a:t>
            </a:r>
            <a:br>
              <a:rPr lang="en-US" sz="1400" b="1" u="sng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</a:br>
            <a: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INRAE </a:t>
            </a:r>
            <a:r>
              <a:rPr lang="en-US" sz="1400" b="1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Jouy</a:t>
            </a:r>
            <a:b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</a:b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Sebastien </a:t>
            </a:r>
            <a:r>
              <a:rPr lang="en-US" sz="1400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Fromentin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, Emmanuelle Le </a:t>
            </a:r>
            <a:r>
              <a:rPr lang="en-US" sz="1400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Chatelier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, </a:t>
            </a:r>
            <a:b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</a:br>
            <a:r>
              <a:rPr lang="en-US" sz="1400" u="sng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S. </a:t>
            </a:r>
            <a:r>
              <a:rPr lang="en-US" sz="1400" u="sng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Dusko</a:t>
            </a:r>
            <a:r>
              <a:rPr lang="en-US" sz="1400" u="sng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 Ehrlich</a:t>
            </a:r>
          </a:p>
          <a:p>
            <a:pPr defTabSz="305645">
              <a:spcBef>
                <a:spcPts val="341"/>
              </a:spcBef>
              <a:buClr>
                <a:srgbClr val="B0B4FF"/>
              </a:buClr>
              <a:buSzPct val="100000"/>
              <a:defRPr/>
            </a:pPr>
            <a: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University of Leipzig</a:t>
            </a:r>
            <a:b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</a:b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Rima </a:t>
            </a:r>
            <a:r>
              <a:rPr lang="en-US" sz="1400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Chakaroun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, </a:t>
            </a:r>
            <a:r>
              <a:rPr lang="en-US" sz="1400" u="sng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Michael </a:t>
            </a:r>
            <a:r>
              <a:rPr lang="en-US" sz="1400" u="sng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Stumvoll</a:t>
            </a:r>
            <a:endParaRPr lang="en-US" sz="1400" u="sng" kern="0" dirty="0">
              <a:solidFill>
                <a:srgbClr val="000000"/>
              </a:solidFill>
              <a:latin typeface="Arial"/>
              <a:ea typeface="AR PL ShanHeiSun Uni"/>
              <a:cs typeface="Arial"/>
            </a:endParaRPr>
          </a:p>
          <a:p>
            <a:pPr defTabSz="305645">
              <a:spcBef>
                <a:spcPts val="341"/>
              </a:spcBef>
              <a:buClr>
                <a:srgbClr val="B0B4FF"/>
              </a:buClr>
              <a:buSzPct val="100000"/>
              <a:defRPr/>
            </a:pPr>
            <a: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Max Delbruck Centre, Berlin</a:t>
            </a:r>
            <a:br>
              <a:rPr lang="en-US" sz="1400" b="1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</a:b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Sofia </a:t>
            </a:r>
            <a:r>
              <a:rPr lang="en-US" sz="1400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Forslund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, Jennifer Kirwan, Nicola </a:t>
            </a:r>
            <a:r>
              <a:rPr lang="en-US" sz="1400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Wilck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, Tobias </a:t>
            </a:r>
            <a:r>
              <a:rPr lang="en-US" sz="1400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Pischon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, </a:t>
            </a:r>
            <a:r>
              <a:rPr lang="en-US" sz="1400" u="sng" kern="0" dirty="0" err="1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Friedemann</a:t>
            </a:r>
            <a:r>
              <a:rPr lang="en-US" sz="1400" u="sng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  <a:t> Paul</a:t>
            </a:r>
            <a:br>
              <a:rPr lang="en-US" sz="1400" u="sng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</a:br>
            <a:br>
              <a:rPr lang="en-US" sz="1400" u="sng" kern="0" dirty="0">
                <a:solidFill>
                  <a:srgbClr val="000000"/>
                </a:solidFill>
                <a:latin typeface="Arial"/>
                <a:ea typeface="AR PL ShanHeiSun Uni"/>
                <a:cs typeface="Arial"/>
              </a:rPr>
            </a:br>
            <a:endParaRPr lang="en-US" sz="1400" u="sng" kern="0" dirty="0">
              <a:solidFill>
                <a:srgbClr val="000000"/>
              </a:solidFill>
              <a:latin typeface="Arial"/>
              <a:ea typeface="AR PL ShanHeiSun Uni"/>
              <a:cs typeface="Arial"/>
            </a:endParaRPr>
          </a:p>
          <a:p>
            <a:pPr defTabSz="305645">
              <a:spcBef>
                <a:spcPts val="341"/>
              </a:spcBef>
              <a:buClr>
                <a:srgbClr val="B0B4FF"/>
              </a:buClr>
              <a:buSzPct val="100000"/>
              <a:defRPr/>
            </a:pPr>
            <a:endParaRPr lang="en-US" sz="1400" u="sng" kern="0" dirty="0">
              <a:solidFill>
                <a:srgbClr val="000000"/>
              </a:solidFill>
              <a:latin typeface="Arial"/>
              <a:ea typeface="AR PL ShanHeiSun Uni"/>
              <a:cs typeface="Arial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5BC89AA-A59F-89C6-0E99-49F0CE0E9B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66" t="12745" r="22733" b="10944"/>
          <a:stretch/>
        </p:blipFill>
        <p:spPr>
          <a:xfrm>
            <a:off x="332164" y="2354517"/>
            <a:ext cx="767431" cy="68490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4654E81-9508-BFC1-7AFF-45A5FA2AC8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9486" y="2321827"/>
            <a:ext cx="1810831" cy="68409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B64BE47-A26A-363A-E8A4-45548D70E7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31647" y="2822022"/>
            <a:ext cx="925391" cy="92539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48EF38A-E0A8-7C2E-6BD4-17533F8B54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41103" y="3760972"/>
            <a:ext cx="920640" cy="111018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0B36E02-ACEA-5F49-0C4E-C447EFC60B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80782" y="5009090"/>
            <a:ext cx="975195" cy="684092"/>
          </a:xfrm>
          <a:prstGeom prst="rect">
            <a:avLst/>
          </a:prstGeom>
        </p:spPr>
      </p:pic>
      <p:pic>
        <p:nvPicPr>
          <p:cNvPr id="29" name="Image 12">
            <a:extLst>
              <a:ext uri="{FF2B5EF4-FFF2-40B4-BE49-F238E27FC236}">
                <a16:creationId xmlns:a16="http://schemas.microsoft.com/office/drawing/2014/main" id="{6427FC4C-35E0-329C-3C7F-B495C4CF8D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722" y="1671064"/>
            <a:ext cx="1701021" cy="559775"/>
          </a:xfrm>
          <a:prstGeom prst="rect">
            <a:avLst/>
          </a:prstGeom>
        </p:spPr>
      </p:pic>
      <p:pic>
        <p:nvPicPr>
          <p:cNvPr id="30" name="Image 5">
            <a:extLst>
              <a:ext uri="{FF2B5EF4-FFF2-40B4-BE49-F238E27FC236}">
                <a16:creationId xmlns:a16="http://schemas.microsoft.com/office/drawing/2014/main" id="{2661CDF7-6759-5A80-7A68-8905F4C973F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274" y="5674178"/>
            <a:ext cx="2215634" cy="698502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789BCBC-D4FA-5B09-B135-909DA7BA1C2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4963" y="3073033"/>
            <a:ext cx="764632" cy="72663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3E70F9A-E7C2-255C-DF21-0A30542663DB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31968" b="27652"/>
          <a:stretch/>
        </p:blipFill>
        <p:spPr>
          <a:xfrm>
            <a:off x="214100" y="4218601"/>
            <a:ext cx="1881033" cy="75956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2D6951D-3E10-6EFD-173D-F5697DB5656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0908" y="3875788"/>
            <a:ext cx="1322243" cy="4233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72C03A3-B666-5CBC-B60B-CD127ACCADE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46" y="5433263"/>
            <a:ext cx="2084337" cy="6947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5B89D0-714E-33D0-14DC-97D3F926671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46" y="6096622"/>
            <a:ext cx="2878989" cy="6947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F7BA4BC-E4EA-3544-160F-4FEEB584433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416" y="4732711"/>
            <a:ext cx="2176088" cy="7005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C9284F2-9137-EC95-81CD-5CAF26C99F4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92834" y="1051743"/>
            <a:ext cx="1310317" cy="596420"/>
          </a:xfrm>
          <a:prstGeom prst="rect">
            <a:avLst/>
          </a:prstGeom>
          <a:solidFill>
            <a:srgbClr val="072F44"/>
          </a:solidFill>
        </p:spPr>
      </p:pic>
    </p:spTree>
    <p:extLst>
      <p:ext uri="{BB962C8B-B14F-4D97-AF65-F5344CB8AC3E}">
        <p14:creationId xmlns:p14="http://schemas.microsoft.com/office/powerpoint/2010/main" val="183063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8558B67-E50E-3046-82AE-5FA5CE025466}" type="slidenum">
              <a:rPr lang="en-US" altLang="en-US" sz="1200">
                <a:solidFill>
                  <a:srgbClr val="898989"/>
                </a:solidFill>
                <a:latin typeface="Gill Sans" charset="0"/>
                <a:ea typeface="Gill Sans" charset="0"/>
                <a:cs typeface="Gill Sans" charset="0"/>
              </a:rPr>
              <a:pPr/>
              <a:t>3</a:t>
            </a:fld>
            <a:endParaRPr lang="en-US" altLang="en-US" sz="1200">
              <a:solidFill>
                <a:srgbClr val="898989"/>
              </a:solidFill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47107" name="Rectangle 3"/>
          <p:cNvSpPr txBox="1">
            <a:spLocks noChangeArrowheads="1"/>
          </p:cNvSpPr>
          <p:nvPr/>
        </p:nvSpPr>
        <p:spPr bwMode="auto">
          <a:xfrm>
            <a:off x="0" y="6169216"/>
            <a:ext cx="12192000" cy="335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defTabSz="4572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defTabSz="4572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defTabSz="4572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defTabSz="4572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100" dirty="0">
                <a:latin typeface="Arial" panose="020B0604020202020204" pitchFamily="34" charset="0"/>
                <a:ea typeface="Gill Sans" charset="0"/>
                <a:cs typeface="Arial" panose="020B0604020202020204" pitchFamily="34" charset="0"/>
              </a:rPr>
              <a:t>Adapted from: Committee on Biological Markers of the National Research Council. Biological markers in environmental health research. </a:t>
            </a:r>
            <a:r>
              <a:rPr lang="en-US" altLang="en-US" sz="1100" i="1" dirty="0">
                <a:latin typeface="Arial" panose="020B0604020202020204" pitchFamily="34" charset="0"/>
                <a:ea typeface="Gill Sans" charset="0"/>
                <a:cs typeface="Arial" panose="020B0604020202020204" pitchFamily="34" charset="0"/>
              </a:rPr>
              <a:t>Environ. Health </a:t>
            </a:r>
            <a:r>
              <a:rPr lang="en-US" altLang="en-US" sz="1100" i="1" dirty="0" err="1">
                <a:latin typeface="Arial" panose="020B0604020202020204" pitchFamily="34" charset="0"/>
                <a:ea typeface="Gill Sans" charset="0"/>
                <a:cs typeface="Arial" panose="020B0604020202020204" pitchFamily="34" charset="0"/>
              </a:rPr>
              <a:t>Perspect</a:t>
            </a:r>
            <a:r>
              <a:rPr lang="en-US" altLang="en-US" sz="1100" dirty="0">
                <a:latin typeface="Arial" panose="020B0604020202020204" pitchFamily="34" charset="0"/>
                <a:ea typeface="Gill Sans" charset="0"/>
                <a:cs typeface="Arial" panose="020B0604020202020204" pitchFamily="34" charset="0"/>
              </a:rPr>
              <a:t>. 74: 3-9, 1987.</a:t>
            </a:r>
          </a:p>
          <a:p>
            <a:pPr lvl="1" eaLnBrk="1" hangingPunct="1"/>
            <a:endParaRPr lang="en-US" altLang="en-US" sz="1400" dirty="0">
              <a:latin typeface="Gill Sans" charset="0"/>
              <a:ea typeface="Gill Sans" charset="0"/>
              <a:cs typeface="Gill Sans" charset="0"/>
            </a:endParaRPr>
          </a:p>
        </p:txBody>
      </p:sp>
      <p:grpSp>
        <p:nvGrpSpPr>
          <p:cNvPr id="47108" name="Group 86"/>
          <p:cNvGrpSpPr>
            <a:grpSpLocks/>
          </p:cNvGrpSpPr>
          <p:nvPr/>
        </p:nvGrpSpPr>
        <p:grpSpPr bwMode="auto">
          <a:xfrm>
            <a:off x="749808" y="1610643"/>
            <a:ext cx="10486694" cy="2646175"/>
            <a:chOff x="533400" y="3962400"/>
            <a:chExt cx="8153400" cy="2057400"/>
          </a:xfrm>
        </p:grpSpPr>
        <p:sp>
          <p:nvSpPr>
            <p:cNvPr id="6" name="Rounded Rectangle 5"/>
            <p:cNvSpPr/>
            <p:nvPr/>
          </p:nvSpPr>
          <p:spPr>
            <a:xfrm>
              <a:off x="1981200" y="4265613"/>
              <a:ext cx="914400" cy="762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>
                  <a:solidFill>
                    <a:schemeClr val="tx1"/>
                  </a:solidFill>
                  <a:latin typeface="Arial" panose="020B0604020202020204" pitchFamily="34" charset="0"/>
                  <a:ea typeface="Gill Sans" charset="0"/>
                  <a:cs typeface="Arial" panose="020B0604020202020204" pitchFamily="34" charset="0"/>
                </a:rPr>
                <a:t>Internal Dose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429000" y="4267200"/>
              <a:ext cx="914400" cy="762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>
                  <a:solidFill>
                    <a:schemeClr val="tx1"/>
                  </a:solidFill>
                  <a:latin typeface="Arial" panose="020B0604020202020204" pitchFamily="34" charset="0"/>
                  <a:ea typeface="Gill Sans" charset="0"/>
                  <a:cs typeface="Arial" panose="020B0604020202020204" pitchFamily="34" charset="0"/>
                </a:rPr>
                <a:t>Biologically Effective Dose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4876800" y="4267200"/>
              <a:ext cx="914400" cy="762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>
                  <a:solidFill>
                    <a:schemeClr val="tx1"/>
                  </a:solidFill>
                  <a:latin typeface="Arial" panose="020B0604020202020204" pitchFamily="34" charset="0"/>
                  <a:ea typeface="Gill Sans" charset="0"/>
                  <a:cs typeface="Arial" panose="020B0604020202020204" pitchFamily="34" charset="0"/>
                </a:rPr>
                <a:t>Early Biological Effect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6324600" y="4267200"/>
              <a:ext cx="914400" cy="762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>
                  <a:solidFill>
                    <a:schemeClr val="tx1"/>
                  </a:solidFill>
                  <a:latin typeface="Arial" panose="020B0604020202020204" pitchFamily="34" charset="0"/>
                  <a:ea typeface="Gill Sans" charset="0"/>
                  <a:cs typeface="Arial" panose="020B0604020202020204" pitchFamily="34" charset="0"/>
                </a:rPr>
                <a:t>Altered Structure / Function</a:t>
              </a: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7772400" y="4267200"/>
              <a:ext cx="914400" cy="762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>
                  <a:solidFill>
                    <a:schemeClr val="tx1"/>
                  </a:solidFill>
                  <a:latin typeface="Arial" panose="020B0604020202020204" pitchFamily="34" charset="0"/>
                  <a:ea typeface="Gill Sans" charset="0"/>
                  <a:cs typeface="Arial" panose="020B0604020202020204" pitchFamily="34" charset="0"/>
                </a:rPr>
                <a:t>Clinical Disease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533400" y="4267200"/>
              <a:ext cx="990600" cy="762000"/>
            </a:xfrm>
            <a:prstGeom prst="round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>
                  <a:solidFill>
                    <a:schemeClr val="tx1"/>
                  </a:solidFill>
                  <a:latin typeface="Arial" panose="020B0604020202020204" pitchFamily="34" charset="0"/>
                  <a:ea typeface="Gill Sans" charset="0"/>
                  <a:cs typeface="Arial" panose="020B0604020202020204" pitchFamily="34" charset="0"/>
                </a:rPr>
                <a:t>Exposure</a:t>
              </a:r>
            </a:p>
          </p:txBody>
        </p:sp>
        <p:cxnSp>
          <p:nvCxnSpPr>
            <p:cNvPr id="20" name="Straight Arrow Connector 19"/>
            <p:cNvCxnSpPr>
              <a:stCxn id="6" idx="0"/>
            </p:cNvCxnSpPr>
            <p:nvPr/>
          </p:nvCxnSpPr>
          <p:spPr>
            <a:xfrm rot="5400000" flipH="1" flipV="1">
              <a:off x="2286001" y="4113212"/>
              <a:ext cx="304800" cy="317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endCxn id="8" idx="1"/>
            </p:cNvCxnSpPr>
            <p:nvPr/>
          </p:nvCxnSpPr>
          <p:spPr>
            <a:xfrm>
              <a:off x="2895600" y="4648200"/>
              <a:ext cx="533400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4343400" y="4648200"/>
              <a:ext cx="533400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5791200" y="4648200"/>
              <a:ext cx="533400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7239000" y="4648200"/>
              <a:ext cx="533400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rot="5400000" flipH="1" flipV="1">
              <a:off x="3733801" y="4114800"/>
              <a:ext cx="304800" cy="317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rot="5400000" flipH="1" flipV="1">
              <a:off x="5181601" y="4114800"/>
              <a:ext cx="304800" cy="317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rot="5400000" flipH="1" flipV="1">
              <a:off x="6627813" y="4114800"/>
              <a:ext cx="306388" cy="158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5400000" flipH="1" flipV="1">
              <a:off x="1447007" y="4876006"/>
              <a:ext cx="457200" cy="1587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1447800" y="4646613"/>
              <a:ext cx="533400" cy="158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rot="5400000" flipH="1" flipV="1">
              <a:off x="2894807" y="4876006"/>
              <a:ext cx="457200" cy="1587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stCxn id="51" idx="0"/>
            </p:cNvCxnSpPr>
            <p:nvPr/>
          </p:nvCxnSpPr>
          <p:spPr>
            <a:xfrm rot="5400000" flipH="1" flipV="1">
              <a:off x="4077494" y="5142706"/>
              <a:ext cx="990600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rot="5400000" flipH="1" flipV="1">
              <a:off x="5791994" y="4876006"/>
              <a:ext cx="457200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rot="5400000" flipH="1" flipV="1">
              <a:off x="7239794" y="4876006"/>
              <a:ext cx="457200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>
              <a:stCxn id="51" idx="1"/>
            </p:cNvCxnSpPr>
            <p:nvPr/>
          </p:nvCxnSpPr>
          <p:spPr>
            <a:xfrm rot="10800000">
              <a:off x="1676400" y="5105400"/>
              <a:ext cx="2133600" cy="72390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non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ounded Rectangle 50"/>
            <p:cNvSpPr/>
            <p:nvPr/>
          </p:nvSpPr>
          <p:spPr>
            <a:xfrm>
              <a:off x="3810000" y="5638800"/>
              <a:ext cx="1524000" cy="381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>
                  <a:solidFill>
                    <a:schemeClr val="tx1"/>
                  </a:solidFill>
                  <a:latin typeface="Arial" panose="020B0604020202020204" pitchFamily="34" charset="0"/>
                  <a:ea typeface="Gill Sans" charset="0"/>
                  <a:cs typeface="Arial" panose="020B0604020202020204" pitchFamily="34" charset="0"/>
                </a:rPr>
                <a:t>Susceptibility</a:t>
              </a:r>
            </a:p>
          </p:txBody>
        </p:sp>
        <p:cxnSp>
          <p:nvCxnSpPr>
            <p:cNvPr id="53" name="Straight Arrow Connector 52"/>
            <p:cNvCxnSpPr>
              <a:stCxn id="51" idx="3"/>
            </p:cNvCxnSpPr>
            <p:nvPr/>
          </p:nvCxnSpPr>
          <p:spPr>
            <a:xfrm flipV="1">
              <a:off x="5334000" y="5105400"/>
              <a:ext cx="2133600" cy="72390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non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rot="10800000">
              <a:off x="3124200" y="5105400"/>
              <a:ext cx="685800" cy="53340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non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V="1">
              <a:off x="5334000" y="5105400"/>
              <a:ext cx="685800" cy="53340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non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109" name="Group 96"/>
          <p:cNvGrpSpPr>
            <a:grpSpLocks/>
          </p:cNvGrpSpPr>
          <p:nvPr/>
        </p:nvGrpSpPr>
        <p:grpSpPr bwMode="auto">
          <a:xfrm>
            <a:off x="-19271" y="4280151"/>
            <a:ext cx="6941447" cy="1752600"/>
            <a:chOff x="6019800" y="1828800"/>
            <a:chExt cx="2667000" cy="1752600"/>
          </a:xfrm>
        </p:grpSpPr>
        <p:sp>
          <p:nvSpPr>
            <p:cNvPr id="83" name="Rounded Rectangle 82"/>
            <p:cNvSpPr/>
            <p:nvPr/>
          </p:nvSpPr>
          <p:spPr>
            <a:xfrm>
              <a:off x="6232525" y="2209800"/>
              <a:ext cx="549275" cy="4572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ea typeface="Gill Sans" charset="0"/>
                <a:cs typeface="Arial" panose="020B0604020202020204" pitchFamily="34" charset="0"/>
              </a:endParaRPr>
            </a:p>
          </p:txBody>
        </p:sp>
        <p:cxnSp>
          <p:nvCxnSpPr>
            <p:cNvPr id="84" name="Straight Arrow Connector 83"/>
            <p:cNvCxnSpPr/>
            <p:nvPr/>
          </p:nvCxnSpPr>
          <p:spPr>
            <a:xfrm>
              <a:off x="6232525" y="2895600"/>
              <a:ext cx="533400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>
              <a:off x="6232525" y="3352800"/>
              <a:ext cx="533400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ounded Rectangle 87"/>
            <p:cNvSpPr/>
            <p:nvPr/>
          </p:nvSpPr>
          <p:spPr>
            <a:xfrm>
              <a:off x="6858000" y="2209800"/>
              <a:ext cx="1828800" cy="457200"/>
            </a:xfrm>
            <a:prstGeom prst="round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US" sz="1200" dirty="0">
                  <a:solidFill>
                    <a:schemeClr val="tx1"/>
                  </a:solidFill>
                  <a:latin typeface="Arial" panose="020B0604020202020204" pitchFamily="34" charset="0"/>
                  <a:ea typeface="Gill Sans" charset="0"/>
                  <a:cs typeface="Arial" panose="020B0604020202020204" pitchFamily="34" charset="0"/>
                </a:rPr>
                <a:t>Biomarker</a:t>
              </a:r>
            </a:p>
          </p:txBody>
        </p:sp>
        <p:sp>
          <p:nvSpPr>
            <p:cNvPr id="89" name="Rounded Rectangle 88"/>
            <p:cNvSpPr/>
            <p:nvPr/>
          </p:nvSpPr>
          <p:spPr>
            <a:xfrm>
              <a:off x="6858000" y="2667000"/>
              <a:ext cx="1828800" cy="457200"/>
            </a:xfrm>
            <a:prstGeom prst="round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US" sz="1200" dirty="0">
                  <a:solidFill>
                    <a:schemeClr val="tx1"/>
                  </a:solidFill>
                  <a:latin typeface="Arial" panose="020B0604020202020204" pitchFamily="34" charset="0"/>
                  <a:ea typeface="Gill Sans" charset="0"/>
                  <a:cs typeface="Arial" panose="020B0604020202020204" pitchFamily="34" charset="0"/>
                </a:rPr>
                <a:t>Marker progression</a:t>
              </a:r>
            </a:p>
          </p:txBody>
        </p:sp>
        <p:sp>
          <p:nvSpPr>
            <p:cNvPr id="90" name="Rounded Rectangle 89"/>
            <p:cNvSpPr/>
            <p:nvPr/>
          </p:nvSpPr>
          <p:spPr>
            <a:xfrm>
              <a:off x="6858000" y="3124200"/>
              <a:ext cx="1828800" cy="457200"/>
            </a:xfrm>
            <a:prstGeom prst="round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US" sz="1200" dirty="0">
                  <a:solidFill>
                    <a:schemeClr val="tx1"/>
                  </a:solidFill>
                  <a:latin typeface="Arial" panose="020B0604020202020204" pitchFamily="34" charset="0"/>
                  <a:ea typeface="Gill Sans" charset="0"/>
                  <a:cs typeface="Arial" panose="020B0604020202020204" pitchFamily="34" charset="0"/>
                </a:rPr>
                <a:t>Influence of individual susceptibility on progression</a:t>
              </a:r>
            </a:p>
          </p:txBody>
        </p:sp>
        <p:sp>
          <p:nvSpPr>
            <p:cNvPr id="91" name="Rounded Rectangle 90"/>
            <p:cNvSpPr/>
            <p:nvPr/>
          </p:nvSpPr>
          <p:spPr>
            <a:xfrm>
              <a:off x="6019800" y="1828800"/>
              <a:ext cx="2667000" cy="1752600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ea typeface="Gill Sans" charset="0"/>
                  <a:cs typeface="Arial" panose="020B0604020202020204" pitchFamily="34" charset="0"/>
                </a:rPr>
                <a:t>Key</a:t>
              </a:r>
            </a:p>
          </p:txBody>
        </p:sp>
        <p:cxnSp>
          <p:nvCxnSpPr>
            <p:cNvPr id="94" name="Straight Arrow Connector 93"/>
            <p:cNvCxnSpPr/>
            <p:nvPr/>
          </p:nvCxnSpPr>
          <p:spPr>
            <a:xfrm>
              <a:off x="6019800" y="2057400"/>
              <a:ext cx="2667000" cy="1588"/>
            </a:xfrm>
            <a:prstGeom prst="straightConnector1">
              <a:avLst/>
            </a:prstGeom>
            <a:ln w="9525">
              <a:solidFill>
                <a:schemeClr val="bg1">
                  <a:lumMod val="75000"/>
                </a:schemeClr>
              </a:solidFill>
              <a:tailEnd type="non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5">
            <a:extLst>
              <a:ext uri="{FF2B5EF4-FFF2-40B4-BE49-F238E27FC236}">
                <a16:creationId xmlns:a16="http://schemas.microsoft.com/office/drawing/2014/main" id="{CEE24913-9CF7-5B43-91B4-D59F78F2BE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252" y="253997"/>
            <a:ext cx="114782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kern="0" dirty="0">
                <a:solidFill>
                  <a:srgbClr val="003D8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Biomarkers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03D81"/>
              </a:solidFill>
              <a:effectLst/>
              <a:uLnTx/>
              <a:uFillTx/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8FA9C48-7629-33EA-F1AC-19A8A67F491B}"/>
              </a:ext>
            </a:extLst>
          </p:cNvPr>
          <p:cNvSpPr/>
          <p:nvPr/>
        </p:nvSpPr>
        <p:spPr>
          <a:xfrm>
            <a:off x="2118167" y="6381728"/>
            <a:ext cx="79668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Courtesy of </a:t>
            </a:r>
            <a:r>
              <a:rPr kumimoji="0" lang="en-GB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Dr.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Toby </a:t>
            </a:r>
            <a:r>
              <a:rPr kumimoji="0" lang="en-GB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Athersuch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8417287"/>
      </p:ext>
    </p:extLst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C202F19-06F8-BDF5-A869-1EF8615830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5329" y="1147644"/>
            <a:ext cx="9061342" cy="5313750"/>
          </a:xfrm>
        </p:spPr>
      </p:pic>
      <p:sp>
        <p:nvSpPr>
          <p:cNvPr id="7" name="Rectangle 5">
            <a:extLst>
              <a:ext uri="{FF2B5EF4-FFF2-40B4-BE49-F238E27FC236}">
                <a16:creationId xmlns:a16="http://schemas.microsoft.com/office/drawing/2014/main" id="{59BA388C-3EDB-3D23-2629-7E34CB0FDB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252" y="253997"/>
            <a:ext cx="114782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3D81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Systems biology of metabolism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E35D133-4C09-39AD-E4D0-B0CBC72B19BB}"/>
              </a:ext>
            </a:extLst>
          </p:cNvPr>
          <p:cNvSpPr/>
          <p:nvPr/>
        </p:nvSpPr>
        <p:spPr>
          <a:xfrm>
            <a:off x="2118167" y="6381728"/>
            <a:ext cx="79668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Nielsen, </a:t>
            </a: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Cell Metabolism 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2017; 25(3): 572-579. 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hlinkClick r:id="rId3"/>
              </a:rPr>
              <a:t>https://doi.org/10.1016/j.cmet.2017.02.002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14534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>
            <a:extLst>
              <a:ext uri="{FF2B5EF4-FFF2-40B4-BE49-F238E27FC236}">
                <a16:creationId xmlns:a16="http://schemas.microsoft.com/office/drawing/2014/main" id="{4FB82352-17C2-88F0-54AE-66DBCD577C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527" y="253997"/>
            <a:ext cx="114782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3D81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Precision Medicine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63BD80-76B6-F03D-B340-E086FE9612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435" y="1494319"/>
            <a:ext cx="4345148" cy="4351338"/>
          </a:xfrm>
        </p:spPr>
        <p:txBody>
          <a:bodyPr anchor="ctr"/>
          <a:lstStyle/>
          <a:p>
            <a:pPr marL="0" indent="0">
              <a:buNone/>
            </a:pPr>
            <a:r>
              <a:rPr lang="en-GB" b="0" i="0" u="none" strike="noStrike" dirty="0">
                <a:solidFill>
                  <a:schemeClr val="bg2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“Medical care designed to optimize efficiency or therapeutic benefit for particular groups of patients, especially by using genetic or molecular profiling.”</a:t>
            </a:r>
          </a:p>
          <a:p>
            <a:pPr marL="0" indent="0">
              <a:buNone/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Oxford dictionary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877CACB7-0966-413F-02A3-2FF447FEB3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4881" y="1046877"/>
            <a:ext cx="6806309" cy="533485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D569A6E-7F4A-F85A-E81F-8A157DF3D288}"/>
              </a:ext>
            </a:extLst>
          </p:cNvPr>
          <p:cNvSpPr/>
          <p:nvPr/>
        </p:nvSpPr>
        <p:spPr>
          <a:xfrm>
            <a:off x="1632030" y="6381728"/>
            <a:ext cx="89391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Antman &amp; </a:t>
            </a:r>
            <a:r>
              <a:rPr kumimoji="0" lang="en-GB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Loscalzo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</a:t>
            </a: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Nature Reviews Cardiology 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2016; 13: 591-602. 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hlinkClick r:id="rId3"/>
              </a:rPr>
              <a:t>https://doi.org/10.1038/nrcardio.2016.101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4997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A7771D9-E09B-F778-044E-87A91BE5FEEE}"/>
              </a:ext>
            </a:extLst>
          </p:cNvPr>
          <p:cNvSpPr/>
          <p:nvPr/>
        </p:nvSpPr>
        <p:spPr>
          <a:xfrm>
            <a:off x="1383957" y="6507037"/>
            <a:ext cx="94760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450"/>
              </a:spcAft>
              <a:defRPr/>
            </a:pPr>
            <a:r>
              <a:rPr lang="en-GB" sz="1200" kern="0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Fromentin</a:t>
            </a:r>
            <a:r>
              <a:rPr lang="en-GB" sz="1200" kern="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, …, </a:t>
            </a:r>
            <a:r>
              <a:rPr lang="en-GB" sz="1200" b="1" kern="0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Chechi</a:t>
            </a:r>
            <a:r>
              <a:rPr lang="en-GB" sz="1200" kern="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,  …, &amp; Dumas</a:t>
            </a:r>
            <a:r>
              <a:rPr lang="en-GB" sz="1200" b="1" kern="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*</a:t>
            </a:r>
            <a:r>
              <a:rPr lang="en-GB" sz="1200" kern="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, Ehrlich*, Pedersen*, </a:t>
            </a:r>
            <a:r>
              <a:rPr lang="en-GB" sz="1200" i="1" kern="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Nature Medicine </a:t>
            </a:r>
            <a:r>
              <a:rPr lang="en-GB" sz="1200" kern="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2022</a:t>
            </a:r>
            <a:r>
              <a:rPr lang="en-GB" sz="1200" kern="0" dirty="0">
                <a:solidFill>
                  <a:schemeClr val="bg1">
                    <a:lumMod val="50000"/>
                  </a:schemeClr>
                </a:solidFill>
                <a:cs typeface="Arial"/>
              </a:rPr>
              <a:t>; 28(2):303-314.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9935BBF-FC54-DE50-2AF0-BB6FAC311F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963" y="712534"/>
            <a:ext cx="11503737" cy="628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kern="0" dirty="0">
                <a:solidFill>
                  <a:srgbClr val="003D81"/>
                </a:solidFill>
                <a:ea typeface="ＭＳ Ｐゴシック" charset="-128"/>
                <a:cs typeface="Arial"/>
              </a:rPr>
              <a:t>Drug </a:t>
            </a:r>
            <a:r>
              <a:rPr lang="en-US" sz="2400" b="1" kern="0" dirty="0" err="1">
                <a:solidFill>
                  <a:srgbClr val="003D81"/>
                </a:solidFill>
                <a:ea typeface="ＭＳ Ｐゴシック" charset="-128"/>
                <a:cs typeface="Arial"/>
              </a:rPr>
              <a:t>Deconfounded</a:t>
            </a:r>
            <a:r>
              <a:rPr lang="en-US" sz="2400" b="1" kern="0" dirty="0">
                <a:solidFill>
                  <a:srgbClr val="003D81"/>
                </a:solidFill>
                <a:ea typeface="ＭＳ Ｐゴシック" charset="-128"/>
                <a:cs typeface="Arial"/>
              </a:rPr>
              <a:t> Microbiome and Metabolome Signatures in </a:t>
            </a:r>
            <a:br>
              <a:rPr lang="en-US" sz="2400" b="1" kern="0" dirty="0">
                <a:solidFill>
                  <a:srgbClr val="003D81"/>
                </a:solidFill>
                <a:ea typeface="ＭＳ Ｐゴシック" charset="-128"/>
                <a:cs typeface="Arial"/>
              </a:rPr>
            </a:br>
            <a:r>
              <a:rPr lang="en-US" sz="2400" b="1" kern="0" dirty="0">
                <a:solidFill>
                  <a:srgbClr val="003D81"/>
                </a:solidFill>
                <a:ea typeface="ＭＳ Ｐゴシック" charset="-128"/>
                <a:cs typeface="Arial"/>
              </a:rPr>
              <a:t>the Cardiometabolic Disease Spectrum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281CACD-AE2E-C1EB-61D8-0F4C5B308777}"/>
              </a:ext>
            </a:extLst>
          </p:cNvPr>
          <p:cNvGrpSpPr>
            <a:grpSpLocks noChangeAspect="1"/>
          </p:cNvGrpSpPr>
          <p:nvPr/>
        </p:nvGrpSpPr>
        <p:grpSpPr>
          <a:xfrm>
            <a:off x="250935" y="1633538"/>
            <a:ext cx="11690130" cy="4668974"/>
            <a:chOff x="1969176" y="971115"/>
            <a:chExt cx="8965625" cy="358082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7BB30CB-5F8A-F23C-3033-522E703468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64014"/>
            <a:stretch/>
          </p:blipFill>
          <p:spPr>
            <a:xfrm>
              <a:off x="1969176" y="977700"/>
              <a:ext cx="2489194" cy="357423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6D61116-9AFD-5FE1-AEA2-DE7377E485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19844" y="971115"/>
              <a:ext cx="6414957" cy="3574238"/>
            </a:xfrm>
            <a:prstGeom prst="rect">
              <a:avLst/>
            </a:prstGeom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C528D994-0695-6F90-F678-D981BF2CA9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5283" y="931502"/>
            <a:ext cx="831755" cy="1111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43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B255896-121D-F7ED-25DF-D3FE28B85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698" y="365125"/>
            <a:ext cx="10515600" cy="1325563"/>
          </a:xfrm>
        </p:spPr>
        <p:txBody>
          <a:bodyPr>
            <a:norm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en-US" sz="3200" b="1" kern="0" dirty="0">
                <a:solidFill>
                  <a:srgbClr val="003D8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IRP in Integrative Metabolism between the University of Lille, Imperial &amp; CNRS “</a:t>
            </a:r>
            <a:r>
              <a:rPr lang="en-US" sz="3200" b="1" kern="0" dirty="0" err="1">
                <a:solidFill>
                  <a:srgbClr val="003D8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Metabo</a:t>
            </a:r>
            <a:r>
              <a:rPr lang="en-US" sz="3200" b="1" kern="0" dirty="0">
                <a:solidFill>
                  <a:srgbClr val="003D8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-LIC”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54ADF6-4B47-79A5-9590-73848E61F9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201" y="1596626"/>
            <a:ext cx="10423657" cy="4896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905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a screen&#10;&#10;Description automatically generated with low confidence">
            <a:extLst>
              <a:ext uri="{FF2B5EF4-FFF2-40B4-BE49-F238E27FC236}">
                <a16:creationId xmlns:a16="http://schemas.microsoft.com/office/drawing/2014/main" id="{0DCEC5D1-FF70-DF62-4DC9-DF68BBBF7B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3687" y="4884688"/>
            <a:ext cx="5137620" cy="1559865"/>
          </a:xfrm>
          <a:prstGeom prst="rect">
            <a:avLst/>
          </a:prstGeom>
        </p:spPr>
      </p:pic>
      <p:pic>
        <p:nvPicPr>
          <p:cNvPr id="11" name="Picture 10" descr="A picture containing text, screenshot, person&#10;&#10;Description automatically generated">
            <a:extLst>
              <a:ext uri="{FF2B5EF4-FFF2-40B4-BE49-F238E27FC236}">
                <a16:creationId xmlns:a16="http://schemas.microsoft.com/office/drawing/2014/main" id="{BBA56220-A714-7F75-3E67-1BADE6BB97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3687" y="1670822"/>
            <a:ext cx="5074224" cy="336911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3F7BB01-D5DA-0F1D-1E95-91C02EB47A7F}"/>
              </a:ext>
            </a:extLst>
          </p:cNvPr>
          <p:cNvSpPr txBox="1"/>
          <p:nvPr/>
        </p:nvSpPr>
        <p:spPr>
          <a:xfrm>
            <a:off x="849852" y="1658277"/>
            <a:ext cx="6176210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fr-FR" sz="2200" b="1" dirty="0">
                <a:solidFill>
                  <a:srgbClr val="002060"/>
                </a:solidFill>
                <a:cs typeface="Arial" panose="020B0604020202020204" pitchFamily="34" charset="0"/>
              </a:rPr>
              <a:t>Imperial: </a:t>
            </a:r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Dept of </a:t>
            </a:r>
            <a:r>
              <a:rPr lang="fr-FR" sz="2200" dirty="0" err="1">
                <a:solidFill>
                  <a:srgbClr val="002060"/>
                </a:solidFill>
                <a:cs typeface="Arial" panose="020B0604020202020204" pitchFamily="34" charset="0"/>
              </a:rPr>
              <a:t>Metabolism</a:t>
            </a:r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, Digestion and Reproduction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Section of </a:t>
            </a:r>
            <a:r>
              <a:rPr lang="fr-FR" sz="2200" dirty="0" err="1">
                <a:solidFill>
                  <a:srgbClr val="002060"/>
                </a:solidFill>
                <a:cs typeface="Arial" panose="020B0604020202020204" pitchFamily="34" charset="0"/>
              </a:rPr>
              <a:t>Biomolecular</a:t>
            </a:r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fr-FR" sz="2200" dirty="0" err="1">
                <a:solidFill>
                  <a:srgbClr val="002060"/>
                </a:solidFill>
                <a:cs typeface="Arial" panose="020B0604020202020204" pitchFamily="34" charset="0"/>
              </a:rPr>
              <a:t>Medicine</a:t>
            </a:r>
            <a:endParaRPr lang="fr-FR" sz="22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2200" dirty="0" err="1">
                <a:solidFill>
                  <a:srgbClr val="002060"/>
                </a:solidFill>
                <a:cs typeface="Arial" panose="020B0604020202020204" pitchFamily="34" charset="0"/>
              </a:rPr>
              <a:t>Setion</a:t>
            </a:r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 of </a:t>
            </a:r>
            <a:r>
              <a:rPr lang="fr-FR" sz="2200" dirty="0" err="1">
                <a:solidFill>
                  <a:srgbClr val="002060"/>
                </a:solidFill>
                <a:cs typeface="Arial" panose="020B0604020202020204" pitchFamily="34" charset="0"/>
              </a:rPr>
              <a:t>Bioanalytical</a:t>
            </a:r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 Chemistry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Section of </a:t>
            </a:r>
            <a:r>
              <a:rPr lang="fr-FR" sz="2200" dirty="0" err="1">
                <a:solidFill>
                  <a:srgbClr val="002060"/>
                </a:solidFill>
                <a:cs typeface="Arial" panose="020B0604020202020204" pitchFamily="34" charset="0"/>
              </a:rPr>
              <a:t>Bioinformatics</a:t>
            </a:r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Section of </a:t>
            </a:r>
            <a:r>
              <a:rPr lang="fr-FR" sz="2200" dirty="0" err="1">
                <a:solidFill>
                  <a:srgbClr val="002060"/>
                </a:solidFill>
                <a:cs typeface="Arial" panose="020B0604020202020204" pitchFamily="34" charset="0"/>
              </a:rPr>
              <a:t>Genetics</a:t>
            </a:r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 and BRC </a:t>
            </a:r>
            <a:r>
              <a:rPr lang="fr-FR" sz="2200" dirty="0" err="1">
                <a:solidFill>
                  <a:srgbClr val="002060"/>
                </a:solidFill>
                <a:cs typeface="Arial" panose="020B0604020202020204" pitchFamily="34" charset="0"/>
              </a:rPr>
              <a:t>Genomics</a:t>
            </a:r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 Unit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Sections of </a:t>
            </a:r>
            <a:r>
              <a:rPr lang="fr-FR" sz="2200" dirty="0" err="1">
                <a:solidFill>
                  <a:srgbClr val="002060"/>
                </a:solidFill>
                <a:cs typeface="Arial" panose="020B0604020202020204" pitchFamily="34" charset="0"/>
              </a:rPr>
              <a:t>Cell</a:t>
            </a:r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fr-FR" sz="2200" dirty="0" err="1">
                <a:solidFill>
                  <a:srgbClr val="002060"/>
                </a:solidFill>
                <a:cs typeface="Arial" panose="020B0604020202020204" pitchFamily="34" charset="0"/>
              </a:rPr>
              <a:t>Biology</a:t>
            </a:r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, </a:t>
            </a:r>
            <a:r>
              <a:rPr lang="fr-FR" sz="2200" dirty="0" err="1">
                <a:solidFill>
                  <a:srgbClr val="002060"/>
                </a:solidFill>
                <a:cs typeface="Arial" panose="020B0604020202020204" pitchFamily="34" charset="0"/>
              </a:rPr>
              <a:t>Endocrinology</a:t>
            </a:r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, </a:t>
            </a:r>
            <a:r>
              <a:rPr lang="fr-FR" sz="2200" dirty="0" err="1">
                <a:solidFill>
                  <a:srgbClr val="002060"/>
                </a:solidFill>
                <a:cs typeface="Arial" panose="020B0604020202020204" pitchFamily="34" charset="0"/>
              </a:rPr>
              <a:t>Hepatology</a:t>
            </a:r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 &amp; </a:t>
            </a:r>
            <a:r>
              <a:rPr lang="fr-FR" sz="2200" dirty="0" err="1">
                <a:solidFill>
                  <a:srgbClr val="002060"/>
                </a:solidFill>
                <a:cs typeface="Arial" panose="020B0604020202020204" pitchFamily="34" charset="0"/>
              </a:rPr>
              <a:t>Gastroenterology</a:t>
            </a:r>
            <a:endParaRPr lang="fr-FR" sz="22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Microbiome, </a:t>
            </a:r>
            <a:r>
              <a:rPr lang="fr-FR" sz="2200" dirty="0" err="1">
                <a:solidFill>
                  <a:srgbClr val="002060"/>
                </a:solidFill>
                <a:cs typeface="Arial" panose="020B0604020202020204" pitchFamily="34" charset="0"/>
              </a:rPr>
              <a:t>Diabetes</a:t>
            </a:r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 and GPCR Networks</a:t>
            </a:r>
            <a:endParaRPr lang="en-GB" sz="22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 </a:t>
            </a:r>
            <a:endParaRPr lang="en-GB" sz="22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lvl="0"/>
            <a:r>
              <a:rPr lang="fr-FR" sz="2200" b="1" dirty="0">
                <a:solidFill>
                  <a:srgbClr val="002060"/>
                </a:solidFill>
                <a:cs typeface="Arial" panose="020B0604020202020204" pitchFamily="34" charset="0"/>
              </a:rPr>
              <a:t>CNRS: </a:t>
            </a:r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UMR8199 and EGID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Team « </a:t>
            </a:r>
            <a:r>
              <a:rPr lang="fr-FR" sz="2200" dirty="0" err="1">
                <a:solidFill>
                  <a:srgbClr val="002060"/>
                </a:solidFill>
                <a:cs typeface="Arial" panose="020B0604020202020204" pitchFamily="34" charset="0"/>
              </a:rPr>
              <a:t>functional</a:t>
            </a:r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fr-FR" sz="2200" dirty="0" err="1">
                <a:solidFill>
                  <a:srgbClr val="002060"/>
                </a:solidFill>
                <a:cs typeface="Arial" panose="020B0604020202020204" pitchFamily="34" charset="0"/>
              </a:rPr>
              <a:t>epigenomics</a:t>
            </a:r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 »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2200" dirty="0" err="1">
                <a:solidFill>
                  <a:srgbClr val="002060"/>
                </a:solidFill>
                <a:cs typeface="Arial" panose="020B0604020202020204" pitchFamily="34" charset="0"/>
              </a:rPr>
              <a:t>LiGAN</a:t>
            </a:r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-PM </a:t>
            </a:r>
            <a:r>
              <a:rPr lang="fr-FR" sz="2200" dirty="0" err="1">
                <a:solidFill>
                  <a:srgbClr val="002060"/>
                </a:solidFill>
                <a:cs typeface="Arial" panose="020B0604020202020204" pitchFamily="34" charset="0"/>
              </a:rPr>
              <a:t>sequencing</a:t>
            </a:r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 platform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IMPACT-PM </a:t>
            </a:r>
            <a:r>
              <a:rPr lang="fr-FR" sz="2200" dirty="0" err="1">
                <a:solidFill>
                  <a:srgbClr val="002060"/>
                </a:solidFill>
                <a:cs typeface="Arial" panose="020B0604020202020204" pitchFamily="34" charset="0"/>
              </a:rPr>
              <a:t>metabolomic</a:t>
            </a:r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 platform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2200" dirty="0" err="1">
                <a:solidFill>
                  <a:srgbClr val="002060"/>
                </a:solidFill>
                <a:cs typeface="Arial" panose="020B0604020202020204" pitchFamily="34" charset="0"/>
              </a:rPr>
              <a:t>Bioinformatics</a:t>
            </a:r>
            <a:r>
              <a:rPr lang="fr-FR" sz="2200" dirty="0">
                <a:solidFill>
                  <a:srgbClr val="002060"/>
                </a:solidFill>
                <a:cs typeface="Arial" panose="020B0604020202020204" pitchFamily="34" charset="0"/>
              </a:rPr>
              <a:t> Team</a:t>
            </a:r>
          </a:p>
        </p:txBody>
      </p:sp>
      <p:sp>
        <p:nvSpPr>
          <p:cNvPr id="24" name="Title 4">
            <a:extLst>
              <a:ext uri="{FF2B5EF4-FFF2-40B4-BE49-F238E27FC236}">
                <a16:creationId xmlns:a16="http://schemas.microsoft.com/office/drawing/2014/main" id="{243FE91D-4941-D016-8349-0FADD082D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en-US" sz="3200" b="1" kern="0" dirty="0">
                <a:solidFill>
                  <a:srgbClr val="003D8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Partners in the IRP “</a:t>
            </a:r>
            <a:r>
              <a:rPr lang="en-US" sz="3200" b="1" kern="0" dirty="0" err="1">
                <a:solidFill>
                  <a:srgbClr val="003D8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Metabo</a:t>
            </a:r>
            <a:r>
              <a:rPr lang="en-US" sz="3200" b="1" kern="0" dirty="0">
                <a:solidFill>
                  <a:srgbClr val="003D8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-LIC”</a:t>
            </a:r>
          </a:p>
        </p:txBody>
      </p:sp>
    </p:spTree>
    <p:extLst>
      <p:ext uri="{BB962C8B-B14F-4D97-AF65-F5344CB8AC3E}">
        <p14:creationId xmlns:p14="http://schemas.microsoft.com/office/powerpoint/2010/main" val="1471261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B255896-121D-F7ED-25DF-D3FE28B85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698" y="365125"/>
            <a:ext cx="10515600" cy="1325563"/>
          </a:xfrm>
        </p:spPr>
        <p:txBody>
          <a:bodyPr>
            <a:norm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en-US" sz="3200" b="1" kern="0" dirty="0">
                <a:solidFill>
                  <a:srgbClr val="003D8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IRP “</a:t>
            </a:r>
            <a:r>
              <a:rPr lang="en-US" sz="3200" b="1" kern="0" dirty="0" err="1">
                <a:solidFill>
                  <a:srgbClr val="003D8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Metabo</a:t>
            </a:r>
            <a:r>
              <a:rPr lang="en-US" sz="3200" b="1" kern="0" dirty="0">
                <a:solidFill>
                  <a:srgbClr val="003D8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-LIC”: Flagship projects, cross-cutting themes &amp; ECR training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F1688CA-AF88-852D-BCD7-D91DEC5CE4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8683" y="1690688"/>
            <a:ext cx="6174634" cy="4698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25950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Imperial College London">
      <a:dk1>
        <a:sysClr val="windowText" lastClr="000000"/>
      </a:dk1>
      <a:lt1>
        <a:sysClr val="window" lastClr="FFFFFF"/>
      </a:lt1>
      <a:dk2>
        <a:srgbClr val="002147"/>
      </a:dk2>
      <a:lt2>
        <a:srgbClr val="F2F2F2"/>
      </a:lt2>
      <a:accent1>
        <a:srgbClr val="003E74"/>
      </a:accent1>
      <a:accent2>
        <a:srgbClr val="009CBC"/>
      </a:accent2>
      <a:accent3>
        <a:srgbClr val="BCCF00"/>
      </a:accent3>
      <a:accent4>
        <a:srgbClr val="52AE32"/>
      </a:accent4>
      <a:accent5>
        <a:srgbClr val="006174"/>
      </a:accent5>
      <a:accent6>
        <a:srgbClr val="D4EFFC"/>
      </a:accent6>
      <a:hlink>
        <a:srgbClr val="BCCF00"/>
      </a:hlink>
      <a:folHlink>
        <a:srgbClr val="52AE3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 cap="rnd"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1896</TotalTime>
  <Words>944</Words>
  <Application>Microsoft Macintosh PowerPoint</Application>
  <PresentationFormat>Widescreen</PresentationFormat>
  <Paragraphs>112</Paragraphs>
  <Slides>21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Arial</vt:lpstr>
      <vt:lpstr>Calibri</vt:lpstr>
      <vt:lpstr>Calibri Light</vt:lpstr>
      <vt:lpstr>Gill Sans</vt:lpstr>
      <vt:lpstr>Gill Sans MT</vt:lpstr>
      <vt:lpstr>Office Theme</vt:lpstr>
      <vt:lpstr>1_Office Theme</vt:lpstr>
      <vt:lpstr>Metabolism: how to evaluate metabolic changes after radiation therapy  Marc-Emmanuel Dumas  1Head of Biomolecular Medicine, Dept of Metabolism, Digestion and Reproduction  &amp; National Heart and Lung Institute, Imperial College London, UK 2CNRS UMR8199, European Genomic Institute for Diabetes, University of Lille, France 3McGill Genome Innovation Centre, McGill University, Montréal, Canada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IRP in Integrative Metabolism between the University of Lille, Imperial &amp; CNRS “Metabo-LIC”</vt:lpstr>
      <vt:lpstr>Partners in the IRP “Metabo-LIC”</vt:lpstr>
      <vt:lpstr>IRP “Metabo-LIC”: Flagship projects, cross-cutting themes &amp; ECR training</vt:lpstr>
      <vt:lpstr>Analytical technologies for metabolomics</vt:lpstr>
      <vt:lpstr>Modelling human organs</vt:lpstr>
      <vt:lpstr>Spatial Biology: a “Google Earth” of Metabolism</vt:lpstr>
      <vt:lpstr>Metabolomics at the Clinic</vt:lpstr>
      <vt:lpstr>Metabolomics of Patient Journey</vt:lpstr>
      <vt:lpstr>Generating 1H NMR Metabolic Profiles – MAS NMR</vt:lpstr>
      <vt:lpstr>Real Time Intra-Operative Metabolic Profiling with HR-MAS NMR </vt:lpstr>
      <vt:lpstr>PowerPoint Presentation</vt:lpstr>
      <vt:lpstr>PowerPoint Presentation</vt:lpstr>
      <vt:lpstr>iKnife Analysis of Healthy and Cancer Tissue</vt:lpstr>
      <vt:lpstr>Zoom into Kidney specific profiles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</dc:creator>
  <cp:lastModifiedBy>Dumas, Marc-Emmanuel</cp:lastModifiedBy>
  <cp:revision>9</cp:revision>
  <dcterms:created xsi:type="dcterms:W3CDTF">2023-04-02T10:07:06Z</dcterms:created>
  <dcterms:modified xsi:type="dcterms:W3CDTF">2023-11-08T11:56:05Z</dcterms:modified>
</cp:coreProperties>
</file>