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655" r:id="rId3"/>
    <p:sldId id="608" r:id="rId4"/>
    <p:sldId id="654" r:id="rId5"/>
    <p:sldId id="620" r:id="rId6"/>
    <p:sldId id="621" r:id="rId7"/>
    <p:sldId id="653" r:id="rId8"/>
    <p:sldId id="649" r:id="rId9"/>
    <p:sldId id="652" r:id="rId10"/>
  </p:sldIdLst>
  <p:sldSz cx="12192000" cy="6858000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A0"/>
    <a:srgbClr val="D23264"/>
    <a:srgbClr val="4472C4"/>
    <a:srgbClr val="3A678A"/>
    <a:srgbClr val="F0781E"/>
    <a:srgbClr val="FF408C"/>
    <a:srgbClr val="FF0066"/>
    <a:srgbClr val="373CF9"/>
    <a:srgbClr val="92D05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83102" autoAdjust="0"/>
  </p:normalViewPr>
  <p:slideViewPr>
    <p:cSldViewPr snapToGrid="0">
      <p:cViewPr>
        <p:scale>
          <a:sx n="100" d="100"/>
          <a:sy n="100" d="100"/>
        </p:scale>
        <p:origin x="1560" y="3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84" y="114"/>
      </p:cViewPr>
      <p:guideLst>
        <p:guide orient="horz" pos="3224"/>
        <p:guide pos="22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B43A8884-9376-483B-877E-DEF2FBDC201A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721107"/>
            <a:ext cx="3078427" cy="513507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82941C0-CD9E-4BAF-80AE-55A47DBAD6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732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173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173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7FA6E7DD-A722-4FD7-8C16-9D7860702A0D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214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8" y="4861442"/>
            <a:ext cx="5683250" cy="4605576"/>
          </a:xfrm>
          <a:prstGeom prst="rect">
            <a:avLst/>
          </a:prstGeom>
        </p:spPr>
        <p:txBody>
          <a:bodyPr vert="horz" lIns="94933" tIns="47467" rIns="94933" bIns="47467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721106"/>
            <a:ext cx="3078427" cy="51173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849F23D9-DCE1-4F70-A305-1832C17236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98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F23D9-DCE1-4F70-A305-1832C17236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37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F23D9-DCE1-4F70-A305-1832C17236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236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F23D9-DCE1-4F70-A305-1832C17236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999" indent="-177999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F23D9-DCE1-4F70-A305-1832C17236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27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31" indent="-171431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F23D9-DCE1-4F70-A305-1832C172360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61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31" indent="-171431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F23D9-DCE1-4F70-A305-1832C172360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25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999" indent="-177999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F23D9-DCE1-4F70-A305-1832C172360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09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F23D9-DCE1-4F70-A305-1832C172360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35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665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806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952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391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2132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788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541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4461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0174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52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958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14312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32475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7341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E0884E-A61D-4D00-87EE-ECEE944F155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9B70-6880-4941-B7C5-563559E92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784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54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815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9798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815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05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990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894B88-7C7C-4ACB-983F-7F14909D7E3F}" type="datetimeFigureOut">
              <a:rPr lang="de-DE" smtClean="0"/>
              <a:t>29.11.2023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792AE2-4619-4E73-BD44-D770507C08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12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7"/>
          <p:cNvSpPr txBox="1">
            <a:spLocks noChangeArrowheads="1"/>
          </p:cNvSpPr>
          <p:nvPr userDrawn="1"/>
        </p:nvSpPr>
        <p:spPr bwMode="auto">
          <a:xfrm>
            <a:off x="4" y="6542089"/>
            <a:ext cx="1800225" cy="24622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sz="1000">
                <a:latin typeface="Arial" charset="0"/>
              </a:rPr>
              <a:t>Seite </a:t>
            </a:r>
            <a:fld id="{02EABB7D-2B24-441B-A536-A522118FB099}" type="slidenum">
              <a:rPr lang="de-DE" sz="1000">
                <a:latin typeface="Arial" charset="0"/>
              </a:rPr>
              <a:pPr eaLnBrk="1" hangingPunct="1">
                <a:defRPr/>
              </a:pPr>
              <a:t>‹Nr.›</a:t>
            </a:fld>
            <a:endParaRPr lang="de-DE" sz="1000">
              <a:latin typeface="Arial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-3173" y="6723063"/>
            <a:ext cx="6109873" cy="138501"/>
          </a:xfrm>
          <a:prstGeom prst="rect">
            <a:avLst/>
          </a:prstGeom>
          <a:solidFill>
            <a:srgbClr val="9C9C9C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2400"/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6076529" y="6578606"/>
            <a:ext cx="6121400" cy="144463"/>
          </a:xfrm>
          <a:prstGeom prst="rect">
            <a:avLst/>
          </a:prstGeom>
          <a:solidFill>
            <a:srgbClr val="B9B9B9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2400"/>
          </a:p>
        </p:txBody>
      </p:sp>
      <p:sp>
        <p:nvSpPr>
          <p:cNvPr id="12" name="Text Box 29"/>
          <p:cNvSpPr txBox="1">
            <a:spLocks noChangeArrowheads="1"/>
          </p:cNvSpPr>
          <p:nvPr userDrawn="1"/>
        </p:nvSpPr>
        <p:spPr bwMode="auto">
          <a:xfrm>
            <a:off x="6109871" y="6713540"/>
            <a:ext cx="6084887" cy="1384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de-DE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auto">
          <a:xfrm>
            <a:off x="0" y="0"/>
            <a:ext cx="287338" cy="287339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2400"/>
          </a:p>
        </p:txBody>
      </p:sp>
      <p:pic>
        <p:nvPicPr>
          <p:cNvPr id="14" name="Bild 4" descr="DDC_Sticker_groß_Schatten_RGB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23178" y="5443875"/>
            <a:ext cx="925884" cy="926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9"/>
          <p:cNvSpPr>
            <a:spLocks noChangeArrowheads="1"/>
          </p:cNvSpPr>
          <p:nvPr userDrawn="1"/>
        </p:nvSpPr>
        <p:spPr bwMode="auto">
          <a:xfrm>
            <a:off x="-3173" y="6578606"/>
            <a:ext cx="6109873" cy="144457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2400"/>
          </a:p>
        </p:txBody>
      </p:sp>
      <p:pic>
        <p:nvPicPr>
          <p:cNvPr id="17" name="Grafik 13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0251952" y="4957725"/>
            <a:ext cx="159973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3"/>
          <p:cNvSpPr>
            <a:spLocks noChangeArrowheads="1"/>
          </p:cNvSpPr>
          <p:nvPr userDrawn="1"/>
        </p:nvSpPr>
        <p:spPr bwMode="auto">
          <a:xfrm>
            <a:off x="8638735" y="6673851"/>
            <a:ext cx="3420000" cy="1920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/>
          <a:p>
            <a:pPr eaLnBrk="0" hangingPunct="0">
              <a:defRPr/>
            </a:pPr>
            <a:r>
              <a:rPr lang="de-DE" sz="900" dirty="0">
                <a:latin typeface="Arial" charset="0"/>
              </a:rPr>
              <a:t>Josefine Metzkes-Ng   I  j.metzkes-ng@hzdr.de  I  www.hzdr.de</a:t>
            </a:r>
            <a:endParaRPr lang="de-DE" sz="2400" dirty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06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 userDrawn="1"/>
        </p:nvSpPr>
        <p:spPr bwMode="auto">
          <a:xfrm>
            <a:off x="0" y="0"/>
            <a:ext cx="287338" cy="287339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2400"/>
          </a:p>
        </p:txBody>
      </p:sp>
      <p:pic>
        <p:nvPicPr>
          <p:cNvPr id="8" name="Grafik 13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0836962" y="6165849"/>
            <a:ext cx="1189038" cy="37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9973367" y="6165858"/>
            <a:ext cx="7921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uppieren 9"/>
          <p:cNvGrpSpPr/>
          <p:nvPr userDrawn="1"/>
        </p:nvGrpSpPr>
        <p:grpSpPr>
          <a:xfrm>
            <a:off x="5" y="6575433"/>
            <a:ext cx="4616383" cy="290507"/>
            <a:chOff x="5" y="6575433"/>
            <a:chExt cx="3059113" cy="290507"/>
          </a:xfrm>
        </p:grpSpPr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5" y="6718301"/>
              <a:ext cx="3059113" cy="147639"/>
            </a:xfrm>
            <a:prstGeom prst="rect">
              <a:avLst/>
            </a:prstGeom>
            <a:solidFill>
              <a:srgbClr val="00589C"/>
            </a:solidFill>
            <a:ln>
              <a:noFill/>
            </a:ln>
            <a:effectLst/>
            <a:extLst/>
          </p:spPr>
          <p:txBody>
            <a:bodyPr wrap="none" lIns="90000" tIns="46800" rIns="90000" bIns="46800" anchor="ctr"/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e-DE" sz="2400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5" y="6575433"/>
              <a:ext cx="3059113" cy="14446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e-DE" sz="2400"/>
            </a:p>
          </p:txBody>
        </p:sp>
      </p:grpSp>
      <p:sp>
        <p:nvSpPr>
          <p:cNvPr id="13" name="Rectangle 7"/>
          <p:cNvSpPr>
            <a:spLocks noChangeArrowheads="1"/>
          </p:cNvSpPr>
          <p:nvPr userDrawn="1"/>
        </p:nvSpPr>
        <p:spPr bwMode="auto">
          <a:xfrm>
            <a:off x="4616389" y="6575434"/>
            <a:ext cx="7581532" cy="142868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2400"/>
          </a:p>
        </p:txBody>
      </p:sp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8638735" y="6673851"/>
            <a:ext cx="3420000" cy="1920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/>
          <a:p>
            <a:pPr eaLnBrk="0" hangingPunct="0">
              <a:defRPr/>
            </a:pPr>
            <a:r>
              <a:rPr lang="de-DE" sz="900" dirty="0">
                <a:latin typeface="Arial" charset="0"/>
              </a:rPr>
              <a:t>Josefine Metzkes-Ng   I  j.metzkes-ng@hzdr.de  I  www.hzdr.de</a:t>
            </a:r>
            <a:endParaRPr lang="de-DE" sz="2400" dirty="0">
              <a:latin typeface="Times" pitchFamily="18" charset="0"/>
            </a:endParaRPr>
          </a:p>
        </p:txBody>
      </p:sp>
      <p:sp>
        <p:nvSpPr>
          <p:cNvPr id="16" name="Textfeld 16"/>
          <p:cNvSpPr txBox="1">
            <a:spLocks noChangeArrowheads="1"/>
          </p:cNvSpPr>
          <p:nvPr userDrawn="1"/>
        </p:nvSpPr>
        <p:spPr bwMode="auto">
          <a:xfrm>
            <a:off x="144463" y="6524625"/>
            <a:ext cx="971550" cy="2308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sz="900" dirty="0">
                <a:solidFill>
                  <a:schemeClr val="bg1"/>
                </a:solidFill>
                <a:latin typeface="Arial" charset="0"/>
              </a:rPr>
              <a:t>Page </a:t>
            </a:r>
            <a:fld id="{244B8412-7387-4693-BE13-63A77586A54E}" type="slidenum">
              <a:rPr lang="de-DE" sz="900">
                <a:solidFill>
                  <a:schemeClr val="bg1"/>
                </a:solidFill>
                <a:latin typeface="Arial" charset="0"/>
              </a:rPr>
              <a:pPr eaLnBrk="1" hangingPunct="1">
                <a:defRPr/>
              </a:pPr>
              <a:t>‹Nr.›</a:t>
            </a:fld>
            <a:endParaRPr lang="de-DE" sz="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 userDrawn="1"/>
        </p:nvSpPr>
        <p:spPr bwMode="auto">
          <a:xfrm>
            <a:off x="9586370" y="6530977"/>
            <a:ext cx="2520950" cy="2330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de-DE" sz="900">
                <a:solidFill>
                  <a:schemeClr val="bg1"/>
                </a:solidFill>
                <a:latin typeface="Arial" charset="0"/>
              </a:rPr>
              <a:t>           Member of the Helmholtz Association</a:t>
            </a:r>
          </a:p>
        </p:txBody>
      </p:sp>
    </p:spTree>
    <p:extLst>
      <p:ext uri="{BB962C8B-B14F-4D97-AF65-F5344CB8AC3E}">
        <p14:creationId xmlns:p14="http://schemas.microsoft.com/office/powerpoint/2010/main" val="224701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tiff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el 5"/>
          <p:cNvSpPr txBox="1">
            <a:spLocks/>
          </p:cNvSpPr>
          <p:nvPr/>
        </p:nvSpPr>
        <p:spPr>
          <a:xfrm>
            <a:off x="360000" y="219600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>
                <a:solidFill>
                  <a:srgbClr val="0A2D6E"/>
                </a:solidFill>
                <a:latin typeface="Arial"/>
              </a:rPr>
              <a:t>Considerations</a:t>
            </a:r>
            <a:endParaRPr kumimoji="0" lang="de-DE" sz="22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2902C00-7E31-4BB0-AB76-152C32B420AD}"/>
              </a:ext>
            </a:extLst>
          </p:cNvPr>
          <p:cNvSpPr/>
          <p:nvPr/>
        </p:nvSpPr>
        <p:spPr>
          <a:xfrm>
            <a:off x="360000" y="792457"/>
            <a:ext cx="11359249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err="1">
                <a:solidFill>
                  <a:srgbClr val="005AA0"/>
                </a:solidFill>
              </a:rPr>
              <a:t>required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irradiation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parameters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we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need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to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know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for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our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beamline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optimization</a:t>
            </a:r>
            <a:endParaRPr lang="de-DE" dirty="0">
              <a:solidFill>
                <a:srgbClr val="005AA0"/>
              </a:solidFill>
            </a:endParaRPr>
          </a:p>
          <a:p>
            <a:pPr marL="628650" lvl="1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err="1">
                <a:solidFill>
                  <a:srgbClr val="005AA0"/>
                </a:solidFill>
              </a:rPr>
              <a:t>proton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energy</a:t>
            </a:r>
            <a:r>
              <a:rPr lang="de-DE" dirty="0">
                <a:solidFill>
                  <a:srgbClr val="005AA0"/>
                </a:solidFill>
              </a:rPr>
              <a:t>/LET</a:t>
            </a:r>
          </a:p>
          <a:p>
            <a:pPr marL="628650" lvl="1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05AA0"/>
                </a:solidFill>
              </a:rPr>
              <a:t> dose </a:t>
            </a:r>
            <a:r>
              <a:rPr lang="de-DE" dirty="0" err="1">
                <a:solidFill>
                  <a:srgbClr val="005AA0"/>
                </a:solidFill>
              </a:rPr>
              <a:t>application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scheme</a:t>
            </a:r>
            <a:r>
              <a:rPr lang="de-DE" dirty="0">
                <a:solidFill>
                  <a:srgbClr val="005AA0"/>
                </a:solidFill>
              </a:rPr>
              <a:t>: </a:t>
            </a:r>
            <a:r>
              <a:rPr lang="de-DE" dirty="0" err="1">
                <a:solidFill>
                  <a:srgbClr val="005AA0"/>
                </a:solidFill>
              </a:rPr>
              <a:t>single</a:t>
            </a:r>
            <a:r>
              <a:rPr lang="de-DE" dirty="0">
                <a:solidFill>
                  <a:srgbClr val="005AA0"/>
                </a:solidFill>
              </a:rPr>
              <a:t> pulse (~10</a:t>
            </a:r>
            <a:r>
              <a:rPr lang="de-DE" baseline="30000" dirty="0">
                <a:solidFill>
                  <a:srgbClr val="005AA0"/>
                </a:solidFill>
              </a:rPr>
              <a:t>8</a:t>
            </a:r>
            <a:r>
              <a:rPr lang="de-DE" dirty="0">
                <a:solidFill>
                  <a:srgbClr val="005AA0"/>
                </a:solidFill>
              </a:rPr>
              <a:t> – 10</a:t>
            </a:r>
            <a:r>
              <a:rPr lang="de-DE" baseline="30000" dirty="0">
                <a:solidFill>
                  <a:srgbClr val="005AA0"/>
                </a:solidFill>
              </a:rPr>
              <a:t>9</a:t>
            </a:r>
            <a:r>
              <a:rPr lang="de-DE" dirty="0">
                <a:solidFill>
                  <a:srgbClr val="005AA0"/>
                </a:solidFill>
              </a:rPr>
              <a:t> Gy/s) </a:t>
            </a:r>
            <a:r>
              <a:rPr lang="de-DE" dirty="0" err="1">
                <a:solidFill>
                  <a:srgbClr val="005AA0"/>
                </a:solidFill>
              </a:rPr>
              <a:t>or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accumulated</a:t>
            </a:r>
            <a:r>
              <a:rPr lang="de-DE" dirty="0">
                <a:solidFill>
                  <a:srgbClr val="005AA0"/>
                </a:solidFill>
              </a:rPr>
              <a:t> (~Gy/min)</a:t>
            </a:r>
          </a:p>
          <a:p>
            <a:pPr marL="628650" lvl="1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err="1">
                <a:solidFill>
                  <a:srgbClr val="005AA0"/>
                </a:solidFill>
              </a:rPr>
              <a:t>irradiation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volume</a:t>
            </a:r>
            <a:r>
              <a:rPr lang="de-DE" dirty="0">
                <a:solidFill>
                  <a:srgbClr val="005AA0"/>
                </a:solidFill>
              </a:rPr>
              <a:t>: sample + holder </a:t>
            </a:r>
            <a:r>
              <a:rPr lang="de-DE" dirty="0" err="1">
                <a:solidFill>
                  <a:srgbClr val="005AA0"/>
                </a:solidFill>
              </a:rPr>
              <a:t>thickness</a:t>
            </a:r>
            <a:r>
              <a:rPr lang="de-DE" dirty="0">
                <a:solidFill>
                  <a:srgbClr val="005AA0"/>
                </a:solidFill>
              </a:rPr>
              <a:t> and sample </a:t>
            </a:r>
            <a:r>
              <a:rPr lang="de-DE" dirty="0" err="1">
                <a:solidFill>
                  <a:srgbClr val="005AA0"/>
                </a:solidFill>
              </a:rPr>
              <a:t>diameter</a:t>
            </a:r>
            <a:endParaRPr lang="de-DE" dirty="0">
              <a:solidFill>
                <a:srgbClr val="005AA0"/>
              </a:solidFill>
            </a:endParaRPr>
          </a:p>
          <a:p>
            <a:pPr marL="628650" lvl="1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err="1">
                <a:solidFill>
                  <a:srgbClr val="005AA0"/>
                </a:solidFill>
              </a:rPr>
              <a:t>required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homogeneity</a:t>
            </a:r>
            <a:endParaRPr lang="de-DE" dirty="0">
              <a:solidFill>
                <a:srgbClr val="005AA0"/>
              </a:solidFill>
            </a:endParaRPr>
          </a:p>
          <a:p>
            <a:pPr marL="628650" lvl="1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err="1">
                <a:solidFill>
                  <a:srgbClr val="005AA0"/>
                </a:solidFill>
              </a:rPr>
              <a:t>study</a:t>
            </a:r>
            <a:r>
              <a:rPr lang="de-DE" dirty="0">
                <a:solidFill>
                  <a:srgbClr val="005AA0"/>
                </a:solidFill>
              </a:rPr>
              <a:t> design:</a:t>
            </a:r>
          </a:p>
          <a:p>
            <a:pPr marL="1085850" lvl="2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05AA0"/>
                </a:solidFill>
              </a:rPr>
              <a:t># </a:t>
            </a:r>
            <a:r>
              <a:rPr lang="de-DE" dirty="0" err="1">
                <a:solidFill>
                  <a:srgbClr val="005AA0"/>
                </a:solidFill>
              </a:rPr>
              <a:t>cell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lines</a:t>
            </a:r>
            <a:endParaRPr lang="de-DE" dirty="0">
              <a:solidFill>
                <a:srgbClr val="005AA0"/>
              </a:solidFill>
            </a:endParaRPr>
          </a:p>
          <a:p>
            <a:pPr marL="1085850" lvl="2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05AA0"/>
                </a:solidFill>
              </a:rPr>
              <a:t># dose </a:t>
            </a:r>
            <a:r>
              <a:rPr lang="de-DE" dirty="0" err="1">
                <a:solidFill>
                  <a:srgbClr val="005AA0"/>
                </a:solidFill>
              </a:rPr>
              <a:t>points</a:t>
            </a:r>
            <a:endParaRPr lang="de-DE" dirty="0">
              <a:solidFill>
                <a:srgbClr val="005AA0"/>
              </a:solidFill>
            </a:endParaRPr>
          </a:p>
          <a:p>
            <a:pPr marL="1085850" lvl="2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05AA0"/>
                </a:solidFill>
              </a:rPr>
              <a:t># </a:t>
            </a:r>
            <a:r>
              <a:rPr lang="de-DE" dirty="0" err="1">
                <a:solidFill>
                  <a:srgbClr val="005AA0"/>
                </a:solidFill>
              </a:rPr>
              <a:t>repetitions</a:t>
            </a:r>
            <a:r>
              <a:rPr lang="de-DE" dirty="0">
                <a:solidFill>
                  <a:srgbClr val="005AA0"/>
                </a:solidFill>
              </a:rPr>
              <a:t> per dose </a:t>
            </a:r>
            <a:r>
              <a:rPr lang="de-DE" dirty="0" err="1">
                <a:solidFill>
                  <a:srgbClr val="005AA0"/>
                </a:solidFill>
              </a:rPr>
              <a:t>point</a:t>
            </a:r>
            <a:endParaRPr lang="de-DE" dirty="0">
              <a:solidFill>
                <a:srgbClr val="005AA0"/>
              </a:solidFill>
            </a:endParaRPr>
          </a:p>
          <a:p>
            <a:pPr>
              <a:spcAft>
                <a:spcPts val="600"/>
              </a:spcAft>
            </a:pPr>
            <a:r>
              <a:rPr lang="de-DE" dirty="0">
                <a:solidFill>
                  <a:srgbClr val="005AA0"/>
                </a:solidFill>
                <a:sym typeface="Wingdings" panose="05000000000000000000" pitchFamily="2" charset="2"/>
              </a:rPr>
              <a:t> </a:t>
            </a:r>
            <a:r>
              <a:rPr lang="de-DE" dirty="0" err="1">
                <a:solidFill>
                  <a:srgbClr val="005AA0"/>
                </a:solidFill>
                <a:sym typeface="Wingdings" panose="05000000000000000000" pitchFamily="2" charset="2"/>
              </a:rPr>
              <a:t>need</a:t>
            </a:r>
            <a:r>
              <a:rPr lang="de-DE" dirty="0">
                <a:solidFill>
                  <a:srgbClr val="005AA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5AA0"/>
                </a:solidFill>
                <a:sym typeface="Wingdings" panose="05000000000000000000" pitchFamily="2" charset="2"/>
              </a:rPr>
              <a:t>to</a:t>
            </a:r>
            <a:r>
              <a:rPr lang="de-DE" dirty="0">
                <a:solidFill>
                  <a:srgbClr val="005AA0"/>
                </a:solidFill>
                <a:sym typeface="Wingdings" panose="05000000000000000000" pitchFamily="2" charset="2"/>
              </a:rPr>
              <a:t> find optimal </a:t>
            </a:r>
            <a:r>
              <a:rPr lang="de-DE" dirty="0" err="1">
                <a:solidFill>
                  <a:srgbClr val="005AA0"/>
                </a:solidFill>
                <a:sym typeface="Wingdings" panose="05000000000000000000" pitchFamily="2" charset="2"/>
              </a:rPr>
              <a:t>beamline</a:t>
            </a:r>
            <a:r>
              <a:rPr lang="de-DE" dirty="0">
                <a:solidFill>
                  <a:srgbClr val="005AA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5AA0"/>
                </a:solidFill>
                <a:sym typeface="Wingdings" panose="05000000000000000000" pitchFamily="2" charset="2"/>
              </a:rPr>
              <a:t>settings</a:t>
            </a:r>
            <a:r>
              <a:rPr lang="de-DE" dirty="0">
                <a:solidFill>
                  <a:srgbClr val="005AA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5AA0"/>
                </a:solidFill>
                <a:sym typeface="Wingdings" panose="05000000000000000000" pitchFamily="2" charset="2"/>
              </a:rPr>
              <a:t>based</a:t>
            </a:r>
            <a:r>
              <a:rPr lang="de-DE" dirty="0">
                <a:solidFill>
                  <a:srgbClr val="005AA0"/>
                </a:solidFill>
                <a:sym typeface="Wingdings" panose="05000000000000000000" pitchFamily="2" charset="2"/>
              </a:rPr>
              <a:t> on </a:t>
            </a:r>
            <a:r>
              <a:rPr lang="de-DE" dirty="0" err="1">
                <a:solidFill>
                  <a:srgbClr val="005AA0"/>
                </a:solidFill>
                <a:sym typeface="Wingdings" panose="05000000000000000000" pitchFamily="2" charset="2"/>
              </a:rPr>
              <a:t>these</a:t>
            </a:r>
            <a:r>
              <a:rPr lang="de-DE" dirty="0">
                <a:solidFill>
                  <a:srgbClr val="005AA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5AA0"/>
                </a:solidFill>
                <a:sym typeface="Wingdings" panose="05000000000000000000" pitchFamily="2" charset="2"/>
              </a:rPr>
              <a:t>parameters</a:t>
            </a:r>
            <a:endParaRPr lang="de-DE" dirty="0">
              <a:solidFill>
                <a:srgbClr val="005A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29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5"/>
          <a:stretch/>
        </p:blipFill>
        <p:spPr>
          <a:xfrm>
            <a:off x="358775" y="1247770"/>
            <a:ext cx="8232775" cy="4149364"/>
          </a:xfrm>
          <a:prstGeom prst="rect">
            <a:avLst/>
          </a:prstGeom>
        </p:spPr>
      </p:pic>
      <p:sp>
        <p:nvSpPr>
          <p:cNvPr id="89" name="Titel 5"/>
          <p:cNvSpPr txBox="1">
            <a:spLocks/>
          </p:cNvSpPr>
          <p:nvPr/>
        </p:nvSpPr>
        <p:spPr>
          <a:xfrm>
            <a:off x="360000" y="219600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0A2D6E"/>
                </a:solidFill>
                <a:latin typeface="Arial"/>
              </a:rPr>
              <a:t>DRESDEN PLATFORM</a:t>
            </a:r>
            <a:r>
              <a:rPr lang="de-DE" dirty="0">
                <a:solidFill>
                  <a:schemeClr val="accent2"/>
                </a:solidFill>
                <a:latin typeface="Arial"/>
              </a:rPr>
              <a:t>.</a:t>
            </a:r>
            <a:endParaRPr kumimoji="0" lang="de-DE" sz="22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90" name="Textplatzhalter 4"/>
          <p:cNvSpPr txBox="1">
            <a:spLocks/>
          </p:cNvSpPr>
          <p:nvPr/>
        </p:nvSpPr>
        <p:spPr>
          <a:xfrm>
            <a:off x="358775" y="691200"/>
            <a:ext cx="8424000" cy="26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0000" rtl="0" eaLnBrk="1" latinLnBrk="0" hangingPunct="1">
              <a:lnSpc>
                <a:spcPts val="18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None/>
              <a:tabLst>
                <a:tab pos="180000" algn="l"/>
                <a:tab pos="360000" algn="l"/>
              </a:tabLst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4625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0125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8CB423"/>
              </a:buClr>
              <a:defRPr/>
            </a:pPr>
            <a:r>
              <a:rPr lang="en-US" dirty="0">
                <a:solidFill>
                  <a:srgbClr val="005AA0"/>
                </a:solidFill>
                <a:latin typeface="Arial"/>
              </a:rPr>
              <a:t>A research hub for ultra-high </a:t>
            </a:r>
            <a:r>
              <a:rPr lang="en-US" dirty="0">
                <a:solidFill>
                  <a:srgbClr val="3A678A"/>
                </a:solidFill>
                <a:latin typeface="Arial"/>
              </a:rPr>
              <a:t>dose</a:t>
            </a:r>
            <a:r>
              <a:rPr lang="en-US" dirty="0">
                <a:solidFill>
                  <a:srgbClr val="005AA0"/>
                </a:solidFill>
                <a:latin typeface="Arial"/>
              </a:rPr>
              <a:t> rate ra</a:t>
            </a:r>
            <a:r>
              <a:rPr lang="en-US" dirty="0">
                <a:solidFill>
                  <a:srgbClr val="4472C4"/>
                </a:solidFill>
                <a:latin typeface="Arial"/>
              </a:rPr>
              <a:t>d</a:t>
            </a:r>
            <a:r>
              <a:rPr lang="en-US" dirty="0">
                <a:solidFill>
                  <a:srgbClr val="005AA0"/>
                </a:solidFill>
                <a:latin typeface="Arial"/>
              </a:rPr>
              <a:t>iobiology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5A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8858249" y="371077"/>
            <a:ext cx="317182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5AA0"/>
                </a:solidFill>
                <a:ea typeface="Times New Roman" panose="02020603050405020304" pitchFamily="18" charset="0"/>
              </a:rPr>
              <a:t>F. Kroll, et al. “</a:t>
            </a:r>
            <a:r>
              <a:rPr lang="en-US" sz="1200" dirty="0" err="1">
                <a:solidFill>
                  <a:srgbClr val="005AA0"/>
                </a:solidFill>
                <a:ea typeface="Times New Roman" panose="02020603050405020304" pitchFamily="18" charset="0"/>
              </a:rPr>
              <a:t>Tumour</a:t>
            </a:r>
            <a:r>
              <a:rPr lang="en-US" sz="1200" dirty="0">
                <a:solidFill>
                  <a:srgbClr val="005AA0"/>
                </a:solidFill>
                <a:ea typeface="Times New Roman" panose="02020603050405020304" pitchFamily="18" charset="0"/>
              </a:rPr>
              <a:t> irradiation in mice with a laser-accelerated proton beam”, </a:t>
            </a:r>
            <a:r>
              <a:rPr lang="en-US" sz="1200" i="1" dirty="0">
                <a:solidFill>
                  <a:srgbClr val="005AA0"/>
                </a:solidFill>
                <a:ea typeface="Times New Roman" panose="02020603050405020304" pitchFamily="18" charset="0"/>
              </a:rPr>
              <a:t>Nature Physics</a:t>
            </a:r>
            <a:r>
              <a:rPr lang="en-US" sz="1200" dirty="0">
                <a:solidFill>
                  <a:srgbClr val="005AA0"/>
                </a:solidFill>
                <a:ea typeface="Times New Roman" panose="02020603050405020304" pitchFamily="18" charset="0"/>
              </a:rPr>
              <a:t> 18, 316 (2022)</a:t>
            </a:r>
            <a:endParaRPr lang="en-US" sz="1200" dirty="0">
              <a:solidFill>
                <a:srgbClr val="005AA0"/>
              </a:solidFill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5AA0"/>
                </a:solidFill>
              </a:rPr>
              <a:t>J. Jansen, et al. “Changes in Radical Levels as a Cause for the FLASH effect: Impact of beam structure para-meters at ultra-high dose rates on oxygen depletion in water”, Radiotherapy and Oncology 175, 193 (2022)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5AA0"/>
                </a:solidFill>
              </a:rPr>
              <a:t>L. Karsch, et al. “Beam pulse structure and dose rate as determinants for the flash effect observed in zebrafish embryo”, Radiotherapy and Oncology 173, 49 (2022)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200" dirty="0">
                <a:solidFill>
                  <a:srgbClr val="005AA0"/>
                </a:solidFill>
              </a:rPr>
              <a:t>J. Jansen, et al. “</a:t>
            </a:r>
            <a:r>
              <a:rPr lang="de-DE" sz="1200" dirty="0" err="1">
                <a:solidFill>
                  <a:srgbClr val="005AA0"/>
                </a:solidFill>
              </a:rPr>
              <a:t>Does</a:t>
            </a:r>
            <a:r>
              <a:rPr lang="de-DE" sz="1200" dirty="0">
                <a:solidFill>
                  <a:srgbClr val="005AA0"/>
                </a:solidFill>
              </a:rPr>
              <a:t> FLASH </a:t>
            </a:r>
            <a:r>
              <a:rPr lang="de-DE" sz="1200" dirty="0" err="1">
                <a:solidFill>
                  <a:srgbClr val="005AA0"/>
                </a:solidFill>
              </a:rPr>
              <a:t>deplete</a:t>
            </a:r>
            <a:r>
              <a:rPr lang="de-DE" sz="1200" dirty="0">
                <a:solidFill>
                  <a:srgbClr val="005AA0"/>
                </a:solidFill>
              </a:rPr>
              <a:t> </a:t>
            </a:r>
            <a:r>
              <a:rPr lang="de-DE" sz="1200" dirty="0" err="1">
                <a:solidFill>
                  <a:srgbClr val="005AA0"/>
                </a:solidFill>
              </a:rPr>
              <a:t>oxygen</a:t>
            </a:r>
            <a:r>
              <a:rPr lang="de-DE" sz="1200" dirty="0">
                <a:solidFill>
                  <a:srgbClr val="005AA0"/>
                </a:solidFill>
              </a:rPr>
              <a:t>? Experimental </a:t>
            </a:r>
            <a:r>
              <a:rPr lang="de-DE" sz="1200" dirty="0" err="1">
                <a:solidFill>
                  <a:srgbClr val="005AA0"/>
                </a:solidFill>
              </a:rPr>
              <a:t>evaluation</a:t>
            </a:r>
            <a:r>
              <a:rPr lang="de-DE" sz="1200" dirty="0">
                <a:solidFill>
                  <a:srgbClr val="005AA0"/>
                </a:solidFill>
              </a:rPr>
              <a:t> </a:t>
            </a:r>
            <a:r>
              <a:rPr lang="de-DE" sz="1200" dirty="0" err="1">
                <a:solidFill>
                  <a:srgbClr val="005AA0"/>
                </a:solidFill>
              </a:rPr>
              <a:t>for</a:t>
            </a:r>
            <a:r>
              <a:rPr lang="de-DE" sz="1200" dirty="0">
                <a:solidFill>
                  <a:srgbClr val="005AA0"/>
                </a:solidFill>
              </a:rPr>
              <a:t> </a:t>
            </a:r>
            <a:r>
              <a:rPr lang="de-DE" sz="1200" dirty="0" err="1">
                <a:solidFill>
                  <a:srgbClr val="005AA0"/>
                </a:solidFill>
              </a:rPr>
              <a:t>photons</a:t>
            </a:r>
            <a:r>
              <a:rPr lang="de-DE" sz="1200" dirty="0">
                <a:solidFill>
                  <a:srgbClr val="005AA0"/>
                </a:solidFill>
              </a:rPr>
              <a:t>, </a:t>
            </a:r>
            <a:r>
              <a:rPr lang="de-DE" sz="1200" dirty="0" err="1">
                <a:solidFill>
                  <a:srgbClr val="005AA0"/>
                </a:solidFill>
              </a:rPr>
              <a:t>protons</a:t>
            </a:r>
            <a:r>
              <a:rPr lang="de-DE" sz="1200" dirty="0">
                <a:solidFill>
                  <a:srgbClr val="005AA0"/>
                </a:solidFill>
              </a:rPr>
              <a:t>, </a:t>
            </a:r>
            <a:r>
              <a:rPr lang="de-DE" sz="1200" dirty="0" err="1">
                <a:solidFill>
                  <a:srgbClr val="005AA0"/>
                </a:solidFill>
              </a:rPr>
              <a:t>and</a:t>
            </a:r>
            <a:r>
              <a:rPr lang="de-DE" sz="1200" dirty="0">
                <a:solidFill>
                  <a:srgbClr val="005AA0"/>
                </a:solidFill>
              </a:rPr>
              <a:t> </a:t>
            </a:r>
            <a:r>
              <a:rPr lang="de-DE" sz="1200" dirty="0" err="1">
                <a:solidFill>
                  <a:srgbClr val="005AA0"/>
                </a:solidFill>
              </a:rPr>
              <a:t>carbon</a:t>
            </a:r>
            <a:r>
              <a:rPr lang="de-DE" sz="1200" dirty="0">
                <a:solidFill>
                  <a:srgbClr val="005AA0"/>
                </a:solidFill>
              </a:rPr>
              <a:t> </a:t>
            </a:r>
            <a:r>
              <a:rPr lang="de-DE" sz="1200" dirty="0" err="1">
                <a:solidFill>
                  <a:srgbClr val="005AA0"/>
                </a:solidFill>
              </a:rPr>
              <a:t>ions</a:t>
            </a:r>
            <a:r>
              <a:rPr lang="de-DE" sz="1200" dirty="0">
                <a:solidFill>
                  <a:srgbClr val="005AA0"/>
                </a:solidFill>
              </a:rPr>
              <a:t>”, Medical </a:t>
            </a:r>
            <a:r>
              <a:rPr lang="de-DE" sz="1200" dirty="0" err="1">
                <a:solidFill>
                  <a:srgbClr val="005AA0"/>
                </a:solidFill>
              </a:rPr>
              <a:t>Physics</a:t>
            </a:r>
            <a:r>
              <a:rPr lang="de-DE" sz="1200" dirty="0">
                <a:solidFill>
                  <a:srgbClr val="005AA0"/>
                </a:solidFill>
              </a:rPr>
              <a:t> 48, 3982 (2021)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5AA0"/>
                </a:solidFill>
              </a:rPr>
              <a:t>J. Pawelke, et al. “Electron dose rate and oxygen depletion protect zebrafish embryos from radiation damage”, Radiotherapy and Oncology 158, 7 (2021)</a:t>
            </a:r>
            <a:endParaRPr lang="de-DE" sz="1200" dirty="0">
              <a:solidFill>
                <a:srgbClr val="005AA0"/>
              </a:solidFill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5AA0"/>
                </a:solidFill>
                <a:ea typeface="Times New Roman" panose="02020603050405020304" pitchFamily="18" charset="0"/>
              </a:rPr>
              <a:t>S. Brunner, et al. “Dose-dependent changes after proton and photon irradiation in a zebrafish model”, </a:t>
            </a:r>
            <a:r>
              <a:rPr lang="en-US" sz="1200" i="1" dirty="0">
                <a:solidFill>
                  <a:srgbClr val="005AA0"/>
                </a:solidFill>
                <a:ea typeface="Times New Roman" panose="02020603050405020304" pitchFamily="18" charset="0"/>
              </a:rPr>
              <a:t>Anticancer Research</a:t>
            </a:r>
            <a:r>
              <a:rPr lang="en-US" sz="1200" dirty="0">
                <a:solidFill>
                  <a:srgbClr val="005AA0"/>
                </a:solidFill>
                <a:ea typeface="Times New Roman" panose="02020603050405020304" pitchFamily="18" charset="0"/>
              </a:rPr>
              <a:t> 40, 6123 (2020)</a:t>
            </a:r>
            <a:endParaRPr lang="en-US" sz="1200" dirty="0">
              <a:solidFill>
                <a:srgbClr val="005AA0"/>
              </a:solidFill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5AA0"/>
                </a:solidFill>
              </a:rPr>
              <a:t>E. Beyreuther, et al. “Feasibility of proton FLASH effect tested by zebrafish embryo irradiation”, Radiotherapy and Oncology 139, 46 (2019)</a:t>
            </a:r>
            <a:endParaRPr lang="de-DE" sz="1200" dirty="0">
              <a:solidFill>
                <a:srgbClr val="005A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358775" y="5687304"/>
            <a:ext cx="78771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005AA0"/>
                </a:solidFill>
              </a:rPr>
              <a:t>J. Metzkes-Ng, et al. “The DRESDEN PLATFORM – A research hub for ultra-high dose rate radiobiology”, to be submitted</a:t>
            </a:r>
            <a:endParaRPr lang="de-DE" sz="1200" dirty="0">
              <a:solidFill>
                <a:srgbClr val="005AA0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973" y="292955"/>
            <a:ext cx="1093418" cy="59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9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50ADEA5-86EB-451D-A36B-5656AED557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34" t="4562" r="3624"/>
          <a:stretch/>
        </p:blipFill>
        <p:spPr>
          <a:xfrm>
            <a:off x="513184" y="905068"/>
            <a:ext cx="7557795" cy="433526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FAE8FCF-9BB1-409A-BF7E-4F1E9101EF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85"/>
          <a:stretch/>
        </p:blipFill>
        <p:spPr>
          <a:xfrm>
            <a:off x="5834743" y="3788228"/>
            <a:ext cx="6142653" cy="228086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2E52DAD-813F-4500-A0DD-C120CC75D416}"/>
              </a:ext>
            </a:extLst>
          </p:cNvPr>
          <p:cNvSpPr txBox="1"/>
          <p:nvPr/>
        </p:nvSpPr>
        <p:spPr>
          <a:xfrm flipH="1">
            <a:off x="9283025" y="3340359"/>
            <a:ext cx="147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5 mm x 5 mm</a:t>
            </a:r>
          </a:p>
        </p:txBody>
      </p:sp>
      <p:cxnSp>
        <p:nvCxnSpPr>
          <p:cNvPr id="6" name="Verbinder: gekrümmt 5">
            <a:extLst>
              <a:ext uri="{FF2B5EF4-FFF2-40B4-BE49-F238E27FC236}">
                <a16:creationId xmlns:a16="http://schemas.microsoft.com/office/drawing/2014/main" id="{7D8F3BB4-B0AB-42D6-9BF0-C4E64650CA62}"/>
              </a:ext>
            </a:extLst>
          </p:cNvPr>
          <p:cNvCxnSpPr>
            <a:stCxn id="4" idx="1"/>
          </p:cNvCxnSpPr>
          <p:nvPr/>
        </p:nvCxnSpPr>
        <p:spPr>
          <a:xfrm flipH="1">
            <a:off x="10095722" y="3525025"/>
            <a:ext cx="663303" cy="720404"/>
          </a:xfrm>
          <a:prstGeom prst="curvedConnector4">
            <a:avLst>
              <a:gd name="adj1" fmla="val -34464"/>
              <a:gd name="adj2" fmla="val 62817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hteck 4">
            <a:extLst>
              <a:ext uri="{FF2B5EF4-FFF2-40B4-BE49-F238E27FC236}">
                <a16:creationId xmlns:a16="http://schemas.microsoft.com/office/drawing/2014/main" id="{6AAD1B82-C143-47C7-91B8-85B2614121D0}"/>
              </a:ext>
            </a:extLst>
          </p:cNvPr>
          <p:cNvSpPr/>
          <p:nvPr/>
        </p:nvSpPr>
        <p:spPr>
          <a:xfrm>
            <a:off x="184731" y="5540253"/>
            <a:ext cx="379495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600" dirty="0"/>
              <a:t>S. D. Kraft </a:t>
            </a:r>
            <a:r>
              <a:rPr lang="da-DK" sz="1600" i="1" dirty="0"/>
              <a:t>et al</a:t>
            </a:r>
            <a:r>
              <a:rPr lang="da-DK" sz="1600" dirty="0"/>
              <a:t> 2010 </a:t>
            </a:r>
            <a:r>
              <a:rPr lang="da-DK" sz="1600" i="1" dirty="0"/>
              <a:t>New J Phys</a:t>
            </a:r>
            <a:r>
              <a:rPr lang="da-DK" sz="1600" dirty="0"/>
              <a:t> </a:t>
            </a:r>
            <a:r>
              <a:rPr lang="da-DK" sz="1600" b="1" dirty="0"/>
              <a:t>12</a:t>
            </a:r>
            <a:r>
              <a:rPr lang="da-DK" sz="1600" dirty="0"/>
              <a:t> 085003</a:t>
            </a:r>
          </a:p>
          <a:p>
            <a:r>
              <a:rPr lang="da-DK" sz="1600" dirty="0"/>
              <a:t>C. Richter </a:t>
            </a:r>
            <a:r>
              <a:rPr lang="da-DK" sz="1600" i="1" dirty="0"/>
              <a:t>et al </a:t>
            </a:r>
            <a:r>
              <a:rPr lang="da-DK" sz="1600" dirty="0"/>
              <a:t>2011</a:t>
            </a:r>
            <a:r>
              <a:rPr lang="da-DK" sz="1600" i="1" dirty="0"/>
              <a:t> </a:t>
            </a:r>
            <a:r>
              <a:rPr lang="da-DK" sz="1600" dirty="0"/>
              <a:t>Phys Med Biol </a:t>
            </a:r>
            <a:r>
              <a:rPr lang="da-DK" sz="1600" b="1" dirty="0"/>
              <a:t>56</a:t>
            </a:r>
            <a:r>
              <a:rPr lang="da-DK" sz="1600" dirty="0"/>
              <a:t> 1529</a:t>
            </a:r>
          </a:p>
          <a:p>
            <a:r>
              <a:rPr lang="de-DE" sz="1600" dirty="0"/>
              <a:t>K. Zeil </a:t>
            </a:r>
            <a:r>
              <a:rPr lang="de-DE" sz="1600" i="1" dirty="0"/>
              <a:t>et al</a:t>
            </a:r>
            <a:r>
              <a:rPr lang="de-DE" sz="1600" dirty="0"/>
              <a:t> 2013 </a:t>
            </a:r>
            <a:r>
              <a:rPr lang="de-DE" sz="1600" i="1" dirty="0" err="1"/>
              <a:t>Appl</a:t>
            </a:r>
            <a:r>
              <a:rPr lang="de-DE" sz="1600" i="1" dirty="0"/>
              <a:t> </a:t>
            </a:r>
            <a:r>
              <a:rPr lang="de-DE" sz="1600" i="1" dirty="0" err="1"/>
              <a:t>Phys</a:t>
            </a:r>
            <a:r>
              <a:rPr lang="de-DE" sz="1600" i="1" dirty="0"/>
              <a:t> B</a:t>
            </a:r>
            <a:r>
              <a:rPr lang="de-DE" sz="1600" dirty="0"/>
              <a:t> </a:t>
            </a:r>
            <a:r>
              <a:rPr lang="de-DE" sz="1600" b="1" dirty="0"/>
              <a:t>110</a:t>
            </a:r>
            <a:r>
              <a:rPr lang="de-DE" sz="1600" dirty="0"/>
              <a:t> 437</a:t>
            </a:r>
            <a:endParaRPr lang="da-DK" sz="1600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841F7C81-691D-4E3E-8254-8945D0F5D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893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036" y="223961"/>
            <a:ext cx="1093418" cy="59714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" t="-2" b="3168"/>
          <a:stretch/>
        </p:blipFill>
        <p:spPr>
          <a:xfrm>
            <a:off x="515669" y="1049839"/>
            <a:ext cx="11011373" cy="4580940"/>
          </a:xfrm>
          <a:prstGeom prst="rect">
            <a:avLst/>
          </a:prstGeom>
        </p:spPr>
      </p:pic>
      <p:sp>
        <p:nvSpPr>
          <p:cNvPr id="19" name="Titel 5"/>
          <p:cNvSpPr txBox="1">
            <a:spLocks/>
          </p:cNvSpPr>
          <p:nvPr/>
        </p:nvSpPr>
        <p:spPr>
          <a:xfrm>
            <a:off x="359999" y="219600"/>
            <a:ext cx="11599389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0A2D6E"/>
                </a:solidFill>
                <a:latin typeface="Arial"/>
              </a:rPr>
              <a:t>Draco PW &amp; ALBUS-2S</a:t>
            </a:r>
            <a:endParaRPr lang="de-DE" sz="3200" dirty="0">
              <a:solidFill>
                <a:srgbClr val="0A2D6E"/>
              </a:solidFill>
              <a:latin typeface="Arial"/>
            </a:endParaRPr>
          </a:p>
        </p:txBody>
      </p:sp>
      <p:sp>
        <p:nvSpPr>
          <p:cNvPr id="20" name="Textplatzhalter 6"/>
          <p:cNvSpPr txBox="1">
            <a:spLocks/>
          </p:cNvSpPr>
          <p:nvPr/>
        </p:nvSpPr>
        <p:spPr>
          <a:xfrm>
            <a:off x="358775" y="691200"/>
            <a:ext cx="10185400" cy="26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0000" rtl="0" eaLnBrk="1" latinLnBrk="0" hangingPunct="1">
              <a:lnSpc>
                <a:spcPts val="18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None/>
              <a:tabLst>
                <a:tab pos="180000" algn="l"/>
                <a:tab pos="360000" algn="l"/>
              </a:tabLst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4625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0125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8CB423"/>
              </a:buClr>
              <a:defRPr/>
            </a:pPr>
            <a:r>
              <a:rPr lang="de-DE" dirty="0" err="1">
                <a:solidFill>
                  <a:srgbClr val="005AA0"/>
                </a:solidFill>
                <a:latin typeface="Arial"/>
              </a:rPr>
              <a:t>Spectral</a:t>
            </a:r>
            <a:r>
              <a:rPr lang="de-DE" dirty="0">
                <a:solidFill>
                  <a:srgbClr val="005AA0"/>
                </a:solidFill>
                <a:latin typeface="Arial"/>
              </a:rPr>
              <a:t> beam </a:t>
            </a:r>
            <a:r>
              <a:rPr lang="de-DE" dirty="0" err="1">
                <a:solidFill>
                  <a:srgbClr val="005AA0"/>
                </a:solidFill>
                <a:latin typeface="Arial"/>
              </a:rPr>
              <a:t>monotoring</a:t>
            </a:r>
            <a:r>
              <a:rPr lang="de-DE" dirty="0">
                <a:solidFill>
                  <a:srgbClr val="005AA0"/>
                </a:solidFill>
                <a:latin typeface="Arial"/>
              </a:rPr>
              <a:t> </a:t>
            </a:r>
            <a:r>
              <a:rPr lang="de-DE" dirty="0" err="1">
                <a:solidFill>
                  <a:srgbClr val="005AA0"/>
                </a:solidFill>
                <a:latin typeface="Arial"/>
              </a:rPr>
              <a:t>and</a:t>
            </a:r>
            <a:r>
              <a:rPr lang="de-DE" dirty="0">
                <a:solidFill>
                  <a:srgbClr val="005AA0"/>
                </a:solidFill>
                <a:latin typeface="Arial"/>
              </a:rPr>
              <a:t> </a:t>
            </a:r>
            <a:r>
              <a:rPr lang="de-DE" dirty="0" err="1">
                <a:solidFill>
                  <a:srgbClr val="005AA0"/>
                </a:solidFill>
                <a:latin typeface="Arial"/>
              </a:rPr>
              <a:t>accelerator-readiness</a:t>
            </a:r>
            <a:endParaRPr lang="de-DE" dirty="0">
              <a:solidFill>
                <a:srgbClr val="005AA0"/>
              </a:solidFill>
              <a:latin typeface="Arial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29458" y="935600"/>
            <a:ext cx="33342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a-DK" sz="1600" b="1" dirty="0">
                <a:solidFill>
                  <a:schemeClr val="accent2"/>
                </a:solidFill>
                <a:cs typeface="Arial" panose="020B0604020202020204" pitchFamily="34" charset="0"/>
                <a:sym typeface="Wingdings" pitchFamily="2" charset="2"/>
              </a:rPr>
              <a:t>F. Kroll </a:t>
            </a:r>
            <a:r>
              <a:rPr lang="da-DK" sz="1600" b="1" i="1" dirty="0">
                <a:solidFill>
                  <a:schemeClr val="accent2"/>
                </a:solidFill>
                <a:cs typeface="Arial" panose="020B0604020202020204" pitchFamily="34" charset="0"/>
                <a:sym typeface="Wingdings" pitchFamily="2" charset="2"/>
              </a:rPr>
              <a:t>et al.</a:t>
            </a:r>
            <a:r>
              <a:rPr lang="da-DK" sz="1600" b="1" dirty="0">
                <a:solidFill>
                  <a:schemeClr val="accent2"/>
                </a:solidFill>
                <a:cs typeface="Arial" panose="020B0604020202020204" pitchFamily="34" charset="0"/>
                <a:sym typeface="Wingdings" pitchFamily="2" charset="2"/>
              </a:rPr>
              <a:t>, Nat Phys 18 (2022), 316</a:t>
            </a:r>
          </a:p>
        </p:txBody>
      </p:sp>
      <p:sp>
        <p:nvSpPr>
          <p:cNvPr id="10" name="Rechteck 9"/>
          <p:cNvSpPr/>
          <p:nvPr/>
        </p:nvSpPr>
        <p:spPr>
          <a:xfrm>
            <a:off x="7892160" y="3190541"/>
            <a:ext cx="183070" cy="299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86" y="3518312"/>
            <a:ext cx="2700000" cy="2075247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17E42D32-CFEB-4745-8252-C0013117FE0B}"/>
              </a:ext>
            </a:extLst>
          </p:cNvPr>
          <p:cNvSpPr/>
          <p:nvPr/>
        </p:nvSpPr>
        <p:spPr>
          <a:xfrm>
            <a:off x="359397" y="5808161"/>
            <a:ext cx="3586674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da-DK" sz="1100" dirty="0">
                <a:solidFill>
                  <a:schemeClr val="accent5"/>
                </a:solidFill>
                <a:cs typeface="Arial" panose="020B0604020202020204" pitchFamily="34" charset="0"/>
                <a:sym typeface="Wingdings" pitchFamily="2" charset="2"/>
              </a:rPr>
              <a:t>F. Kroll et al</a:t>
            </a:r>
            <a:r>
              <a:rPr lang="da-DK" sz="1100" i="1" dirty="0">
                <a:solidFill>
                  <a:schemeClr val="accent5"/>
                </a:solidFill>
                <a:cs typeface="Arial" panose="020B0604020202020204" pitchFamily="34" charset="0"/>
                <a:sym typeface="Wingdings" pitchFamily="2" charset="2"/>
              </a:rPr>
              <a:t>.</a:t>
            </a:r>
            <a:r>
              <a:rPr lang="da-DK" sz="1100" dirty="0">
                <a:solidFill>
                  <a:schemeClr val="accent5"/>
                </a:solidFill>
                <a:cs typeface="Arial" panose="020B0604020202020204" pitchFamily="34" charset="0"/>
                <a:sym typeface="Wingdings" pitchFamily="2" charset="2"/>
              </a:rPr>
              <a:t>, Nat Phys 18, 316 (2022)</a:t>
            </a:r>
          </a:p>
          <a:p>
            <a:pPr>
              <a:lnSpc>
                <a:spcPct val="120000"/>
              </a:lnSpc>
            </a:pPr>
            <a:r>
              <a:rPr lang="da-DK" sz="1100" dirty="0">
                <a:solidFill>
                  <a:schemeClr val="accent5"/>
                </a:solidFill>
              </a:rPr>
              <a:t>M. Reimold et al., Sci Rep 12,  21488 (2022)</a:t>
            </a:r>
          </a:p>
          <a:p>
            <a:pPr>
              <a:lnSpc>
                <a:spcPct val="120000"/>
              </a:lnSpc>
            </a:pPr>
            <a:r>
              <a:rPr lang="da-DK" sz="1100" dirty="0">
                <a:solidFill>
                  <a:schemeClr val="accent5"/>
                </a:solidFill>
              </a:rPr>
              <a:t>M. Reimold et al., Phys Med Biol 68, 185009 (2023)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E3E1E53-AE8C-4535-849C-DC142183C969}"/>
              </a:ext>
            </a:extLst>
          </p:cNvPr>
          <p:cNvSpPr/>
          <p:nvPr/>
        </p:nvSpPr>
        <p:spPr>
          <a:xfrm>
            <a:off x="3584241" y="5605029"/>
            <a:ext cx="5661958" cy="891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da-DK" sz="1100" dirty="0">
              <a:solidFill>
                <a:schemeClr val="accent5"/>
              </a:solidFill>
            </a:endParaRPr>
          </a:p>
          <a:p>
            <a:pPr>
              <a:lnSpc>
                <a:spcPct val="120000"/>
              </a:lnSpc>
            </a:pPr>
            <a:r>
              <a:rPr lang="da-DK" sz="1100" dirty="0">
                <a:solidFill>
                  <a:schemeClr val="accent5"/>
                </a:solidFill>
              </a:rPr>
              <a:t>M. Reimold et al., HPLSE 11, e68 (2023)</a:t>
            </a:r>
          </a:p>
          <a:p>
            <a:pPr marL="228600" indent="-228600">
              <a:lnSpc>
                <a:spcPct val="120000"/>
              </a:lnSpc>
              <a:buAutoNum type="alphaUcPeriod"/>
            </a:pPr>
            <a:r>
              <a:rPr lang="da-DK" sz="1100" dirty="0">
                <a:solidFill>
                  <a:schemeClr val="accent5"/>
                </a:solidFill>
              </a:rPr>
              <a:t>Corvino et al., under review (miniSCIDOM)</a:t>
            </a:r>
          </a:p>
          <a:p>
            <a:pPr marL="228600" indent="-228600">
              <a:lnSpc>
                <a:spcPct val="120000"/>
              </a:lnSpc>
              <a:buAutoNum type="alphaUcPeriod"/>
            </a:pPr>
            <a:r>
              <a:rPr lang="en-US" sz="1100" dirty="0">
                <a:solidFill>
                  <a:schemeClr val="accent5"/>
                </a:solidFill>
                <a:cs typeface="Arial" panose="020B0604020202020204" pitchFamily="34" charset="0"/>
                <a:sym typeface="Wingdings" pitchFamily="2" charset="2"/>
              </a:rPr>
              <a:t>F.-E. Brack et al. Sci Rep 10, 9118 (2020)</a:t>
            </a:r>
          </a:p>
        </p:txBody>
      </p:sp>
    </p:spTree>
    <p:extLst>
      <p:ext uri="{BB962C8B-B14F-4D97-AF65-F5344CB8AC3E}">
        <p14:creationId xmlns:p14="http://schemas.microsoft.com/office/powerpoint/2010/main" val="237562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l="47387" t="40393" r="33935" b="34764"/>
          <a:stretch/>
        </p:blipFill>
        <p:spPr>
          <a:xfrm>
            <a:off x="8425131" y="882090"/>
            <a:ext cx="3542582" cy="265050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900DEAB-781A-444A-A4AB-BCD7EC2D69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59" y="120769"/>
            <a:ext cx="7880343" cy="601412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23A44D3-73C6-4D78-AFD0-AD6CE669EB7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54"/>
          <a:stretch/>
        </p:blipFill>
        <p:spPr>
          <a:xfrm>
            <a:off x="8721662" y="3685090"/>
            <a:ext cx="294951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1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926B7DE-3970-44FC-B71C-72BA5ABC2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25" y="590338"/>
            <a:ext cx="11892951" cy="531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86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" t="-3" b="1727"/>
          <a:stretch/>
        </p:blipFill>
        <p:spPr>
          <a:xfrm>
            <a:off x="515669" y="1049839"/>
            <a:ext cx="11011373" cy="4649211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545224" y="3015519"/>
            <a:ext cx="7543980" cy="29462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036" y="223961"/>
            <a:ext cx="1093418" cy="597149"/>
          </a:xfrm>
          <a:prstGeom prst="rect">
            <a:avLst/>
          </a:prstGeom>
        </p:spPr>
      </p:pic>
      <p:sp>
        <p:nvSpPr>
          <p:cNvPr id="19" name="Titel 5"/>
          <p:cNvSpPr txBox="1">
            <a:spLocks/>
          </p:cNvSpPr>
          <p:nvPr/>
        </p:nvSpPr>
        <p:spPr>
          <a:xfrm>
            <a:off x="359999" y="219600"/>
            <a:ext cx="11599389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0A2D6E"/>
                </a:solidFill>
                <a:latin typeface="Arial"/>
              </a:rPr>
              <a:t>Draco PW &amp; ALBUS-2S</a:t>
            </a:r>
            <a:endParaRPr lang="de-DE" sz="3200" dirty="0">
              <a:solidFill>
                <a:srgbClr val="0A2D6E"/>
              </a:solidFill>
              <a:latin typeface="Arial"/>
            </a:endParaRPr>
          </a:p>
        </p:txBody>
      </p:sp>
      <p:sp>
        <p:nvSpPr>
          <p:cNvPr id="20" name="Textplatzhalter 6"/>
          <p:cNvSpPr txBox="1">
            <a:spLocks/>
          </p:cNvSpPr>
          <p:nvPr/>
        </p:nvSpPr>
        <p:spPr>
          <a:xfrm>
            <a:off x="358775" y="691200"/>
            <a:ext cx="10185400" cy="26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0000" rtl="0" eaLnBrk="1" latinLnBrk="0" hangingPunct="1">
              <a:lnSpc>
                <a:spcPts val="18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None/>
              <a:tabLst>
                <a:tab pos="180000" algn="l"/>
                <a:tab pos="360000" algn="l"/>
              </a:tabLst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4625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0125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8CB423"/>
              </a:buClr>
              <a:defRPr/>
            </a:pPr>
            <a:r>
              <a:rPr lang="de-DE" dirty="0">
                <a:solidFill>
                  <a:srgbClr val="005AA0"/>
                </a:solidFill>
                <a:latin typeface="Arial"/>
              </a:rPr>
              <a:t>Beam </a:t>
            </a:r>
            <a:r>
              <a:rPr lang="de-DE" dirty="0" err="1">
                <a:solidFill>
                  <a:srgbClr val="005AA0"/>
                </a:solidFill>
                <a:latin typeface="Arial"/>
              </a:rPr>
              <a:t>monitoring</a:t>
            </a:r>
            <a:r>
              <a:rPr lang="de-DE" dirty="0">
                <a:solidFill>
                  <a:srgbClr val="005AA0"/>
                </a:solidFill>
                <a:latin typeface="Arial"/>
              </a:rPr>
              <a:t> </a:t>
            </a:r>
            <a:r>
              <a:rPr lang="de-DE" dirty="0" err="1">
                <a:solidFill>
                  <a:srgbClr val="005AA0"/>
                </a:solidFill>
                <a:latin typeface="Arial"/>
              </a:rPr>
              <a:t>and</a:t>
            </a:r>
            <a:r>
              <a:rPr lang="de-DE" dirty="0">
                <a:solidFill>
                  <a:srgbClr val="005AA0"/>
                </a:solidFill>
                <a:latin typeface="Arial"/>
              </a:rPr>
              <a:t> </a:t>
            </a:r>
            <a:r>
              <a:rPr lang="de-DE" dirty="0" err="1">
                <a:solidFill>
                  <a:srgbClr val="005AA0"/>
                </a:solidFill>
                <a:latin typeface="Arial"/>
              </a:rPr>
              <a:t>dosimetry</a:t>
            </a:r>
            <a:endParaRPr lang="de-DE" dirty="0">
              <a:solidFill>
                <a:srgbClr val="005AA0"/>
              </a:solidFill>
              <a:latin typeface="Arial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29458" y="935600"/>
            <a:ext cx="33342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a-DK" sz="1600" b="1" dirty="0">
                <a:solidFill>
                  <a:schemeClr val="accent2"/>
                </a:solidFill>
                <a:cs typeface="Arial" panose="020B0604020202020204" pitchFamily="34" charset="0"/>
                <a:sym typeface="Wingdings" pitchFamily="2" charset="2"/>
              </a:rPr>
              <a:t>F. Kroll </a:t>
            </a:r>
            <a:r>
              <a:rPr lang="da-DK" sz="1600" b="1" i="1" dirty="0">
                <a:solidFill>
                  <a:schemeClr val="accent2"/>
                </a:solidFill>
                <a:cs typeface="Arial" panose="020B0604020202020204" pitchFamily="34" charset="0"/>
                <a:sym typeface="Wingdings" pitchFamily="2" charset="2"/>
              </a:rPr>
              <a:t>et al.</a:t>
            </a:r>
            <a:r>
              <a:rPr lang="da-DK" sz="1600" b="1" dirty="0">
                <a:solidFill>
                  <a:schemeClr val="accent2"/>
                </a:solidFill>
                <a:cs typeface="Arial" panose="020B0604020202020204" pitchFamily="34" charset="0"/>
                <a:sym typeface="Wingdings" pitchFamily="2" charset="2"/>
              </a:rPr>
              <a:t>, Nat Phys 18 (2022), 316</a:t>
            </a:r>
          </a:p>
        </p:txBody>
      </p:sp>
      <p:sp>
        <p:nvSpPr>
          <p:cNvPr id="10" name="Rechteck 9"/>
          <p:cNvSpPr/>
          <p:nvPr/>
        </p:nvSpPr>
        <p:spPr>
          <a:xfrm>
            <a:off x="7892160" y="3190541"/>
            <a:ext cx="183070" cy="299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F0F692D-43BF-453F-8296-9C8E68E16BFD}"/>
              </a:ext>
            </a:extLst>
          </p:cNvPr>
          <p:cNvSpPr/>
          <p:nvPr/>
        </p:nvSpPr>
        <p:spPr>
          <a:xfrm>
            <a:off x="6506502" y="3015519"/>
            <a:ext cx="1477193" cy="2707780"/>
          </a:xfrm>
          <a:prstGeom prst="rect">
            <a:avLst/>
          </a:prstGeom>
          <a:noFill/>
          <a:ln w="38100">
            <a:solidFill>
              <a:srgbClr val="005AA0"/>
            </a:solidFill>
          </a:ln>
          <a:scene3d>
            <a:camera prst="orthographicFront">
              <a:rot lat="1200000" lon="1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5AA0"/>
                </a:solidFill>
              </a:rPr>
              <a:t>Irradiation </a:t>
            </a:r>
          </a:p>
          <a:p>
            <a:pPr algn="ctr"/>
            <a:r>
              <a:rPr lang="en-US" sz="1600" b="1" dirty="0">
                <a:solidFill>
                  <a:srgbClr val="005AA0"/>
                </a:solidFill>
              </a:rPr>
              <a:t>site</a:t>
            </a:r>
          </a:p>
          <a:p>
            <a:pPr algn="ctr"/>
            <a:endParaRPr lang="en-US" sz="1600" b="1" dirty="0">
              <a:solidFill>
                <a:srgbClr val="005AA0"/>
              </a:solidFill>
            </a:endParaRPr>
          </a:p>
          <a:p>
            <a:pPr algn="ctr"/>
            <a:endParaRPr lang="en-US" sz="1600" b="1" dirty="0">
              <a:solidFill>
                <a:srgbClr val="005AA0"/>
              </a:solidFill>
            </a:endParaRPr>
          </a:p>
          <a:p>
            <a:pPr algn="ctr"/>
            <a:endParaRPr lang="en-US" sz="1600" b="1" dirty="0">
              <a:solidFill>
                <a:srgbClr val="005AA0"/>
              </a:solidFill>
            </a:endParaRPr>
          </a:p>
          <a:p>
            <a:pPr algn="ctr"/>
            <a:endParaRPr lang="en-US" sz="1600" b="1" dirty="0">
              <a:solidFill>
                <a:srgbClr val="005AA0"/>
              </a:solidFill>
            </a:endParaRPr>
          </a:p>
          <a:p>
            <a:pPr algn="ctr"/>
            <a:endParaRPr lang="en-US" sz="1600" b="1" dirty="0">
              <a:solidFill>
                <a:srgbClr val="005AA0"/>
              </a:solidFill>
            </a:endParaRPr>
          </a:p>
          <a:p>
            <a:pPr algn="ctr"/>
            <a:endParaRPr lang="en-US" sz="1600" b="1" dirty="0">
              <a:solidFill>
                <a:srgbClr val="005AA0"/>
              </a:solidFill>
            </a:endParaRPr>
          </a:p>
          <a:p>
            <a:pPr algn="ctr"/>
            <a:endParaRPr lang="en-US" sz="1600" b="1" dirty="0">
              <a:solidFill>
                <a:srgbClr val="005AA0"/>
              </a:solidFill>
            </a:endParaRPr>
          </a:p>
          <a:p>
            <a:pPr algn="ctr"/>
            <a:endParaRPr lang="en-US" sz="1600" b="1" dirty="0">
              <a:solidFill>
                <a:srgbClr val="005AA0"/>
              </a:solidFill>
            </a:endParaRPr>
          </a:p>
          <a:p>
            <a:pPr algn="ctr"/>
            <a:endParaRPr lang="en-US" sz="1400" b="1" dirty="0">
              <a:solidFill>
                <a:srgbClr val="005AA0"/>
              </a:solidFill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A31E80C1-8632-4F73-96D7-805E3E63235D}"/>
              </a:ext>
            </a:extLst>
          </p:cNvPr>
          <p:cNvSpPr/>
          <p:nvPr/>
        </p:nvSpPr>
        <p:spPr>
          <a:xfrm>
            <a:off x="6785992" y="3880133"/>
            <a:ext cx="622878" cy="622878"/>
          </a:xfrm>
          <a:prstGeom prst="ellipse">
            <a:avLst/>
          </a:prstGeom>
          <a:solidFill>
            <a:srgbClr val="8DB329"/>
          </a:solidFill>
          <a:ln>
            <a:noFill/>
          </a:ln>
          <a:scene3d>
            <a:camera prst="orthographicFront">
              <a:rot lat="1200000" lon="1800000" rev="0"/>
            </a:camera>
            <a:lightRig rig="threePt" dir="t"/>
          </a:scene3d>
          <a:sp3d extrusionH="508000" contourW="12700">
            <a:extrusionClr>
              <a:srgbClr val="8DB329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TV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1F32D2E8-5FBF-49BB-BF20-CEE02AC7D7FC}"/>
              </a:ext>
            </a:extLst>
          </p:cNvPr>
          <p:cNvCxnSpPr>
            <a:cxnSpLocks/>
          </p:cNvCxnSpPr>
          <p:nvPr/>
        </p:nvCxnSpPr>
        <p:spPr>
          <a:xfrm flipV="1">
            <a:off x="5968970" y="4248267"/>
            <a:ext cx="1014178" cy="45675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926CA55E-BDC8-44D9-993C-8E35068CA6CD}"/>
              </a:ext>
            </a:extLst>
          </p:cNvPr>
          <p:cNvGrpSpPr/>
          <p:nvPr/>
        </p:nvGrpSpPr>
        <p:grpSpPr>
          <a:xfrm>
            <a:off x="5357814" y="4269451"/>
            <a:ext cx="1344086" cy="840083"/>
            <a:chOff x="711752" y="1391714"/>
            <a:chExt cx="1344086" cy="840083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239464EB-DEA9-4F50-A5A6-B40021028038}"/>
                </a:ext>
              </a:extLst>
            </p:cNvPr>
            <p:cNvSpPr/>
            <p:nvPr/>
          </p:nvSpPr>
          <p:spPr>
            <a:xfrm>
              <a:off x="711752" y="1391714"/>
              <a:ext cx="1344086" cy="840083"/>
            </a:xfrm>
            <a:prstGeom prst="rect">
              <a:avLst/>
            </a:prstGeom>
            <a:solidFill>
              <a:srgbClr val="9AA169"/>
            </a:solidFill>
            <a:ln>
              <a:noFill/>
            </a:ln>
            <a:scene3d>
              <a:camera prst="orthographicFront">
                <a:rot lat="1200000" lon="1800000" rev="0"/>
              </a:camera>
              <a:lightRig rig="threePt" dir="t"/>
            </a:scene3d>
            <a:sp3d extrusionH="63500" contourW="12700"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15C4A430-DACC-46FB-8B8B-046D006EDD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75" t="8603" r="10773" b="54621"/>
            <a:stretch/>
          </p:blipFill>
          <p:spPr>
            <a:xfrm>
              <a:off x="904180" y="1497331"/>
              <a:ext cx="959230" cy="628848"/>
            </a:xfrm>
            <a:prstGeom prst="rect">
              <a:avLst/>
            </a:prstGeom>
            <a:scene3d>
              <a:camera prst="orthographicFront">
                <a:rot lat="1200000" lon="1800000" rev="0"/>
              </a:camera>
              <a:lightRig rig="threePt" dir="t"/>
            </a:scene3d>
            <a:sp3d/>
          </p:spPr>
        </p:pic>
      </p:grp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5D461EE-31A4-4B3A-9306-FEC206C58FA2}"/>
              </a:ext>
            </a:extLst>
          </p:cNvPr>
          <p:cNvCxnSpPr>
            <a:cxnSpLocks/>
          </p:cNvCxnSpPr>
          <p:nvPr/>
        </p:nvCxnSpPr>
        <p:spPr>
          <a:xfrm flipV="1">
            <a:off x="3694434" y="4783932"/>
            <a:ext cx="2085778" cy="93936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66177CA2-1E4B-4C9D-9DD9-77DA9FE7D63C}"/>
              </a:ext>
            </a:extLst>
          </p:cNvPr>
          <p:cNvSpPr/>
          <p:nvPr/>
        </p:nvSpPr>
        <p:spPr>
          <a:xfrm>
            <a:off x="3504149" y="4258442"/>
            <a:ext cx="2048660" cy="2048660"/>
          </a:xfrm>
          <a:prstGeom prst="ellipse">
            <a:avLst/>
          </a:prstGeom>
          <a:solidFill>
            <a:srgbClr val="800000"/>
          </a:solidFill>
          <a:ln>
            <a:noFill/>
          </a:ln>
          <a:scene3d>
            <a:camera prst="isometricOffAxis2Left">
              <a:rot lat="1200000" lon="1800000" rev="0"/>
            </a:camera>
            <a:lightRig rig="threePt" dir="t"/>
          </a:scene3d>
          <a:sp3d extrusionH="63500" contourW="12700">
            <a:extrusionClr>
              <a:schemeClr val="tx1">
                <a:lumMod val="65000"/>
                <a:lumOff val="35000"/>
              </a:schemeClr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bg1"/>
                </a:solidFill>
              </a:rPr>
              <a:t>Transm</a:t>
            </a:r>
            <a:r>
              <a:rPr lang="en-US" b="1" dirty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IC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CE070195-C35F-47F1-973D-FDA4739DA344}"/>
              </a:ext>
            </a:extLst>
          </p:cNvPr>
          <p:cNvCxnSpPr>
            <a:cxnSpLocks/>
          </p:cNvCxnSpPr>
          <p:nvPr/>
        </p:nvCxnSpPr>
        <p:spPr>
          <a:xfrm flipV="1">
            <a:off x="3585375" y="5369056"/>
            <a:ext cx="775911" cy="34944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>
            <a:extLst>
              <a:ext uri="{FF2B5EF4-FFF2-40B4-BE49-F238E27FC236}">
                <a16:creationId xmlns:a16="http://schemas.microsoft.com/office/drawing/2014/main" id="{208DE9B3-8005-4CB7-9259-9ED4198DD294}"/>
              </a:ext>
            </a:extLst>
          </p:cNvPr>
          <p:cNvSpPr/>
          <p:nvPr/>
        </p:nvSpPr>
        <p:spPr>
          <a:xfrm>
            <a:off x="3016879" y="5178501"/>
            <a:ext cx="1080000" cy="108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isometricOffAxis2Left">
              <a:rot lat="1080000" lon="1800000" rev="0"/>
            </a:camera>
            <a:lightRig rig="threePt" dir="t"/>
          </a:scene3d>
          <a:sp3d extrusionH="127000" contourW="12700">
            <a:extrusionClr>
              <a:schemeClr val="tx2">
                <a:lumMod val="20000"/>
                <a:lumOff val="80000"/>
              </a:schemeClr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TOF</a:t>
            </a:r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DC5E9FE5-626C-4501-BF17-E021662B1F4E}"/>
              </a:ext>
            </a:extLst>
          </p:cNvPr>
          <p:cNvCxnSpPr>
            <a:cxnSpLocks/>
          </p:cNvCxnSpPr>
          <p:nvPr/>
        </p:nvCxnSpPr>
        <p:spPr>
          <a:xfrm flipV="1">
            <a:off x="2307869" y="5827061"/>
            <a:ext cx="1015131" cy="45718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5766A8C1-D5A9-42D2-B4C5-25F5D732AE8B}"/>
              </a:ext>
            </a:extLst>
          </p:cNvPr>
          <p:cNvSpPr txBox="1"/>
          <p:nvPr/>
        </p:nvSpPr>
        <p:spPr>
          <a:xfrm>
            <a:off x="2109310" y="574760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</a:t>
            </a:r>
            <a:r>
              <a:rPr lang="en-US" sz="2000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0D4278A1-46DA-4120-B7E4-1E3A034C818C}"/>
              </a:ext>
            </a:extLst>
          </p:cNvPr>
          <p:cNvSpPr txBox="1"/>
          <p:nvPr/>
        </p:nvSpPr>
        <p:spPr>
          <a:xfrm>
            <a:off x="5312943" y="3927065"/>
            <a:ext cx="1277914" cy="338554"/>
          </a:xfrm>
          <a:prstGeom prst="rect">
            <a:avLst/>
          </a:prstGeom>
          <a:noFill/>
          <a:scene3d>
            <a:camera prst="orthographicFront">
              <a:rot lat="1200000" lon="180000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de-DE" sz="1600" b="1" dirty="0"/>
              <a:t>Single RCF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443667" y="3272361"/>
            <a:ext cx="2559237" cy="2096695"/>
          </a:xfrm>
          <a:prstGeom prst="roundRect">
            <a:avLst>
              <a:gd name="adj" fmla="val 5703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b="1" dirty="0">
                <a:solidFill>
                  <a:schemeClr val="accent2"/>
                </a:solidFill>
              </a:rPr>
              <a:t>3D dose </a:t>
            </a:r>
            <a:r>
              <a:rPr lang="de-DE" b="1" dirty="0" err="1">
                <a:solidFill>
                  <a:schemeClr val="accent2"/>
                </a:solidFill>
              </a:rPr>
              <a:t>distribution</a:t>
            </a:r>
            <a:r>
              <a:rPr lang="de-DE" b="1" dirty="0">
                <a:solidFill>
                  <a:schemeClr val="accent2"/>
                </a:solidFill>
              </a:rPr>
              <a:t> in </a:t>
            </a:r>
            <a:r>
              <a:rPr lang="de-DE" b="1" dirty="0" err="1">
                <a:solidFill>
                  <a:schemeClr val="accent2"/>
                </a:solidFill>
              </a:rPr>
              <a:t>target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volume</a:t>
            </a:r>
            <a:r>
              <a:rPr lang="de-DE" b="1" dirty="0">
                <a:solidFill>
                  <a:schemeClr val="accent2"/>
                </a:solidFill>
              </a:rPr>
              <a:t> (TV)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533668" y="4027235"/>
            <a:ext cx="2160000" cy="36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8DB329"/>
              </a:buClr>
            </a:pPr>
            <a:r>
              <a:rPr lang="en-US" b="1" dirty="0">
                <a:solidFill>
                  <a:schemeClr val="bg1"/>
                </a:solidFill>
              </a:rPr>
              <a:t>volume dose</a:t>
            </a:r>
          </a:p>
        </p:txBody>
      </p:sp>
      <p:sp>
        <p:nvSpPr>
          <p:cNvPr id="54" name="Abgerundetes Rechteck 53"/>
          <p:cNvSpPr/>
          <p:nvPr/>
        </p:nvSpPr>
        <p:spPr>
          <a:xfrm>
            <a:off x="533668" y="4478828"/>
            <a:ext cx="2160000" cy="36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8DB329"/>
              </a:buClr>
            </a:pPr>
            <a:r>
              <a:rPr lang="en-US" b="1" dirty="0">
                <a:solidFill>
                  <a:schemeClr val="bg1"/>
                </a:solidFill>
              </a:rPr>
              <a:t>lateral homogeneity</a:t>
            </a:r>
          </a:p>
        </p:txBody>
      </p:sp>
      <p:sp>
        <p:nvSpPr>
          <p:cNvPr id="55" name="Abgerundetes Rechteck 54"/>
          <p:cNvSpPr/>
          <p:nvPr/>
        </p:nvSpPr>
        <p:spPr>
          <a:xfrm>
            <a:off x="533668" y="4930421"/>
            <a:ext cx="2160000" cy="360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/>
              <a:t>depth</a:t>
            </a:r>
            <a:r>
              <a:rPr lang="de-DE" b="1" dirty="0"/>
              <a:t> </a:t>
            </a:r>
            <a:r>
              <a:rPr lang="de-DE" b="1" dirty="0" err="1"/>
              <a:t>homogeneity</a:t>
            </a:r>
            <a:endParaRPr lang="de-DE" b="1" dirty="0"/>
          </a:p>
        </p:txBody>
      </p:sp>
      <p:cxnSp>
        <p:nvCxnSpPr>
          <p:cNvPr id="11" name="Gewinkelter Verbinder 10"/>
          <p:cNvCxnSpPr>
            <a:stCxn id="31" idx="1"/>
            <a:endCxn id="55" idx="3"/>
          </p:cNvCxnSpPr>
          <p:nvPr/>
        </p:nvCxnSpPr>
        <p:spPr>
          <a:xfrm rot="16200000" flipV="1">
            <a:off x="2821234" y="4982855"/>
            <a:ext cx="226242" cy="481373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Gewinkelter Verbinder 55"/>
          <p:cNvCxnSpPr>
            <a:stCxn id="35" idx="2"/>
            <a:endCxn id="54" idx="3"/>
          </p:cNvCxnSpPr>
          <p:nvPr/>
        </p:nvCxnSpPr>
        <p:spPr>
          <a:xfrm rot="5400000" flipH="1">
            <a:off x="4136410" y="3216087"/>
            <a:ext cx="450706" cy="3336189"/>
          </a:xfrm>
          <a:prstGeom prst="bentConnector4">
            <a:avLst>
              <a:gd name="adj1" fmla="val -50720"/>
              <a:gd name="adj2" fmla="val 27144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Gewinkelter Verbinder 56"/>
          <p:cNvCxnSpPr>
            <a:stCxn id="35" idx="0"/>
            <a:endCxn id="7" idx="3"/>
          </p:cNvCxnSpPr>
          <p:nvPr/>
        </p:nvCxnSpPr>
        <p:spPr>
          <a:xfrm rot="16200000" flipV="1">
            <a:off x="4330655" y="2570248"/>
            <a:ext cx="62216" cy="3336189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5" name="Gewinkelter Verbinder 64"/>
          <p:cNvCxnSpPr/>
          <p:nvPr/>
        </p:nvCxnSpPr>
        <p:spPr>
          <a:xfrm rot="10800000">
            <a:off x="2685236" y="4083975"/>
            <a:ext cx="1224968" cy="461480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49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/>
          <a:srcRect l="10375" t="53103" r="52853" b="20572"/>
          <a:stretch/>
        </p:blipFill>
        <p:spPr>
          <a:xfrm>
            <a:off x="814566" y="2887319"/>
            <a:ext cx="5281434" cy="212674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/>
          <a:srcRect l="10375" t="32309" r="52853" b="46180"/>
          <a:stretch/>
        </p:blipFill>
        <p:spPr>
          <a:xfrm>
            <a:off x="815836" y="1207374"/>
            <a:ext cx="5281434" cy="1737845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l="47597" t="32309" r="18257" b="20572"/>
          <a:stretch/>
        </p:blipFill>
        <p:spPr>
          <a:xfrm>
            <a:off x="6241312" y="1207374"/>
            <a:ext cx="4904336" cy="3806687"/>
          </a:xfrm>
          <a:prstGeom prst="rect">
            <a:avLst/>
          </a:prstGeom>
        </p:spPr>
      </p:pic>
      <p:sp>
        <p:nvSpPr>
          <p:cNvPr id="6" name="Textplatzhalter 6"/>
          <p:cNvSpPr txBox="1">
            <a:spLocks/>
          </p:cNvSpPr>
          <p:nvPr/>
        </p:nvSpPr>
        <p:spPr>
          <a:xfrm>
            <a:off x="358775" y="691200"/>
            <a:ext cx="8424000" cy="26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0000" rtl="0" eaLnBrk="1" latinLnBrk="0" hangingPunct="1">
              <a:lnSpc>
                <a:spcPts val="18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None/>
              <a:tabLst>
                <a:tab pos="180000" algn="l"/>
                <a:tab pos="360000" algn="l"/>
              </a:tabLst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4625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0125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8CB423"/>
              </a:buClr>
              <a:defRPr/>
            </a:pPr>
            <a:r>
              <a:rPr lang="de-DE" dirty="0" err="1">
                <a:solidFill>
                  <a:srgbClr val="005AA0"/>
                </a:solidFill>
                <a:latin typeface="Arial"/>
              </a:rPr>
              <a:t>Dosimetric</a:t>
            </a:r>
            <a:r>
              <a:rPr lang="de-DE" dirty="0">
                <a:solidFill>
                  <a:srgbClr val="005AA0"/>
                </a:solidFill>
                <a:latin typeface="Arial"/>
              </a:rPr>
              <a:t> </a:t>
            </a:r>
            <a:r>
              <a:rPr lang="de-DE" dirty="0" err="1">
                <a:solidFill>
                  <a:srgbClr val="005AA0"/>
                </a:solidFill>
                <a:latin typeface="Arial"/>
              </a:rPr>
              <a:t>results</a:t>
            </a:r>
            <a:endParaRPr lang="de-DE" dirty="0">
              <a:solidFill>
                <a:srgbClr val="005AA0"/>
              </a:solidFill>
              <a:latin typeface="Arial"/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036" y="223961"/>
            <a:ext cx="1093418" cy="59714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A2403AE-73AC-4DDA-9034-4071D451ED52}"/>
              </a:ext>
            </a:extLst>
          </p:cNvPr>
          <p:cNvSpPr txBox="1"/>
          <p:nvPr/>
        </p:nvSpPr>
        <p:spPr>
          <a:xfrm>
            <a:off x="732000" y="5259735"/>
            <a:ext cx="10728000" cy="834074"/>
          </a:xfrm>
          <a:prstGeom prst="rect">
            <a:avLst/>
          </a:prstGeom>
          <a:noFill/>
          <a:ln w="38100" cap="sq">
            <a:noFill/>
          </a:ln>
        </p:spPr>
        <p:txBody>
          <a:bodyPr wrap="square" rtlCol="0">
            <a:spAutoFit/>
          </a:bodyPr>
          <a:lstStyle/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 of independent </a:t>
            </a:r>
            <a:r>
              <a:rPr lang="en-US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dosimetric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methods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 application and dosimetry concept with %-level accuracy for the full 3D dose distribution</a:t>
            </a:r>
          </a:p>
        </p:txBody>
      </p:sp>
      <p:sp>
        <p:nvSpPr>
          <p:cNvPr id="3" name="Rechteck 2"/>
          <p:cNvSpPr/>
          <p:nvPr/>
        </p:nvSpPr>
        <p:spPr>
          <a:xfrm>
            <a:off x="876686" y="4636588"/>
            <a:ext cx="487018" cy="516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998447" y="4599527"/>
            <a:ext cx="487018" cy="516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815836" y="2424432"/>
            <a:ext cx="487018" cy="516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1783026" y="1243850"/>
            <a:ext cx="1276311" cy="394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lnSpc>
                <a:spcPct val="120000"/>
              </a:lnSpc>
              <a:spcAft>
                <a:spcPts val="600"/>
              </a:spcAft>
            </a:pP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±7% (±2</a:t>
            </a:r>
            <a:r>
              <a:rPr lang="el-G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" name="Titel 5"/>
          <p:cNvSpPr txBox="1">
            <a:spLocks/>
          </p:cNvSpPr>
          <p:nvPr/>
        </p:nvSpPr>
        <p:spPr>
          <a:xfrm>
            <a:off x="359999" y="219600"/>
            <a:ext cx="11599389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0A2D6E"/>
                </a:solidFill>
                <a:latin typeface="Arial"/>
              </a:rPr>
              <a:t>1</a:t>
            </a:r>
            <a:r>
              <a:rPr lang="en-US" baseline="30000" dirty="0">
                <a:solidFill>
                  <a:srgbClr val="0A2D6E"/>
                </a:solidFill>
                <a:latin typeface="Arial"/>
              </a:rPr>
              <a:t>st</a:t>
            </a:r>
            <a:r>
              <a:rPr lang="en-US" dirty="0">
                <a:solidFill>
                  <a:srgbClr val="0A2D6E"/>
                </a:solidFill>
                <a:latin typeface="Arial"/>
              </a:rPr>
              <a:t> small animal pilot study with laser-driven proton pulses </a:t>
            </a:r>
            <a:endParaRPr lang="de-DE" sz="4800" dirty="0">
              <a:solidFill>
                <a:srgbClr val="0A2D6E"/>
              </a:solidFill>
              <a:latin typeface="Arial"/>
            </a:endParaRPr>
          </a:p>
        </p:txBody>
      </p:sp>
      <p:grpSp>
        <p:nvGrpSpPr>
          <p:cNvPr id="17" name="Gruppieren 16"/>
          <p:cNvGrpSpPr>
            <a:grpSpLocks noChangeAspect="1"/>
          </p:cNvGrpSpPr>
          <p:nvPr/>
        </p:nvGrpSpPr>
        <p:grpSpPr>
          <a:xfrm>
            <a:off x="8110446" y="286048"/>
            <a:ext cx="2387745" cy="1027064"/>
            <a:chOff x="5511521" y="1678612"/>
            <a:chExt cx="3584521" cy="1541841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5511521" y="2148294"/>
              <a:ext cx="3584521" cy="1072159"/>
              <a:chOff x="6077556" y="4098455"/>
              <a:chExt cx="3584521" cy="1072159"/>
            </a:xfrm>
          </p:grpSpPr>
          <p:pic>
            <p:nvPicPr>
              <p:cNvPr id="23" name="Picture 2" descr="Athymic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302" b="33719"/>
              <a:stretch/>
            </p:blipFill>
            <p:spPr bwMode="auto">
              <a:xfrm>
                <a:off x="6077556" y="4098455"/>
                <a:ext cx="2436763" cy="9926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Textfeld 21"/>
              <p:cNvSpPr txBox="1">
                <a:spLocks noChangeArrowheads="1"/>
              </p:cNvSpPr>
              <p:nvPr/>
            </p:nvSpPr>
            <p:spPr bwMode="auto">
              <a:xfrm>
                <a:off x="8086624" y="4754779"/>
                <a:ext cx="1575453" cy="415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de-D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criver.com</a:t>
                </a:r>
                <a:endParaRPr lang="en-US" sz="1200" i="1" u="none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9" name="Picture 4" descr="Maus mit Tumor_3"/>
            <p:cNvPicPr preferRelativeResize="0"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27" t="17202" r="26781" b="21218"/>
            <a:stretch/>
          </p:blipFill>
          <p:spPr bwMode="auto">
            <a:xfrm rot="19976151">
              <a:off x="7783832" y="1678612"/>
              <a:ext cx="1158421" cy="954808"/>
            </a:xfrm>
            <a:prstGeom prst="ellipse">
              <a:avLst/>
            </a:prstGeom>
            <a:ln w="28575">
              <a:solidFill>
                <a:srgbClr val="CF6800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Ellipse 19"/>
            <p:cNvSpPr/>
            <p:nvPr/>
          </p:nvSpPr>
          <p:spPr>
            <a:xfrm>
              <a:off x="7194329" y="2156018"/>
              <a:ext cx="223254" cy="173553"/>
            </a:xfrm>
            <a:prstGeom prst="ellipse">
              <a:avLst/>
            </a:prstGeom>
            <a:noFill/>
            <a:ln>
              <a:solidFill>
                <a:srgbClr val="CF6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Gerader Verbinder 40"/>
            <p:cNvCxnSpPr>
              <a:stCxn id="20" idx="0"/>
            </p:cNvCxnSpPr>
            <p:nvPr/>
          </p:nvCxnSpPr>
          <p:spPr>
            <a:xfrm flipV="1">
              <a:off x="7305956" y="1805911"/>
              <a:ext cx="696593" cy="350107"/>
            </a:xfrm>
            <a:prstGeom prst="line">
              <a:avLst/>
            </a:prstGeom>
            <a:ln w="19050">
              <a:solidFill>
                <a:srgbClr val="CF68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41"/>
            <p:cNvCxnSpPr/>
            <p:nvPr/>
          </p:nvCxnSpPr>
          <p:spPr>
            <a:xfrm>
              <a:off x="7305956" y="2329571"/>
              <a:ext cx="696593" cy="271433"/>
            </a:xfrm>
            <a:prstGeom prst="line">
              <a:avLst/>
            </a:prstGeom>
            <a:ln w="19050">
              <a:solidFill>
                <a:srgbClr val="CF68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350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571</Words>
  <Application>Microsoft Office PowerPoint</Application>
  <PresentationFormat>Breitbild</PresentationFormat>
  <Paragraphs>71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Times</vt:lpstr>
      <vt:lpstr>Times New Roman</vt:lpstr>
      <vt:lpstr>Wingdings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Obst, Lieselotte (FWKT) - 5959</dc:creator>
  <cp:lastModifiedBy>Metzkes-Ng, Dr. Josefine (FWKT) - 4560</cp:lastModifiedBy>
  <cp:revision>1120</cp:revision>
  <cp:lastPrinted>2021-07-18T18:35:38Z</cp:lastPrinted>
  <dcterms:created xsi:type="dcterms:W3CDTF">2019-05-06T14:09:37Z</dcterms:created>
  <dcterms:modified xsi:type="dcterms:W3CDTF">2023-11-29T12:31:13Z</dcterms:modified>
</cp:coreProperties>
</file>