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1483" r:id="rId8"/>
    <p:sldId id="1484" r:id="rId9"/>
    <p:sldId id="1485" r:id="rId10"/>
    <p:sldId id="1486" r:id="rId11"/>
    <p:sldId id="1487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vertBarState="minimized" horzBarState="maximized">
    <p:restoredLeft sz="5266"/>
    <p:restoredTop sz="94694"/>
  </p:normalViewPr>
  <p:slideViewPr>
    <p:cSldViewPr snapToGrid="0" snapToObjects="1">
      <p:cViewPr varScale="1">
        <p:scale>
          <a:sx n="161" d="100"/>
          <a:sy n="161" d="100"/>
        </p:scale>
        <p:origin x="248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BB5725-3BBB-FC4D-83EF-96A6349A2A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r">
              <a:defRPr sz="6000" b="1">
                <a:solidFill>
                  <a:srgbClr val="002060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E21587B-48A1-CD40-8B83-E328567942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r">
              <a:buNone/>
              <a:defRPr sz="2800" b="1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pic>
        <p:nvPicPr>
          <p:cNvPr id="7" name="Picture 6" descr="image001.png">
            <a:extLst>
              <a:ext uri="{FF2B5EF4-FFF2-40B4-BE49-F238E27FC236}">
                <a16:creationId xmlns:a16="http://schemas.microsoft.com/office/drawing/2014/main" id="{7C753095-58DF-1E47-9C0D-3CE3DFE4D73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3708" cy="359893"/>
          </a:xfrm>
          <a:prstGeom prst="rect">
            <a:avLst/>
          </a:prstGeom>
        </p:spPr>
      </p:pic>
      <p:pic>
        <p:nvPicPr>
          <p:cNvPr id="8" name="Picture 7" descr="2473_web_1.jpg">
            <a:extLst>
              <a:ext uri="{FF2B5EF4-FFF2-40B4-BE49-F238E27FC236}">
                <a16:creationId xmlns:a16="http://schemas.microsoft.com/office/drawing/2014/main" id="{41FBA838-32E3-7E45-A610-0CDAB6193A8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5303" y="0"/>
            <a:ext cx="1636697" cy="35501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11DAF38-58B9-814D-B265-B4CEB098D14D}"/>
              </a:ext>
            </a:extLst>
          </p:cNvPr>
          <p:cNvSpPr txBox="1"/>
          <p:nvPr userDrawn="1"/>
        </p:nvSpPr>
        <p:spPr>
          <a:xfrm>
            <a:off x="0" y="6519446"/>
            <a:ext cx="25962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b="1" dirty="0">
                <a:solidFill>
                  <a:schemeClr val="tx1"/>
                </a:solidFill>
              </a:rPr>
              <a:t>K. Long, </a:t>
            </a:r>
            <a:fld id="{B19FB069-7A70-CF49-A3CF-C9513262B04A}" type="datetime3">
              <a:rPr lang="en-GB" sz="1600" b="1" smtClean="0">
                <a:solidFill>
                  <a:schemeClr val="tx1"/>
                </a:solidFill>
              </a:rPr>
              <a:t>24 September, 2020</a:t>
            </a:fld>
            <a:endParaRPr lang="en-US" sz="1600" b="1" dirty="0">
              <a:solidFill>
                <a:schemeClr val="tx1"/>
              </a:solidFill>
            </a:endParaRPr>
          </a:p>
        </p:txBody>
      </p:sp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3623A61B-8043-9E43-99F2-D218C14E5C9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555302" y="6072572"/>
            <a:ext cx="1636698" cy="779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9434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C785B0-BE4E-CD49-A4DA-6AD90DEA58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9483BF-910A-054A-9FAC-0B27251F7C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AE9D18-4E71-7A41-AD75-6101BD6E06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E5577-9D3A-5740-895E-D28D2517BFB7}" type="datetimeFigureOut">
              <a:rPr lang="en-US" smtClean="0"/>
              <a:t>9/24/20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D7E5A4-7C58-7448-B8B0-8B692D3AE0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04ED69-253A-2C46-9FF9-2BBC61DF7A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8AF43-ECB0-2D42-8C54-5AF8A4A6F9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3443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0D62473-7246-B545-9BC0-42B85409535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EB4A34-12F1-6B49-98C8-A5C712E400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F01029-BF4B-554E-9213-190417BBCA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E5577-9D3A-5740-895E-D28D2517BFB7}" type="datetimeFigureOut">
              <a:rPr lang="en-US" smtClean="0"/>
              <a:t>9/24/20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86C1C5-92E2-5D4D-9F4C-12114CF139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973916-8C01-E94A-BD99-D1D422EAA3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8AF43-ECB0-2D42-8C54-5AF8A4A6F9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098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1A76B9-B307-5547-9D41-EE174839CB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640079"/>
          </a:xfrm>
        </p:spPr>
        <p:txBody>
          <a:bodyPr>
            <a:noAutofit/>
          </a:bodyPr>
          <a:lstStyle>
            <a:lvl1pPr algn="r">
              <a:defRPr sz="4000" b="1">
                <a:solidFill>
                  <a:srgbClr val="C00000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7AF3D8-FCDB-8A48-A784-F89A834E20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640080"/>
            <a:ext cx="12192000" cy="6207760"/>
          </a:xfrm>
        </p:spPr>
        <p:txBody>
          <a:bodyPr/>
          <a:lstStyle>
            <a:lvl1pPr>
              <a:defRPr sz="3600" b="1"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 sz="3200" b="1">
                <a:solidFill>
                  <a:schemeClr val="accent1"/>
                </a:solidFill>
              </a:defRPr>
            </a:lvl2pPr>
            <a:lvl3pPr>
              <a:defRPr sz="2800" b="1">
                <a:solidFill>
                  <a:schemeClr val="accent2"/>
                </a:solidFill>
              </a:defRPr>
            </a:lvl3pPr>
            <a:lvl4pPr>
              <a:defRPr sz="2400" b="1">
                <a:solidFill>
                  <a:schemeClr val="accent4"/>
                </a:solidFill>
              </a:defRPr>
            </a:lvl4pPr>
            <a:lvl5pPr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AB9E92-2D1E-6240-8373-27BDDD5B5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556894"/>
            <a:ext cx="2743200" cy="290195"/>
          </a:xfrm>
        </p:spPr>
        <p:txBody>
          <a:bodyPr/>
          <a:lstStyle>
            <a:lvl1pPr>
              <a:defRPr sz="11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C428AF43-ECB0-2D42-8C54-5AF8A4A6F92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71632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9A4A06-1A91-1943-B51A-D89D1D983B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4400" b="1">
                <a:solidFill>
                  <a:srgbClr val="C00000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21FAA7-C043-354A-A358-5CFD35EED8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6376AA-06DB-4046-8C16-EC8D1649FD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C428AF43-ECB0-2D42-8C54-5AF8A4A6F9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7698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7EFC03-EF36-714D-B45D-98DBE52BCF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96194F-01C3-0A41-B5EE-CC458FDC04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DEDD8B-68A2-1645-9D26-2235D0A527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C23699-8D32-AE49-BA22-27F3AC0826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E5577-9D3A-5740-895E-D28D2517BFB7}" type="datetimeFigureOut">
              <a:rPr lang="en-US" smtClean="0"/>
              <a:t>9/24/20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1AC631-0972-F440-B2B3-215293F28C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707CAF-F107-D74E-89ED-FEE245417D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8AF43-ECB0-2D42-8C54-5AF8A4A6F9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0430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E3C7B1-BBA9-184B-89C6-3DD51557F5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F1DABB-21DD-E54F-AAFB-A6898BB7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0EBBFD-A6D6-904E-9B92-67C813C2B5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63A777-7C7D-DD40-BE58-DD1490308D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50B208D-AE21-F141-B476-10382A925E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45F8752-2A13-6B46-869B-9E6CB19111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E5577-9D3A-5740-895E-D28D2517BFB7}" type="datetimeFigureOut">
              <a:rPr lang="en-US" smtClean="0"/>
              <a:t>9/24/20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BF5A9EE-2FF3-CD4A-B0C4-D6B104BED6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67DB3A0-754C-E348-BAB3-FF4B744EE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8AF43-ECB0-2D42-8C54-5AF8A4A6F9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11368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CF0F02-EC1E-9A4A-9EEF-64B39356E0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E824AD6-0C3D-0E43-B870-D1CC0828A9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E5577-9D3A-5740-895E-D28D2517BFB7}" type="datetimeFigureOut">
              <a:rPr lang="en-US" smtClean="0"/>
              <a:t>9/24/20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BB65CC9-FA18-294A-B371-A3F5B095C8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C659D4-47A9-3F47-8024-B06237F61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8AF43-ECB0-2D42-8C54-5AF8A4A6F9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997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8AE2210-2BCB-0041-96A8-224F79F1FA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E5577-9D3A-5740-895E-D28D2517BFB7}" type="datetimeFigureOut">
              <a:rPr lang="en-US" smtClean="0"/>
              <a:t>9/24/20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C67F05-E7E1-8749-9491-A4E9D08BFB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6B9F0D-7D99-084F-9553-87B4A1BFDF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8AF43-ECB0-2D42-8C54-5AF8A4A6F9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8823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893B9C-67C3-9844-BF1B-476953FE8E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FB53CC-7C9D-EF48-B305-3E1E4A1262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78FD12-DDD6-7846-B50B-364E220515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BE2823-FAE6-0943-914F-0E7001E76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E5577-9D3A-5740-895E-D28D2517BFB7}" type="datetimeFigureOut">
              <a:rPr lang="en-US" smtClean="0"/>
              <a:t>9/24/20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E349B2-2E3A-6743-A29D-A95C114561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5BF894-F59E-EA41-AEBE-B41624A80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8AF43-ECB0-2D42-8C54-5AF8A4A6F9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656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C07BA3-2239-984F-B148-89F4A87475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BF77758-9BA9-BF44-AEAE-915EE2E6FC9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7A5466-F14B-4743-ACAE-3162C62918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FDA245-2A96-8248-B711-7D76E6E20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E5577-9D3A-5740-895E-D28D2517BFB7}" type="datetimeFigureOut">
              <a:rPr lang="en-US" smtClean="0"/>
              <a:t>9/24/20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7A4554-968C-E446-9200-0D3A2C3FDA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F2D0DE-ECD4-D348-9EF2-C75CA8541E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8AF43-ECB0-2D42-8C54-5AF8A4A6F9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2557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E70A46D-8534-1941-896D-8E002B3D05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76DC3B-1027-5441-84BC-18C39DC3A2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9904AA-4F87-3F41-A276-1F8BB69E87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3E5577-9D3A-5740-895E-D28D2517BFB7}" type="datetimeFigureOut">
              <a:rPr lang="en-US" smtClean="0"/>
              <a:t>9/24/20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F5271B-446B-EA4F-822F-CB42D41F16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2C8A42-D138-4942-89C5-84E4216646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28AF43-ECB0-2D42-8C54-5AF8A4A6F9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276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hyperlink" Target="https://ccap.hep.ph.ic.ac.uk/trac/wiki/Research/DesignStudy/Proposals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ABBAA3-F784-1443-B57E-CB2B839CF3E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Update on progress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30E161-97AD-4143-99A8-BF40C40EBE8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0827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DA438-E16C-3543-9781-4A88D90AD4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LhARA</a:t>
            </a:r>
            <a:r>
              <a:rPr lang="en-US" dirty="0"/>
              <a:t> collaboration [2</a:t>
            </a:r>
            <a:r>
              <a:rPr lang="en-US" baseline="30000" dirty="0"/>
              <a:t>⎖</a:t>
            </a:r>
            <a:r>
              <a:rPr lang="en-US" dirty="0"/>
              <a:t>]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3B7F504-6D2D-9F4E-901C-6747F9F804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1714" y="2832652"/>
            <a:ext cx="5880652" cy="1888811"/>
          </a:xfrm>
          <a:ln>
            <a:solidFill>
              <a:srgbClr val="FF0000"/>
            </a:solidFill>
          </a:ln>
        </p:spPr>
        <p:txBody>
          <a:bodyPr>
            <a:normAutofit fontScale="77500" lnSpcReduction="20000"/>
          </a:bodyPr>
          <a:lstStyle/>
          <a:p>
            <a:r>
              <a:rPr lang="en-US" dirty="0"/>
              <a:t>Need:</a:t>
            </a:r>
          </a:p>
          <a:p>
            <a:pPr lvl="1"/>
            <a:r>
              <a:rPr lang="en-US" dirty="0"/>
              <a:t>Generate agreed text-based list</a:t>
            </a:r>
          </a:p>
          <a:p>
            <a:r>
              <a:rPr lang="en-US" dirty="0"/>
              <a:t>SG composition update:</a:t>
            </a:r>
          </a:p>
          <a:p>
            <a:pPr lvl="1"/>
            <a:r>
              <a:rPr lang="en-US" dirty="0"/>
              <a:t>1 person per institution?</a:t>
            </a:r>
          </a:p>
          <a:p>
            <a:pPr lvl="1"/>
            <a:r>
              <a:rPr lang="en-US" dirty="0"/>
              <a:t>Perform the role of “institute board”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1FF909-9D68-8547-8DAE-90DC325A42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3830" y="79513"/>
            <a:ext cx="4642170" cy="6698974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73C074F-0D1E-CA4A-865D-8F24D33590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9094" y="1192198"/>
            <a:ext cx="3256548" cy="944340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41028967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087457-7D68-8A4F-8B8F-32959BD33A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LhARA</a:t>
            </a:r>
            <a:r>
              <a:rPr lang="en-US" dirty="0"/>
              <a:t> </a:t>
            </a:r>
            <a:r>
              <a:rPr lang="en-US" dirty="0" err="1"/>
              <a:t>collaboratiaon</a:t>
            </a:r>
            <a:r>
              <a:rPr lang="en-US" dirty="0"/>
              <a:t> [3]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4B2EAB-84A4-7F43-AAC5-7F748DBE6D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36233" y="1714902"/>
            <a:ext cx="8783052" cy="2816993"/>
          </a:xfrm>
        </p:spPr>
        <p:txBody>
          <a:bodyPr>
            <a:normAutofit/>
          </a:bodyPr>
          <a:lstStyle/>
          <a:p>
            <a:r>
              <a:rPr lang="en-US" dirty="0"/>
              <a:t>Closing on final choice:</a:t>
            </a:r>
          </a:p>
          <a:p>
            <a:pPr lvl="1"/>
            <a:r>
              <a:rPr lang="en-US" dirty="0"/>
              <a:t>Vote jointly organized by KL and Kelly Gleason:</a:t>
            </a:r>
          </a:p>
          <a:p>
            <a:pPr lvl="2"/>
            <a:r>
              <a:rPr lang="en-US" dirty="0"/>
              <a:t>PPI group and academic peers</a:t>
            </a:r>
          </a:p>
          <a:p>
            <a:pPr lvl="2"/>
            <a:r>
              <a:rPr lang="en-US" dirty="0"/>
              <a:t>Deadline for votes 05Oct20</a:t>
            </a:r>
          </a:p>
          <a:p>
            <a:r>
              <a:rPr lang="en-US" dirty="0"/>
              <a:t>Close in time for EPSRC THT submission</a:t>
            </a:r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71858DDF-70A5-704E-9197-F5237EB2C5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702" y="61243"/>
            <a:ext cx="2630730" cy="6633566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17655417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603751-DA0B-9C45-81B8-42FD253085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Incremental technical progress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4944A8-A13F-F64E-8594-0661B30679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Continued development of:</a:t>
            </a:r>
          </a:p>
          <a:p>
            <a:pPr lvl="1"/>
            <a:r>
              <a:rPr lang="en-US" dirty="0"/>
              <a:t>Radiobiology </a:t>
            </a:r>
            <a:r>
              <a:rPr lang="en-US" dirty="0" err="1"/>
              <a:t>programme</a:t>
            </a:r>
            <a:r>
              <a:rPr lang="en-US" dirty="0"/>
              <a:t>:</a:t>
            </a:r>
          </a:p>
          <a:p>
            <a:pPr lvl="2"/>
            <a:r>
              <a:rPr lang="en-US" dirty="0"/>
              <a:t>Jason Parsons; next meeting Friday 25Sep20, 15:00</a:t>
            </a:r>
          </a:p>
          <a:p>
            <a:pPr lvl="1"/>
            <a:r>
              <a:rPr lang="en-US" dirty="0"/>
              <a:t>Capture section (Gabor lens):</a:t>
            </a:r>
          </a:p>
          <a:p>
            <a:pPr lvl="2"/>
            <a:r>
              <a:rPr lang="en-US" dirty="0"/>
              <a:t>Colin Whyte et al:</a:t>
            </a:r>
          </a:p>
          <a:p>
            <a:pPr lvl="3"/>
            <a:r>
              <a:rPr lang="en-US" dirty="0"/>
              <a:t>Titus-Stefan </a:t>
            </a:r>
            <a:r>
              <a:rPr lang="en-US" dirty="0" err="1"/>
              <a:t>Dascalu</a:t>
            </a:r>
            <a:r>
              <a:rPr lang="en-US" dirty="0"/>
              <a:t>: Gabor lens time-resolved plasma and beam simulation</a:t>
            </a:r>
          </a:p>
          <a:p>
            <a:pPr lvl="4"/>
            <a:r>
              <a:rPr lang="en-US" dirty="0"/>
              <a:t>New, </a:t>
            </a:r>
            <a:r>
              <a:rPr lang="en-US" dirty="0" err="1"/>
              <a:t>LhARA</a:t>
            </a:r>
            <a:r>
              <a:rPr lang="en-US" dirty="0"/>
              <a:t> lens and first prototype;</a:t>
            </a:r>
          </a:p>
          <a:p>
            <a:pPr lvl="5"/>
            <a:r>
              <a:rPr lang="en-US" dirty="0"/>
              <a:t>Seeking to simulate plasma instability observed in first prototype for paper in preparation</a:t>
            </a:r>
          </a:p>
          <a:p>
            <a:pPr lvl="3"/>
            <a:r>
              <a:rPr lang="en-US" dirty="0" err="1"/>
              <a:t>Hin</a:t>
            </a:r>
            <a:r>
              <a:rPr lang="en-US" dirty="0"/>
              <a:t> Tung Lau: Time-resolved simulation of laser-driven source</a:t>
            </a:r>
          </a:p>
          <a:p>
            <a:pPr lvl="4"/>
            <a:r>
              <a:rPr lang="en-US" dirty="0"/>
              <a:t>Better understanding of convergence criteria and limitations</a:t>
            </a:r>
          </a:p>
          <a:p>
            <a:pPr lvl="5"/>
            <a:r>
              <a:rPr lang="en-US" dirty="0"/>
              <a:t>Particle distributions for tracking generated (first pass)</a:t>
            </a:r>
          </a:p>
          <a:p>
            <a:pPr lvl="5"/>
            <a:r>
              <a:rPr lang="en-US" dirty="0"/>
              <a:t>Loop back for comparisons with data/published simulation</a:t>
            </a:r>
          </a:p>
          <a:p>
            <a:pPr lvl="3"/>
            <a:r>
              <a:rPr lang="en-US" dirty="0"/>
              <a:t>Excellent 3-way collaboration developing: Strathclyde, RAL (Bob Bingham), IC</a:t>
            </a:r>
          </a:p>
          <a:p>
            <a:pPr lvl="1"/>
            <a:r>
              <a:rPr lang="en-US" dirty="0"/>
              <a:t>Simulation/experiment meetings: </a:t>
            </a:r>
            <a:r>
              <a:rPr lang="en-US" dirty="0" err="1"/>
              <a:t>Ajit</a:t>
            </a:r>
            <a:r>
              <a:rPr lang="en-US" dirty="0"/>
              <a:t> </a:t>
            </a:r>
            <a:r>
              <a:rPr lang="en-US" dirty="0" err="1"/>
              <a:t>Kurup</a:t>
            </a:r>
            <a:r>
              <a:rPr lang="en-US" dirty="0"/>
              <a:t>, Will Shields:</a:t>
            </a:r>
          </a:p>
          <a:p>
            <a:pPr lvl="2"/>
            <a:r>
              <a:rPr lang="en-US" dirty="0"/>
              <a:t>Now restarted, discussion of issues and solutions</a:t>
            </a:r>
          </a:p>
          <a:p>
            <a:pPr lvl="2"/>
            <a:r>
              <a:rPr lang="en-US" dirty="0"/>
              <a:t>Incremental development of BDSIM:</a:t>
            </a:r>
          </a:p>
          <a:p>
            <a:pPr lvl="3"/>
            <a:r>
              <a:rPr lang="en-US" dirty="0"/>
              <a:t>Longer term goal to introduce space charge</a:t>
            </a:r>
          </a:p>
          <a:p>
            <a:pPr lvl="2"/>
            <a:r>
              <a:rPr lang="en-US" dirty="0"/>
              <a:t>Implementation of OPAL (cyclotron code); will allow study of tracking with space charge</a:t>
            </a:r>
          </a:p>
          <a:p>
            <a:r>
              <a:rPr lang="en-US" dirty="0"/>
              <a:t>As noted before; feeling lack of personnel</a:t>
            </a:r>
          </a:p>
        </p:txBody>
      </p:sp>
    </p:spTree>
    <p:extLst>
      <p:ext uri="{BB962C8B-B14F-4D97-AF65-F5344CB8AC3E}">
        <p14:creationId xmlns:p14="http://schemas.microsoft.com/office/powerpoint/2010/main" val="41300841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A57B98-571E-3D44-A612-DABB5B2D8F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ERC Advanced Grant submitted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F185F1-3E19-3943-97CC-50C4C23DD0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59356" y="640081"/>
            <a:ext cx="7732643" cy="2030930"/>
          </a:xfrm>
        </p:spPr>
        <p:txBody>
          <a:bodyPr>
            <a:normAutofit fontScale="55000" lnSpcReduction="20000"/>
          </a:bodyPr>
          <a:lstStyle/>
          <a:p>
            <a:r>
              <a:rPr lang="en-US" dirty="0"/>
              <a:t>Source/capture system:</a:t>
            </a:r>
          </a:p>
          <a:p>
            <a:pPr lvl="1"/>
            <a:r>
              <a:rPr lang="en-US" dirty="0"/>
              <a:t>Gabor lens development: IC (KL, </a:t>
            </a:r>
            <a:r>
              <a:rPr lang="en-US" dirty="0" err="1"/>
              <a:t>JPa</a:t>
            </a:r>
            <a:r>
              <a:rPr lang="en-US" dirty="0"/>
              <a:t>, ZN, et al)/Strathclyde (CW et al)</a:t>
            </a:r>
          </a:p>
          <a:p>
            <a:pPr lvl="1"/>
            <a:r>
              <a:rPr lang="en-US" dirty="0"/>
              <a:t>Exploit ZHI laser at Imperial and SCAPA</a:t>
            </a:r>
          </a:p>
          <a:p>
            <a:r>
              <a:rPr lang="en-US" dirty="0"/>
              <a:t>Budget:</a:t>
            </a:r>
          </a:p>
          <a:p>
            <a:pPr lvl="1"/>
            <a:r>
              <a:rPr lang="en-US" dirty="0"/>
              <a:t>“Squeezed”: ~3.5MEuro over 5 years</a:t>
            </a:r>
          </a:p>
          <a:p>
            <a:r>
              <a:rPr lang="en-US" dirty="0"/>
              <a:t>Benefit:</a:t>
            </a:r>
          </a:p>
          <a:p>
            <a:pPr lvl="1"/>
            <a:r>
              <a:rPr lang="en-US" dirty="0"/>
              <a:t>Worked out proposal; B1 and B2 posted on </a:t>
            </a:r>
            <a:r>
              <a:rPr lang="en-US" dirty="0" err="1"/>
              <a:t>LhARA</a:t>
            </a:r>
            <a:r>
              <a:rPr lang="en-US" dirty="0"/>
              <a:t> </a:t>
            </a:r>
            <a:r>
              <a:rPr lang="en-US" dirty="0">
                <a:hlinkClick r:id="rId2"/>
              </a:rPr>
              <a:t>proposals page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87C11F3-73F9-9A4C-AEFF-9E89434850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78" y="391449"/>
            <a:ext cx="4267200" cy="2182382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AA8CEEB-6D55-A74F-951D-DEFD58CD45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5370" y="2772274"/>
            <a:ext cx="9221260" cy="3991054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18110256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A2F936-C565-0C42-A5F0-A4DB025ABD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Rosalind Franklin </a:t>
            </a:r>
            <a:r>
              <a:rPr lang="en-US" dirty="0" err="1"/>
              <a:t>Insitute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1ABB42-B145-704D-82A8-2BB64D2E1C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387642"/>
            <a:ext cx="12192000" cy="5460198"/>
          </a:xfrm>
        </p:spPr>
        <p:txBody>
          <a:bodyPr/>
          <a:lstStyle/>
          <a:p>
            <a:r>
              <a:rPr lang="en-US" dirty="0"/>
              <a:t>Pleasure!  Excellent joint meeting on end station:</a:t>
            </a:r>
          </a:p>
          <a:p>
            <a:pPr lvl="1"/>
            <a:r>
              <a:rPr lang="en-US" dirty="0" err="1"/>
              <a:t>Organisers</a:t>
            </a:r>
            <a:r>
              <a:rPr lang="en-US" dirty="0"/>
              <a:t>: Tony Price, Ruth </a:t>
            </a:r>
            <a:r>
              <a:rPr lang="en-US" dirty="0" err="1"/>
              <a:t>McLauchlan</a:t>
            </a:r>
            <a:r>
              <a:rPr lang="en-US" dirty="0"/>
              <a:t>, Laura Holland (RFI)</a:t>
            </a:r>
          </a:p>
          <a:p>
            <a:pPr lvl="1"/>
            <a:r>
              <a:rPr lang="en-US" dirty="0"/>
              <a:t>Speakers included: </a:t>
            </a:r>
          </a:p>
          <a:p>
            <a:pPr lvl="2"/>
            <a:r>
              <a:rPr lang="en-US" dirty="0"/>
              <a:t>Jim Naismith (RFI Director), Angus Kirkland (Correlated Imaging theme lead)</a:t>
            </a:r>
          </a:p>
          <a:p>
            <a:pPr lvl="1"/>
            <a:r>
              <a:rPr lang="en-US" dirty="0"/>
              <a:t>Outcome:</a:t>
            </a:r>
          </a:p>
          <a:p>
            <a:pPr lvl="2"/>
            <a:r>
              <a:rPr lang="en-US" dirty="0"/>
              <a:t>Specification for content of proposal to EPSRC Transformative Healthcare Technologies call</a:t>
            </a:r>
          </a:p>
          <a:p>
            <a:pPr lvl="3"/>
            <a:r>
              <a:rPr lang="en-US" dirty="0"/>
              <a:t>Proposal will be developed and submitted together</a:t>
            </a:r>
          </a:p>
        </p:txBody>
      </p:sp>
    </p:spTree>
    <p:extLst>
      <p:ext uri="{BB962C8B-B14F-4D97-AF65-F5344CB8AC3E}">
        <p14:creationId xmlns:p14="http://schemas.microsoft.com/office/powerpoint/2010/main" val="5341324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F65C5A-5A5B-D84C-8B3B-F50F9A3B75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STFC [1]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89AE82-8CDB-9D4E-831F-66AB287857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Meeting with Department directors: 06Jul20</a:t>
            </a:r>
          </a:p>
          <a:p>
            <a:pPr lvl="1"/>
            <a:r>
              <a:rPr lang="en-US" dirty="0"/>
              <a:t>Present:</a:t>
            </a:r>
          </a:p>
          <a:p>
            <a:pPr lvl="2"/>
            <a:r>
              <a:rPr lang="en-US" dirty="0" err="1"/>
              <a:t>ASTeC</a:t>
            </a:r>
            <a:r>
              <a:rPr lang="en-US" dirty="0"/>
              <a:t>: Jim Clarke</a:t>
            </a:r>
          </a:p>
          <a:p>
            <a:pPr lvl="2"/>
            <a:r>
              <a:rPr lang="en-US" dirty="0"/>
              <a:t>CLF: John Collier</a:t>
            </a:r>
          </a:p>
          <a:p>
            <a:pPr lvl="2"/>
            <a:r>
              <a:rPr lang="en-US" dirty="0"/>
              <a:t>ISIS: John Thomason and Robert McGreevy</a:t>
            </a:r>
          </a:p>
          <a:p>
            <a:pPr lvl="2"/>
            <a:r>
              <a:rPr lang="en-US" dirty="0"/>
              <a:t>PPD: Dave Newbold</a:t>
            </a:r>
          </a:p>
          <a:p>
            <a:pPr lvl="1"/>
            <a:r>
              <a:rPr lang="en-US" dirty="0"/>
              <a:t>Outcome:</a:t>
            </a:r>
          </a:p>
          <a:p>
            <a:pPr lvl="2"/>
            <a:r>
              <a:rPr lang="en-US" dirty="0"/>
              <a:t>KL, </a:t>
            </a:r>
            <a:r>
              <a:rPr lang="en-US" dirty="0" err="1"/>
              <a:t>JTh</a:t>
            </a:r>
            <a:r>
              <a:rPr lang="en-US" dirty="0"/>
              <a:t>, </a:t>
            </a:r>
            <a:r>
              <a:rPr lang="en-US" dirty="0" err="1"/>
              <a:t>Ceri</a:t>
            </a:r>
            <a:r>
              <a:rPr lang="en-US" dirty="0"/>
              <a:t> Brenner, Jim Clarke will write 2-pager for transmission to STFC EB:</a:t>
            </a:r>
          </a:p>
          <a:p>
            <a:pPr lvl="3"/>
            <a:r>
              <a:rPr lang="en-US" dirty="0"/>
              <a:t>Benefits and challenges of </a:t>
            </a:r>
            <a:r>
              <a:rPr lang="en-US" dirty="0" err="1"/>
              <a:t>LhARA</a:t>
            </a:r>
            <a:r>
              <a:rPr lang="en-US" dirty="0"/>
              <a:t>, raise issue of how to propose </a:t>
            </a:r>
            <a:r>
              <a:rPr lang="en-US" dirty="0" err="1"/>
              <a:t>LhARA</a:t>
            </a:r>
            <a:r>
              <a:rPr lang="en-US" dirty="0"/>
              <a:t> to STFC</a:t>
            </a:r>
          </a:p>
          <a:p>
            <a:pPr lvl="2"/>
            <a:r>
              <a:rPr lang="en-US" dirty="0"/>
              <a:t>2-pager will go to EB “over the signatures” of the 4 directors</a:t>
            </a:r>
          </a:p>
          <a:p>
            <a:pPr lvl="1"/>
            <a:r>
              <a:rPr lang="en-US" dirty="0"/>
              <a:t>Progress:</a:t>
            </a:r>
          </a:p>
          <a:p>
            <a:pPr lvl="2"/>
            <a:r>
              <a:rPr lang="en-US" dirty="0"/>
              <a:t>Slow – pick up now/after EPSR THT submission</a:t>
            </a:r>
          </a:p>
        </p:txBody>
      </p:sp>
    </p:spTree>
    <p:extLst>
      <p:ext uri="{BB962C8B-B14F-4D97-AF65-F5344CB8AC3E}">
        <p14:creationId xmlns:p14="http://schemas.microsoft.com/office/powerpoint/2010/main" val="5106932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68CB9F-628A-9244-829C-972591CF59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STFC [2]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366DDB-9894-4448-959E-DE05F2F31F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EPSRC Transformative Healthcare Technologies call:</a:t>
            </a:r>
          </a:p>
          <a:p>
            <a:pPr lvl="1"/>
            <a:r>
              <a:rPr lang="en-US" dirty="0"/>
              <a:t>See later, but, Phase 1:</a:t>
            </a:r>
          </a:p>
          <a:p>
            <a:pPr lvl="2"/>
            <a:r>
              <a:rPr lang="en-US" dirty="0"/>
              <a:t>£300k over 15 months for “development”</a:t>
            </a:r>
          </a:p>
          <a:p>
            <a:pPr lvl="1"/>
            <a:r>
              <a:rPr lang="en-US" dirty="0"/>
              <a:t>In the absence of additional resource possible scope limited</a:t>
            </a:r>
          </a:p>
          <a:p>
            <a:endParaRPr lang="en-US" dirty="0"/>
          </a:p>
          <a:p>
            <a:r>
              <a:rPr lang="en-US" dirty="0"/>
              <a:t>Informal discussion with STFC:</a:t>
            </a:r>
          </a:p>
          <a:p>
            <a:pPr lvl="1"/>
            <a:r>
              <a:rPr lang="en-US" dirty="0"/>
              <a:t>Develop proposal on basis that STFC will provide matching funds </a:t>
            </a:r>
            <a:r>
              <a:rPr lang="en-US" i="1" u="sng" dirty="0"/>
              <a:t>if</a:t>
            </a:r>
            <a:r>
              <a:rPr lang="en-US" dirty="0"/>
              <a:t> proposal is successful in EPSRC peer review</a:t>
            </a:r>
          </a:p>
          <a:p>
            <a:pPr lvl="1"/>
            <a:r>
              <a:rPr lang="en-US" dirty="0"/>
              <a:t>KL to write to C. Jamieson outlining </a:t>
            </a:r>
            <a:r>
              <a:rPr lang="en-US" dirty="0" err="1"/>
              <a:t>LhARA</a:t>
            </a:r>
            <a:r>
              <a:rPr lang="en-US" dirty="0"/>
              <a:t>, the content of the bid to EPSRC THT, and explaining the request to STFC</a:t>
            </a:r>
          </a:p>
          <a:p>
            <a:pPr lvl="1"/>
            <a:r>
              <a:rPr lang="en-US" dirty="0"/>
              <a:t>Principle is that STFC funds would be directed at the critical “risk-mitigating” accelerator R&amp;D requirement</a:t>
            </a:r>
          </a:p>
        </p:txBody>
      </p:sp>
    </p:spTree>
    <p:extLst>
      <p:ext uri="{BB962C8B-B14F-4D97-AF65-F5344CB8AC3E}">
        <p14:creationId xmlns:p14="http://schemas.microsoft.com/office/powerpoint/2010/main" val="3625029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AFD28EC5-452A-7F4F-AD40-704B2903B8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56" y="71656"/>
            <a:ext cx="9092022" cy="6688742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7" name="Picture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8086C27A-0112-6343-8800-96C1465AC3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0487" y="601080"/>
            <a:ext cx="5059657" cy="2437081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17226511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568E4C-B5FF-B04F-AA92-1B57331376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LhARA</a:t>
            </a:r>
            <a:r>
              <a:rPr lang="en-US" dirty="0"/>
              <a:t> collaboration [1]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C1210F-D29B-C243-A92D-A4593F2355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Paul Beard (UCL) seeks to join in the EPSRC THT proposal:</a:t>
            </a:r>
          </a:p>
          <a:p>
            <a:pPr lvl="1"/>
            <a:r>
              <a:rPr lang="en-US" dirty="0"/>
              <a:t>Expert on photo-acoustic imaging</a:t>
            </a:r>
          </a:p>
          <a:p>
            <a:endParaRPr lang="en-US" dirty="0"/>
          </a:p>
          <a:p>
            <a:r>
              <a:rPr lang="en-US" dirty="0"/>
              <a:t>Patient and public involvement:</a:t>
            </a:r>
          </a:p>
          <a:p>
            <a:pPr lvl="1"/>
            <a:r>
              <a:rPr lang="en-US" dirty="0"/>
              <a:t>Through Kelly Gleason and CXH PPI group welcome:</a:t>
            </a:r>
          </a:p>
          <a:p>
            <a:pPr lvl="2"/>
            <a:r>
              <a:rPr lang="en-US" dirty="0"/>
              <a:t>Gareth Jones and Harry Hall: PPI representatives on SG</a:t>
            </a:r>
          </a:p>
          <a:p>
            <a:pPr lvl="2"/>
            <a:r>
              <a:rPr lang="en-US" dirty="0"/>
              <a:t>GJ and HH have drafted PPI strategy [agenda item]</a:t>
            </a:r>
          </a:p>
          <a:p>
            <a:r>
              <a:rPr lang="en-US" dirty="0"/>
              <a:t>Clinician engagement:</a:t>
            </a:r>
          </a:p>
          <a:p>
            <a:pPr lvl="1"/>
            <a:r>
              <a:rPr lang="en-US" dirty="0"/>
              <a:t>Stuart Green has agreed to coordinate development of clinician-engagement strategy for </a:t>
            </a:r>
            <a:r>
              <a:rPr lang="en-US" dirty="0" err="1"/>
              <a:t>LhARA</a:t>
            </a:r>
            <a:r>
              <a:rPr lang="en-US" dirty="0"/>
              <a:t> [agenda item]</a:t>
            </a:r>
          </a:p>
          <a:p>
            <a:r>
              <a:rPr lang="en-US" dirty="0"/>
              <a:t>Industrial engagement:</a:t>
            </a:r>
          </a:p>
          <a:p>
            <a:pPr lvl="1"/>
            <a:r>
              <a:rPr lang="en-US" dirty="0"/>
              <a:t>Last time we agreed that Fiona Jamieson (IC industry liaison) would coordinate this aspect of the EPSRC THT proposal</a:t>
            </a:r>
          </a:p>
          <a:p>
            <a:pPr lvl="1"/>
            <a:r>
              <a:rPr lang="en-US" dirty="0"/>
              <a:t>KL will meet FJ and Stephen Towe (Leo Cancer Care) later today:</a:t>
            </a:r>
          </a:p>
          <a:p>
            <a:pPr lvl="2"/>
            <a:r>
              <a:rPr lang="en-US" dirty="0"/>
              <a:t>Hope to broaden discussion and get FJ and ST to draft industrial-engagement strategy for </a:t>
            </a:r>
            <a:r>
              <a:rPr lang="en-US" dirty="0" err="1"/>
              <a:t>LhARA</a:t>
            </a:r>
            <a:endParaRPr lang="en-US" dirty="0"/>
          </a:p>
          <a:p>
            <a:pPr lvl="2"/>
            <a:r>
              <a:rPr lang="en-US" dirty="0"/>
              <a:t>EPSRC THT proposal will be first “outing” for the industrial-engagement strategy</a:t>
            </a:r>
          </a:p>
        </p:txBody>
      </p:sp>
    </p:spTree>
    <p:extLst>
      <p:ext uri="{BB962C8B-B14F-4D97-AF65-F5344CB8AC3E}">
        <p14:creationId xmlns:p14="http://schemas.microsoft.com/office/powerpoint/2010/main" val="31703431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B8F6BD-AD57-7D4B-9748-35B2B4A53F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LhARA</a:t>
            </a:r>
            <a:r>
              <a:rPr lang="en-US" dirty="0"/>
              <a:t> collaboration [2]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3A30672-CB9A-5D4A-8F25-AAB519DD73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895" y="704248"/>
            <a:ext cx="10748210" cy="6045868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20322081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E681342B-3AE4-3049-B498-45C3FB80CD67}" vid="{D4B34948-FD99-BA41-A4FD-78ABA7C5B8B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</TotalTime>
  <Words>696</Words>
  <Application>Microsoft Macintosh PowerPoint</Application>
  <PresentationFormat>Widescreen</PresentationFormat>
  <Paragraphs>88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Update on progress</vt:lpstr>
      <vt:lpstr>Incremental technical progress</vt:lpstr>
      <vt:lpstr>ERC Advanced Grant submitted</vt:lpstr>
      <vt:lpstr>Rosalind Franklin Insitute</vt:lpstr>
      <vt:lpstr>STFC [1]</vt:lpstr>
      <vt:lpstr>STFC [2]</vt:lpstr>
      <vt:lpstr>PowerPoint Presentation</vt:lpstr>
      <vt:lpstr>LhARA collaboration [1]</vt:lpstr>
      <vt:lpstr>LhARA collaboration [2]</vt:lpstr>
      <vt:lpstr>LhARA collaboration [2⎖]</vt:lpstr>
      <vt:lpstr>LhARA collaboratiaon [3]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Update on progress</dc:title>
  <dc:creator>Kenneth Long</dc:creator>
  <cp:lastModifiedBy>Kenneth Long</cp:lastModifiedBy>
  <cp:revision>8</cp:revision>
  <dcterms:created xsi:type="dcterms:W3CDTF">2020-09-24T06:59:37Z</dcterms:created>
  <dcterms:modified xsi:type="dcterms:W3CDTF">2020-09-24T08:17:48Z</dcterms:modified>
</cp:coreProperties>
</file>