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336" r:id="rId3"/>
    <p:sldId id="337" r:id="rId4"/>
    <p:sldId id="338" r:id="rId5"/>
    <p:sldId id="33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0080"/>
    <a:srgbClr val="FFFFFF"/>
    <a:srgbClr val="00FF00"/>
    <a:srgbClr val="ECD9EC"/>
    <a:srgbClr val="FF8700"/>
    <a:srgbClr val="0091B5"/>
    <a:srgbClr val="249191"/>
    <a:srgbClr val="134B4B"/>
    <a:srgbClr val="7E32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48" autoAdjust="0"/>
    <p:restoredTop sz="94660"/>
  </p:normalViewPr>
  <p:slideViewPr>
    <p:cSldViewPr snapToGrid="0">
      <p:cViewPr varScale="1">
        <p:scale>
          <a:sx n="75" d="100"/>
          <a:sy n="75" d="100"/>
        </p:scale>
        <p:origin x="43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7532F-96DB-446F-981B-774C42950D31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AD94C-8CA6-4B28-B4F4-3072567969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48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53864-105C-4AC6-8DF0-88B90F466B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263506-844E-4067-82D8-18F4753D3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976CF5-000C-4BFC-874F-24660D0E7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5B0E1-F8CC-41CB-8DEC-C9BBCDC235A7}" type="datetime1">
              <a:rPr lang="en-GB" smtClean="0"/>
              <a:t>13/01/2022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588FC-C0C1-4A80-9D09-F99FEE49B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3DCA63-55C3-4A58-8FB3-F5A52FB70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899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23A62-8DF2-4180-BAB6-B20DABA72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BF937B-1001-4CEE-8214-D498A4BEA0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95D39-48D4-4343-BE99-33277BF5A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3370A-60D2-4829-87F9-9D214AD357D2}" type="datetime1">
              <a:rPr lang="en-GB" smtClean="0"/>
              <a:t>13/01/2022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C6097-25C0-4793-8E5B-4D0EB82E0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D1DFF9-CC3C-42A7-A959-6BA4F001C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801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3D6753-54A3-4746-8E0C-6F7EBC2AB2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007F61-F473-4ABE-AD8B-A46CA0A00E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637FA7-BDE1-45DF-842D-831FFCE5F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1E77-DE3F-4964-8666-F2963708AF56}" type="datetime1">
              <a:rPr lang="en-GB" smtClean="0"/>
              <a:t>13/01/2022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F011D9-A71C-49C9-8BFF-E5D9B934D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4AC2DB-FE2F-49B5-9B4B-C4661E9D0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252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543DF-7D00-4C76-81DF-E1AEF6811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C67D7-3658-440F-8683-D449C2FC1F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6722AE-F897-4B45-920A-564834B61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55180-D5E0-4D47-AF59-933DB10A6F7C}" type="datetime1">
              <a:rPr lang="en-GB" smtClean="0"/>
              <a:t>13/01/2022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9B447-0A7B-4DF2-A50D-DA21112D9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6667B0-624B-4928-A24A-1D27FC183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841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990FB-C531-42CE-A87C-65DDEAFE8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CBC9A9-4024-4D43-964D-0F96CB8575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E511F-9A87-4A1C-AF40-30683AB3A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120ED-BAB5-4FD7-9B55-88E3F22DA1A9}" type="datetime1">
              <a:rPr lang="en-GB" smtClean="0"/>
              <a:t>13/01/2022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76C88-C569-4020-ADF3-868B79DA1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4EA90-8E4B-466B-88CB-A94C43ED3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738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048BB-D80A-4F0E-A488-62222A850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AF346-619D-4A52-9563-F37EE5E821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511168-7A2F-4C81-B4A0-83AF8B356E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529BC-9DBA-4D18-AA58-1FD7E4B33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C8DF-4F58-4588-ACA1-EB21E91EDC8A}" type="datetime1">
              <a:rPr lang="en-GB" smtClean="0"/>
              <a:t>13/01/2022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48B23C-9CF9-459B-8EB0-56DE07713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255550-4E9C-49B0-B91D-5B7EF9452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493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F1268-684C-48F7-9B6C-74C4E0400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81F1AA-AE41-4BC8-BB4E-5C6E0C6361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0BD9F0-EFFD-4A35-93E3-878D9E2E96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5A89B1-9284-4E84-B5C8-072C1B096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30E633-BE9D-4277-A701-2E7F8605E5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B2CCBB-B5C3-48DE-9933-491C2AAE3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F081-99BD-480B-9468-435727608109}" type="datetime1">
              <a:rPr lang="en-GB" smtClean="0"/>
              <a:t>13/01/2022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7A3221-6977-4C49-BEBB-6863E545A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DCCB6C-2CCA-4BD9-B9CB-204510D2F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481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807A0-40F2-4776-A98E-983DA2019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662F59-CEE1-4B56-98B3-AC9D0FBB8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7EC5F-7FDF-46F9-A45D-5813A2798885}" type="datetime1">
              <a:rPr lang="en-GB" smtClean="0"/>
              <a:t>13/01/2022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AB730-16C4-4CA8-972B-ACE580E5B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055E8F-8AC8-4A25-B110-8D7CB9C0A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116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EA8930-5C6D-469F-8462-2F6515D3A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EA0AE-BDC9-408F-866D-259C79B3CDB0}" type="datetime1">
              <a:rPr lang="en-GB" smtClean="0"/>
              <a:t>13/01/2022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AE703B-3E1B-4E6C-8623-5FE66E65E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036486-6B0F-41A9-A8F2-5138201BA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173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DF4E0-1953-417E-A235-F64644E70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448EDC-44B4-4FE9-945E-E8BB58AE2C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77D6C8-BF18-41A0-8847-4A33DFC522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E8F2D3-9129-4D13-9DF1-66AE7B22B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0C9F6-5675-46E9-AB2A-9B6F0B1E4818}" type="datetime1">
              <a:rPr lang="en-GB" smtClean="0"/>
              <a:t>13/01/2022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092215-3B68-4B10-BEFF-368157E32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36B497-E12F-47C0-80F5-865F8F94C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07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86161-1607-4662-8CD3-10B71D6B9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87CE4C-DE7B-4CCC-A025-AF8CC61467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4F81DD-CEEC-48E6-9A74-B3A1F09982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6A820E-C4BA-42EC-9AD6-41808DBC3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2EB6-E01A-481E-819B-F72E81C954F2}" type="datetime1">
              <a:rPr lang="en-GB" smtClean="0"/>
              <a:t>13/01/2022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42A7B0-010C-474B-B1EE-F1A26A6AB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F7C32C-7672-486D-BFC4-70933CAAF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772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6B5438-AC03-486B-89AE-00BCD3A43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229335-F3A8-4D58-A952-9F4D450722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0578A7-5E63-499F-AAC4-F46BD34801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B56DF-6F6D-469A-AD7B-09D86F426044}" type="datetime1">
              <a:rPr lang="en-GB" smtClean="0"/>
              <a:t>13/01/2022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136F6-F22F-483F-BA63-0A657A5110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9EC0B5-3047-4F8E-B44D-9AAEDFCC89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8A46F-A953-4EBB-88B9-4F4B3B070B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504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69C17-0E05-4991-9D8B-20AC091165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51937"/>
            <a:ext cx="9144000" cy="2387600"/>
          </a:xfrm>
        </p:spPr>
        <p:txBody>
          <a:bodyPr>
            <a:normAutofit/>
          </a:bodyPr>
          <a:lstStyle/>
          <a:p>
            <a:r>
              <a:rPr lang="en-GB" sz="4400" dirty="0" err="1"/>
              <a:t>LhARA</a:t>
            </a:r>
            <a:r>
              <a:rPr lang="en-GB" sz="4400" dirty="0"/>
              <a:t> Capture Meeting</a:t>
            </a:r>
            <a:br>
              <a:rPr lang="en-GB" sz="4400" dirty="0"/>
            </a:br>
            <a:endParaRPr lang="en-GB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FAE26F-9491-4A66-9863-2FD9A060E3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107876"/>
            <a:ext cx="9144000" cy="1655762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January 2022</a:t>
            </a:r>
          </a:p>
          <a:p>
            <a:endParaRPr lang="en-GB" dirty="0"/>
          </a:p>
          <a:p>
            <a:r>
              <a:rPr lang="en-GB" dirty="0"/>
              <a:t>Titus Dascalu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C0985D4-0606-4BD1-A337-0C2D193F0084}"/>
              </a:ext>
            </a:extLst>
          </p:cNvPr>
          <p:cNvCxnSpPr>
            <a:cxnSpLocks/>
          </p:cNvCxnSpPr>
          <p:nvPr/>
        </p:nvCxnSpPr>
        <p:spPr>
          <a:xfrm>
            <a:off x="2816156" y="3735421"/>
            <a:ext cx="65596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972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FF962F-681A-46A4-B7B7-ABF93A8B6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2</a:t>
            </a:fld>
            <a:endParaRPr lang="en-GB" dirty="0"/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362B34BC-A49D-4CEA-AB7A-8F9ECE1FD4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2427"/>
            <a:ext cx="5836706" cy="416093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D7CE339-60AA-4BD0-8F07-F88558D115C4}"/>
              </a:ext>
            </a:extLst>
          </p:cNvPr>
          <p:cNvSpPr/>
          <p:nvPr/>
        </p:nvSpPr>
        <p:spPr>
          <a:xfrm>
            <a:off x="2488833" y="2643567"/>
            <a:ext cx="720000" cy="720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90090438-1884-4FED-99D1-EAE611892E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436" y="16071"/>
            <a:ext cx="3886765" cy="28267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B81F442-91A0-4E79-BBD9-96CEB093A2FC}"/>
                  </a:ext>
                </a:extLst>
              </p:cNvPr>
              <p:cNvSpPr txBox="1"/>
              <p:nvPr/>
            </p:nvSpPr>
            <p:spPr>
              <a:xfrm>
                <a:off x="10663822" y="890083"/>
                <a:ext cx="1609458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2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48</m:t>
                    </m:r>
                  </m:oMath>
                </a14:m>
                <a:r>
                  <a:rPr lang="en-GB" sz="2200" dirty="0">
                    <a:solidFill>
                      <a:srgbClr val="FF0000"/>
                    </a:solidFill>
                  </a:rPr>
                  <a:t> hours </a:t>
                </a:r>
              </a:p>
              <a:p>
                <a:r>
                  <a:rPr lang="en-GB" sz="2200" dirty="0">
                    <a:solidFill>
                      <a:srgbClr val="FF0000"/>
                    </a:solidFill>
                  </a:rPr>
                  <a:t>(16 CPUs)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B81F442-91A0-4E79-BBD9-96CEB093A2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3822" y="890083"/>
                <a:ext cx="1609458" cy="769441"/>
              </a:xfrm>
              <a:prstGeom prst="rect">
                <a:avLst/>
              </a:prstGeom>
              <a:blipFill>
                <a:blip r:embed="rId4"/>
                <a:stretch>
                  <a:fillRect l="-4924" t="-5556" b="-158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63507E87-CAE3-4A0B-939E-6FA22FA1A832}"/>
              </a:ext>
            </a:extLst>
          </p:cNvPr>
          <p:cNvSpPr txBox="1"/>
          <p:nvPr/>
        </p:nvSpPr>
        <p:spPr>
          <a:xfrm>
            <a:off x="334548" y="325024"/>
            <a:ext cx="4369531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Speed up single simulation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069AC1D-8E45-4BE1-B6AA-F7566155A9E4}"/>
                  </a:ext>
                </a:extLst>
              </p:cNvPr>
              <p:cNvSpPr txBox="1"/>
              <p:nvPr/>
            </p:nvSpPr>
            <p:spPr>
              <a:xfrm>
                <a:off x="356910" y="5423654"/>
                <a:ext cx="6104850" cy="11079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200" dirty="0"/>
                  <a:t>Fields are kept constant throughout the simulation (</a:t>
                </a:r>
                <a:r>
                  <a:rPr lang="en-GB" sz="2200" dirty="0">
                    <a:solidFill>
                      <a:srgbClr val="FF0000"/>
                    </a:solidFill>
                  </a:rPr>
                  <a:t>no effect of the charges induced in anode wall, </a:t>
                </a:r>
                <a14:m>
                  <m:oMath xmlns:m="http://schemas.openxmlformats.org/officeDocument/2006/math">
                    <m:r>
                      <a:rPr lang="en-GB" sz="22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2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1 </m:t>
                    </m:r>
                    <m:r>
                      <a:rPr lang="en-GB" sz="2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𝑘𝐻𝑧</m:t>
                    </m:r>
                  </m:oMath>
                </a14:m>
                <a:r>
                  <a:rPr lang="en-GB" sz="2200" dirty="0">
                    <a:solidFill>
                      <a:srgbClr val="00B050"/>
                    </a:solidFill>
                  </a:rPr>
                  <a:t> for rigid plasma column</a:t>
                </a:r>
                <a:r>
                  <a:rPr lang="en-GB" sz="2200" dirty="0"/>
                  <a:t>)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069AC1D-8E45-4BE1-B6AA-F7566155A9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910" y="5423654"/>
                <a:ext cx="6104850" cy="1107996"/>
              </a:xfrm>
              <a:prstGeom prst="rect">
                <a:avLst/>
              </a:prstGeom>
              <a:blipFill>
                <a:blip r:embed="rId5"/>
                <a:stretch>
                  <a:fillRect l="-1199" t="-3867" b="-104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D1C1F5B-D5C1-463B-8687-8A90265EFF6A}"/>
              </a:ext>
            </a:extLst>
          </p:cNvPr>
          <p:cNvCxnSpPr>
            <a:cxnSpLocks/>
          </p:cNvCxnSpPr>
          <p:nvPr/>
        </p:nvCxnSpPr>
        <p:spPr>
          <a:xfrm>
            <a:off x="9044433" y="2922287"/>
            <a:ext cx="0" cy="702515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Chart&#10;&#10;Description automatically generated">
            <a:extLst>
              <a:ext uri="{FF2B5EF4-FFF2-40B4-BE49-F238E27FC236}">
                <a16:creationId xmlns:a16="http://schemas.microsoft.com/office/drawing/2014/main" id="{48991086-052D-4BC9-B0EF-1A232CBB76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319" y="3704280"/>
            <a:ext cx="3366997" cy="26780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588D91C-F893-41EF-955E-D1323272A4D5}"/>
                  </a:ext>
                </a:extLst>
              </p:cNvPr>
              <p:cNvSpPr txBox="1"/>
              <p:nvPr/>
            </p:nvSpPr>
            <p:spPr>
              <a:xfrm>
                <a:off x="10668902" y="4421780"/>
                <a:ext cx="1609458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2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24</m:t>
                    </m:r>
                  </m:oMath>
                </a14:m>
                <a:r>
                  <a:rPr lang="en-GB" sz="2200" dirty="0">
                    <a:solidFill>
                      <a:srgbClr val="FF0000"/>
                    </a:solidFill>
                  </a:rPr>
                  <a:t> hours </a:t>
                </a:r>
              </a:p>
              <a:p>
                <a:r>
                  <a:rPr lang="en-GB" sz="2200" dirty="0">
                    <a:solidFill>
                      <a:srgbClr val="FF0000"/>
                    </a:solidFill>
                  </a:rPr>
                  <a:t>(16 CPUs)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588D91C-F893-41EF-955E-D1323272A4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902" y="4421780"/>
                <a:ext cx="1609458" cy="769441"/>
              </a:xfrm>
              <a:prstGeom prst="rect">
                <a:avLst/>
              </a:prstGeom>
              <a:blipFill>
                <a:blip r:embed="rId7"/>
                <a:stretch>
                  <a:fillRect l="-4924" t="-4724" b="-149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1631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FF962F-681A-46A4-B7B7-ABF93A8B6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3</a:t>
            </a:fld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507E87-CAE3-4A0B-939E-6FA22FA1A832}"/>
              </a:ext>
            </a:extLst>
          </p:cNvPr>
          <p:cNvSpPr txBox="1"/>
          <p:nvPr/>
        </p:nvSpPr>
        <p:spPr>
          <a:xfrm>
            <a:off x="334548" y="325024"/>
            <a:ext cx="5568412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Characterisation of observed ‘plasmas’</a:t>
            </a:r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4BC94BC3-8D48-45CD-9318-8D8F1AD8F7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792" y="1484364"/>
            <a:ext cx="5322240" cy="3326400"/>
          </a:xfrm>
          <a:prstGeom prst="rect">
            <a:avLst/>
          </a:prstGeom>
        </p:spPr>
      </p:pic>
      <p:pic>
        <p:nvPicPr>
          <p:cNvPr id="10" name="Picture 9" descr="Chart, scatter chart&#10;&#10;Description automatically generated">
            <a:extLst>
              <a:ext uri="{FF2B5EF4-FFF2-40B4-BE49-F238E27FC236}">
                <a16:creationId xmlns:a16="http://schemas.microsoft.com/office/drawing/2014/main" id="{D627FE6A-28BB-4902-92DC-6802980BA5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68" y="1483360"/>
            <a:ext cx="5323847" cy="332740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EC97D12-8D19-4F29-8761-CD8AD5F65767}"/>
              </a:ext>
            </a:extLst>
          </p:cNvPr>
          <p:cNvSpPr txBox="1"/>
          <p:nvPr/>
        </p:nvSpPr>
        <p:spPr>
          <a:xfrm>
            <a:off x="334548" y="5197554"/>
            <a:ext cx="610485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Plasma length calculated based 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/>
              <a:t>average beam energy: 25 eV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/>
              <a:t>confining potential in the trap</a:t>
            </a:r>
          </a:p>
        </p:txBody>
      </p:sp>
    </p:spTree>
    <p:extLst>
      <p:ext uri="{BB962C8B-B14F-4D97-AF65-F5344CB8AC3E}">
        <p14:creationId xmlns:p14="http://schemas.microsoft.com/office/powerpoint/2010/main" val="3628164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FF962F-681A-46A4-B7B7-ABF93A8B6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4</a:t>
            </a:fld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507E87-CAE3-4A0B-939E-6FA22FA1A832}"/>
              </a:ext>
            </a:extLst>
          </p:cNvPr>
          <p:cNvSpPr txBox="1"/>
          <p:nvPr/>
        </p:nvSpPr>
        <p:spPr>
          <a:xfrm>
            <a:off x="334548" y="325024"/>
            <a:ext cx="5568412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Characterisation of observed ‘plasmas’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EC97D12-8D19-4F29-8761-CD8AD5F65767}"/>
              </a:ext>
            </a:extLst>
          </p:cNvPr>
          <p:cNvSpPr txBox="1"/>
          <p:nvPr/>
        </p:nvSpPr>
        <p:spPr>
          <a:xfrm>
            <a:off x="334548" y="5197554"/>
            <a:ext cx="610485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Plasma length calculated based 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/>
              <a:t>average beam energy: 25 eV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/>
              <a:t>confining potential in the trap</a:t>
            </a:r>
          </a:p>
        </p:txBody>
      </p:sp>
      <p:pic>
        <p:nvPicPr>
          <p:cNvPr id="18" name="Picture 17" descr="Chart, scatter chart&#10;&#10;Description automatically generated">
            <a:extLst>
              <a:ext uri="{FF2B5EF4-FFF2-40B4-BE49-F238E27FC236}">
                <a16:creationId xmlns:a16="http://schemas.microsoft.com/office/drawing/2014/main" id="{5B4EFB79-C6AA-4FCD-9794-F5B117E3D2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760" y="1344310"/>
            <a:ext cx="5322240" cy="3326400"/>
          </a:xfrm>
          <a:prstGeom prst="rect">
            <a:avLst/>
          </a:prstGeom>
        </p:spPr>
      </p:pic>
      <p:pic>
        <p:nvPicPr>
          <p:cNvPr id="22" name="Picture 21" descr="Chart&#10;&#10;Description automatically generated">
            <a:extLst>
              <a:ext uri="{FF2B5EF4-FFF2-40B4-BE49-F238E27FC236}">
                <a16:creationId xmlns:a16="http://schemas.microsoft.com/office/drawing/2014/main" id="{6460A781-00E4-4611-8157-7BCEB95087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48" y="1344310"/>
            <a:ext cx="5322240" cy="3326400"/>
          </a:xfrm>
          <a:prstGeom prst="rect">
            <a:avLst/>
          </a:prstGeom>
        </p:spPr>
      </p:pic>
      <p:pic>
        <p:nvPicPr>
          <p:cNvPr id="24" name="Picture 23" descr="Chart&#10;&#10;Description automatically generated">
            <a:extLst>
              <a:ext uri="{FF2B5EF4-FFF2-40B4-BE49-F238E27FC236}">
                <a16:creationId xmlns:a16="http://schemas.microsoft.com/office/drawing/2014/main" id="{3E95F179-141D-4F08-9942-A837682C59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398" y="4760975"/>
            <a:ext cx="3187962" cy="2097025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03E85DCA-D46D-491B-9CD4-2AF6EADD2A22}"/>
              </a:ext>
            </a:extLst>
          </p:cNvPr>
          <p:cNvSpPr/>
          <p:nvPr/>
        </p:nvSpPr>
        <p:spPr>
          <a:xfrm>
            <a:off x="6309360" y="3810000"/>
            <a:ext cx="355600" cy="4876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04E58F5-C8A1-4AF7-8C88-32B7083322B9}"/>
              </a:ext>
            </a:extLst>
          </p:cNvPr>
          <p:cNvCxnSpPr>
            <a:cxnSpLocks/>
          </p:cNvCxnSpPr>
          <p:nvPr/>
        </p:nvCxnSpPr>
        <p:spPr>
          <a:xfrm>
            <a:off x="6461751" y="4374830"/>
            <a:ext cx="894089" cy="99981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0927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C22978-344D-4CD7-A77E-2310ED894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5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9508D4-23A2-4970-BC72-08FB426CBF61}"/>
              </a:ext>
            </a:extLst>
          </p:cNvPr>
          <p:cNvSpPr txBox="1"/>
          <p:nvPr/>
        </p:nvSpPr>
        <p:spPr>
          <a:xfrm>
            <a:off x="334548" y="325024"/>
            <a:ext cx="5609052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Preliminary comparison to simulation</a:t>
            </a:r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71996168-E9E6-4F01-8167-BDDC2150BC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392" y="1142995"/>
            <a:ext cx="7315215" cy="457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400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11278</TotalTime>
  <Words>105</Words>
  <Application>Microsoft Office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CMU Sans Serif</vt:lpstr>
      <vt:lpstr>Office Theme</vt:lpstr>
      <vt:lpstr>LhARA Capture Meeting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LhARA 1⁄2 day work session</dc:title>
  <dc:creator>Titus Dascalu</dc:creator>
  <cp:lastModifiedBy>Dascalu, Titus-Stefan</cp:lastModifiedBy>
  <cp:revision>1388</cp:revision>
  <dcterms:created xsi:type="dcterms:W3CDTF">2021-06-08T10:43:49Z</dcterms:created>
  <dcterms:modified xsi:type="dcterms:W3CDTF">2022-01-13T15:29:21Z</dcterms:modified>
</cp:coreProperties>
</file>