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50" r:id="rId1"/>
  </p:sldMasterIdLst>
  <p:notesMasterIdLst>
    <p:notesMasterId r:id="rId6"/>
  </p:notesMasterIdLst>
  <p:sldIdLst>
    <p:sldId id="256" r:id="rId2"/>
    <p:sldId id="259" r:id="rId3"/>
    <p:sldId id="260" r:id="rId4"/>
    <p:sldId id="258" r:id="rId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993"/>
    <p:restoredTop sz="94762"/>
  </p:normalViewPr>
  <p:slideViewPr>
    <p:cSldViewPr snapToGrid="0">
      <p:cViewPr varScale="1">
        <p:scale>
          <a:sx n="129" d="100"/>
          <a:sy n="129" d="100"/>
        </p:scale>
        <p:origin x="120" y="1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BEB414-442C-8F4F-9E9B-5F9A0EA5801F}" type="datetimeFigureOut">
              <a:rPr lang="en-US" smtClean="0"/>
              <a:t>1/26/26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D4B0DDD-1918-0948-85A3-4E4F7F04B3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45172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D4B0DDD-1918-0948-85A3-4E4F7F04B321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67317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g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hyperlink" Target="mailto:matthew.pereira.2023@live.rhul.ac.uk" TargetMode="External"/><Relationship Id="rId4" Type="http://schemas.openxmlformats.org/officeDocument/2006/relationships/image" Target="../media/image3.jp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logo with blue letters&#10;&#10;Description automatically generated">
            <a:extLst>
              <a:ext uri="{FF2B5EF4-FFF2-40B4-BE49-F238E27FC236}">
                <a16:creationId xmlns:a16="http://schemas.microsoft.com/office/drawing/2014/main" id="{C6784855-CDAC-FFB4-6FEC-A036839401D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556178" y="5478582"/>
            <a:ext cx="3635822" cy="1038806"/>
          </a:xfrm>
          <a:prstGeom prst="rect">
            <a:avLst/>
          </a:prstGeom>
        </p:spPr>
      </p:pic>
      <p:pic>
        <p:nvPicPr>
          <p:cNvPr id="12" name="Picture 11" descr="A blue and grey logo&#10;&#10;Description automatically generated">
            <a:extLst>
              <a:ext uri="{FF2B5EF4-FFF2-40B4-BE49-F238E27FC236}">
                <a16:creationId xmlns:a16="http://schemas.microsoft.com/office/drawing/2014/main" id="{8A327794-8889-A254-8A70-E9B6A19A418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980204" y="5335203"/>
            <a:ext cx="3935758" cy="1325563"/>
          </a:xfrm>
          <a:prstGeom prst="rect">
            <a:avLst/>
          </a:prstGeom>
        </p:spPr>
      </p:pic>
      <p:sp>
        <p:nvSpPr>
          <p:cNvPr id="17" name="Title 16">
            <a:extLst>
              <a:ext uri="{FF2B5EF4-FFF2-40B4-BE49-F238E27FC236}">
                <a16:creationId xmlns:a16="http://schemas.microsoft.com/office/drawing/2014/main" id="{C3349B64-A826-C497-03AC-DF5EEBA309F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83342" y="821246"/>
            <a:ext cx="11008658" cy="1325563"/>
          </a:xfrm>
          <a:noFill/>
        </p:spPr>
        <p:txBody>
          <a:bodyPr>
            <a:noAutofit/>
          </a:bodyPr>
          <a:lstStyle>
            <a:lvl1pPr algn="l">
              <a:defRPr sz="5400" b="1" i="0">
                <a:ln>
                  <a:noFill/>
                </a:ln>
                <a:solidFill>
                  <a:schemeClr val="tx1"/>
                </a:solidFill>
                <a:latin typeface="Univers Condensed" panose="020B0506020202050204" pitchFamily="34" charset="0"/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24" name="Text Placeholder 19">
            <a:extLst>
              <a:ext uri="{FF2B5EF4-FFF2-40B4-BE49-F238E27FC236}">
                <a16:creationId xmlns:a16="http://schemas.microsoft.com/office/drawing/2014/main" id="{9B3DB72F-DD25-83FF-902A-8386EBFCC5D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181754" y="4033939"/>
            <a:ext cx="3807105" cy="412071"/>
          </a:xfrm>
        </p:spPr>
        <p:txBody>
          <a:bodyPr>
            <a:normAutofit/>
          </a:bodyPr>
          <a:lstStyle>
            <a:lvl1pPr marL="0" indent="0" algn="l">
              <a:buNone/>
              <a:defRPr sz="2800" b="0" i="0">
                <a:latin typeface="Univers Condensed" panose="020B0506020202050204" pitchFamily="34" charset="0"/>
              </a:defRPr>
            </a:lvl1pPr>
            <a:lvl3pPr marL="914400" indent="0">
              <a:buNone/>
              <a:defRPr/>
            </a:lvl3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27" name="Text Placeholder 19">
            <a:extLst>
              <a:ext uri="{FF2B5EF4-FFF2-40B4-BE49-F238E27FC236}">
                <a16:creationId xmlns:a16="http://schemas.microsoft.com/office/drawing/2014/main" id="{5DB137A5-6C52-6AFB-B680-EFE285CCDAC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84930" y="1952110"/>
            <a:ext cx="11008658" cy="477132"/>
          </a:xfrm>
        </p:spPr>
        <p:txBody>
          <a:bodyPr>
            <a:noAutofit/>
          </a:bodyPr>
          <a:lstStyle>
            <a:lvl1pPr marL="0" indent="0" algn="l">
              <a:buNone/>
              <a:defRPr sz="3200" b="0" i="0">
                <a:latin typeface="Univers Condensed" panose="020B0506020202050204" pitchFamily="34" charset="0"/>
              </a:defRPr>
            </a:lvl1pPr>
            <a:lvl3pPr marL="914400" indent="0">
              <a:buNone/>
              <a:defRPr/>
            </a:lvl3pPr>
          </a:lstStyle>
          <a:p>
            <a:pPr lvl="0"/>
            <a:r>
              <a:rPr lang="en-US" dirty="0"/>
              <a:t>Subtitle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D3824006-2647-DBDA-AD80-01AC78947FD0}"/>
              </a:ext>
            </a:extLst>
          </p:cNvPr>
          <p:cNvSpPr/>
          <p:nvPr userDrawn="1"/>
        </p:nvSpPr>
        <p:spPr>
          <a:xfrm>
            <a:off x="-1588" y="1"/>
            <a:ext cx="1183342" cy="68580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 descr="A logo of a university&#10;&#10;Description automatically generated">
            <a:extLst>
              <a:ext uri="{FF2B5EF4-FFF2-40B4-BE49-F238E27FC236}">
                <a16:creationId xmlns:a16="http://schemas.microsoft.com/office/drawing/2014/main" id="{387A6066-DB96-50BC-AD43-DC61046EF16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t="5758" b="21970"/>
          <a:stretch/>
        </p:blipFill>
        <p:spPr>
          <a:xfrm>
            <a:off x="0" y="5411602"/>
            <a:ext cx="2355574" cy="1172767"/>
          </a:xfrm>
          <a:prstGeom prst="rect">
            <a:avLst/>
          </a:prstGeom>
        </p:spPr>
      </p:pic>
      <p:sp>
        <p:nvSpPr>
          <p:cNvPr id="31" name="TextBox 30">
            <a:extLst>
              <a:ext uri="{FF2B5EF4-FFF2-40B4-BE49-F238E27FC236}">
                <a16:creationId xmlns:a16="http://schemas.microsoft.com/office/drawing/2014/main" id="{566FCE65-F8B8-5BDB-EB6E-610A29E8EA85}"/>
              </a:ext>
            </a:extLst>
          </p:cNvPr>
          <p:cNvSpPr txBox="1"/>
          <p:nvPr userDrawn="1"/>
        </p:nvSpPr>
        <p:spPr>
          <a:xfrm>
            <a:off x="1154340" y="2823074"/>
            <a:ext cx="3803929" cy="523220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r>
              <a:rPr lang="en-US" sz="2800" b="0" i="0" dirty="0">
                <a:latin typeface="Univers Condensed" panose="020B0506020202050204" pitchFamily="34" charset="0"/>
              </a:rPr>
              <a:t>Matt Pereira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4FEAD6D9-C74D-59DE-7491-A2B05428C5DE}"/>
              </a:ext>
            </a:extLst>
          </p:cNvPr>
          <p:cNvSpPr txBox="1"/>
          <p:nvPr userDrawn="1"/>
        </p:nvSpPr>
        <p:spPr>
          <a:xfrm>
            <a:off x="1154340" y="3342250"/>
            <a:ext cx="47505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0" i="0" dirty="0">
                <a:latin typeface="Univers Condensed" panose="020B0506020202050204" pitchFamily="34" charset="0"/>
              </a:rPr>
              <a:t>(matthew.pereira.2023@live.rhul.ac.uk)</a:t>
            </a:r>
          </a:p>
        </p:txBody>
      </p:sp>
    </p:spTree>
    <p:extLst>
      <p:ext uri="{BB962C8B-B14F-4D97-AF65-F5344CB8AC3E}">
        <p14:creationId xmlns:p14="http://schemas.microsoft.com/office/powerpoint/2010/main" val="20425920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86693EBF-A36A-5309-EE0F-77AB8DCE22DA}"/>
              </a:ext>
            </a:extLst>
          </p:cNvPr>
          <p:cNvSpPr/>
          <p:nvPr userDrawn="1"/>
        </p:nvSpPr>
        <p:spPr>
          <a:xfrm>
            <a:off x="-11" y="0"/>
            <a:ext cx="12192000" cy="58729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FA3133B-C6F5-5D14-F9D9-6AACB0B73BD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-13" y="-1148"/>
            <a:ext cx="12192002" cy="588446"/>
          </a:xfrm>
          <a:noFill/>
        </p:spPr>
        <p:txBody>
          <a:bodyPr anchor="t" anchorCtr="0">
            <a:noAutofit/>
          </a:bodyPr>
          <a:lstStyle>
            <a:lvl1pPr>
              <a:defRPr sz="4400" b="1" i="0">
                <a:effectLst/>
                <a:latin typeface="Univers Condensed" panose="020B0506020202050204" pitchFamily="34" charset="0"/>
              </a:defRPr>
            </a:lvl1pPr>
          </a:lstStyle>
          <a:p>
            <a:r>
              <a:rPr lang="en-US" dirty="0"/>
              <a:t>Slide Title</a:t>
            </a: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F810411A-46F9-A8A2-95D0-B87EEFBA668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47023" y="999999"/>
            <a:ext cx="4114800" cy="4858002"/>
          </a:xfrm>
        </p:spPr>
        <p:txBody>
          <a:bodyPr>
            <a:normAutofit/>
          </a:bodyPr>
          <a:lstStyle>
            <a:lvl1pPr marL="0" indent="0">
              <a:buNone/>
              <a:defRPr sz="1800" b="0" i="0">
                <a:latin typeface="Univers Light" panose="020B0403020202020204" pitchFamily="34" charset="0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8" name="Content Placeholder 17">
            <a:extLst>
              <a:ext uri="{FF2B5EF4-FFF2-40B4-BE49-F238E27FC236}">
                <a16:creationId xmlns:a16="http://schemas.microsoft.com/office/drawing/2014/main" id="{B6E90654-CD31-89C4-6196-92C26CE076FA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4460489" y="999999"/>
            <a:ext cx="7470374" cy="4858002"/>
          </a:xfrm>
        </p:spPr>
        <p:txBody>
          <a:bodyPr>
            <a:normAutofit/>
          </a:bodyPr>
          <a:lstStyle>
            <a:lvl1pPr marL="0" indent="0">
              <a:buNone/>
              <a:defRPr sz="2400" b="0" i="0">
                <a:latin typeface="Univers Light" panose="020B0403020202020204" pitchFamily="34" charset="0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9" name="Date Placeholder 18">
            <a:extLst>
              <a:ext uri="{FF2B5EF4-FFF2-40B4-BE49-F238E27FC236}">
                <a16:creationId xmlns:a16="http://schemas.microsoft.com/office/drawing/2014/main" id="{B983539E-54D8-C885-11B2-2FA3A30C6F53}"/>
              </a:ext>
            </a:extLst>
          </p:cNvPr>
          <p:cNvSpPr>
            <a:spLocks noGrp="1"/>
          </p:cNvSpPr>
          <p:nvPr>
            <p:ph type="dt" sz="half" idx="17"/>
          </p:nvPr>
        </p:nvSpPr>
        <p:spPr>
          <a:xfrm>
            <a:off x="9448796" y="6356350"/>
            <a:ext cx="2743200" cy="365125"/>
          </a:xfrm>
        </p:spPr>
        <p:txBody>
          <a:bodyPr/>
          <a:lstStyle>
            <a:lvl1pPr algn="r">
              <a:defRPr/>
            </a:lvl1pPr>
          </a:lstStyle>
          <a:p>
            <a:pPr algn="r"/>
            <a:r>
              <a:rPr lang="en-US"/>
              <a:t>26/01/26</a:t>
            </a:r>
          </a:p>
        </p:txBody>
      </p:sp>
      <p:sp>
        <p:nvSpPr>
          <p:cNvPr id="20" name="Footer Placeholder 19">
            <a:extLst>
              <a:ext uri="{FF2B5EF4-FFF2-40B4-BE49-F238E27FC236}">
                <a16:creationId xmlns:a16="http://schemas.microsoft.com/office/drawing/2014/main" id="{79EB9736-D2FE-AE3F-E0C8-2DFB299D56E5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>
          <a:xfrm>
            <a:off x="-4" y="6356349"/>
            <a:ext cx="4114800" cy="365125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/>
              <a:t>Matt Pereira</a:t>
            </a:r>
            <a:endParaRPr lang="en-US" dirty="0"/>
          </a:p>
        </p:txBody>
      </p:sp>
      <p:sp>
        <p:nvSpPr>
          <p:cNvPr id="21" name="Slide Number Placeholder 20">
            <a:extLst>
              <a:ext uri="{FF2B5EF4-FFF2-40B4-BE49-F238E27FC236}">
                <a16:creationId xmlns:a16="http://schemas.microsoft.com/office/drawing/2014/main" id="{ABE66BAC-9B92-0102-6524-1BF3EC4BD88C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>
          <a:xfrm>
            <a:off x="4724399" y="6356350"/>
            <a:ext cx="2743200" cy="365125"/>
          </a:xfrm>
        </p:spPr>
        <p:txBody>
          <a:bodyPr/>
          <a:lstStyle>
            <a:lvl1pPr algn="ctr">
              <a:defRPr/>
            </a:lvl1pPr>
          </a:lstStyle>
          <a:p>
            <a:fld id="{A6705782-4A63-F44F-90E5-EE22377B008E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 descr="A logo of a university&#10;&#10;Description automatically generated">
            <a:extLst>
              <a:ext uri="{FF2B5EF4-FFF2-40B4-BE49-F238E27FC236}">
                <a16:creationId xmlns:a16="http://schemas.microsoft.com/office/drawing/2014/main" id="{04FB3BC5-BC4E-71EC-0A80-E3D22114909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5758" b="21970"/>
          <a:stretch/>
        </p:blipFill>
        <p:spPr>
          <a:xfrm>
            <a:off x="11025777" y="6678"/>
            <a:ext cx="1166211" cy="580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60389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B7F3341A-080D-691E-7EEF-56C68688149E}"/>
              </a:ext>
            </a:extLst>
          </p:cNvPr>
          <p:cNvSpPr txBox="1"/>
          <p:nvPr userDrawn="1"/>
        </p:nvSpPr>
        <p:spPr>
          <a:xfrm>
            <a:off x="3029469" y="988135"/>
            <a:ext cx="61330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i="0" dirty="0">
                <a:latin typeface="Univers Condensed" panose="020B0506020202050204" pitchFamily="34" charset="0"/>
              </a:rPr>
              <a:t>Thank You</a:t>
            </a:r>
          </a:p>
        </p:txBody>
      </p:sp>
      <p:pic>
        <p:nvPicPr>
          <p:cNvPr id="8" name="Picture 7" descr="A logo with blue letters&#10;&#10;Description automatically generated">
            <a:extLst>
              <a:ext uri="{FF2B5EF4-FFF2-40B4-BE49-F238E27FC236}">
                <a16:creationId xmlns:a16="http://schemas.microsoft.com/office/drawing/2014/main" id="{97B125B7-432E-59C3-0FC5-8CF2F9982D6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556178" y="5478582"/>
            <a:ext cx="3635822" cy="1038806"/>
          </a:xfrm>
          <a:prstGeom prst="rect">
            <a:avLst/>
          </a:prstGeom>
        </p:spPr>
      </p:pic>
      <p:pic>
        <p:nvPicPr>
          <p:cNvPr id="9" name="Picture 8" descr="A blue and grey logo&#10;&#10;Description automatically generated">
            <a:extLst>
              <a:ext uri="{FF2B5EF4-FFF2-40B4-BE49-F238E27FC236}">
                <a16:creationId xmlns:a16="http://schemas.microsoft.com/office/drawing/2014/main" id="{842E0EC4-DEB1-01FB-3715-A4B5E943BE8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980204" y="5335203"/>
            <a:ext cx="3935758" cy="1325563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BA5863CE-D42F-FC17-E217-BE13BDFF4A5B}"/>
              </a:ext>
            </a:extLst>
          </p:cNvPr>
          <p:cNvSpPr/>
          <p:nvPr userDrawn="1"/>
        </p:nvSpPr>
        <p:spPr>
          <a:xfrm>
            <a:off x="-1588" y="1"/>
            <a:ext cx="1183342" cy="68580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 descr="A logo of a university&#10;&#10;Description automatically generated">
            <a:extLst>
              <a:ext uri="{FF2B5EF4-FFF2-40B4-BE49-F238E27FC236}">
                <a16:creationId xmlns:a16="http://schemas.microsoft.com/office/drawing/2014/main" id="{DBC60515-84E4-8510-DA2E-2352FDEE9C6B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t="5758" b="21970"/>
          <a:stretch/>
        </p:blipFill>
        <p:spPr>
          <a:xfrm>
            <a:off x="0" y="5411602"/>
            <a:ext cx="2355574" cy="1172767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307E2327-3C3D-7579-5DA8-8AB39C2469F7}"/>
              </a:ext>
            </a:extLst>
          </p:cNvPr>
          <p:cNvSpPr txBox="1"/>
          <p:nvPr userDrawn="1"/>
        </p:nvSpPr>
        <p:spPr>
          <a:xfrm>
            <a:off x="2872157" y="3767555"/>
            <a:ext cx="64476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0" i="0" dirty="0">
                <a:latin typeface="Univers Condensed" panose="020B0506020202050204" pitchFamily="34" charset="0"/>
              </a:rPr>
              <a:t>Matt Pereira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D718F93-9921-8DD5-B302-FC43BFEA9C4B}"/>
              </a:ext>
            </a:extLst>
          </p:cNvPr>
          <p:cNvSpPr txBox="1"/>
          <p:nvPr userDrawn="1"/>
        </p:nvSpPr>
        <p:spPr>
          <a:xfrm>
            <a:off x="2872157" y="4355944"/>
            <a:ext cx="64476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0" i="0" dirty="0">
                <a:latin typeface="Univers Condensed" panose="020B0506020202050204" pitchFamily="34" charset="0"/>
                <a:hlinkClick r:id="rId5"/>
              </a:rPr>
              <a:t>matthew.pereira.2023@live.rhul.ac.uk</a:t>
            </a:r>
            <a:r>
              <a:rPr lang="en-US" sz="2800" b="0" i="0" dirty="0">
                <a:latin typeface="Univers Condensed" panose="020B050602020205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6877898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A13B1F0-089E-9731-C9C4-5355A395CA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33102DD-88F2-1CCE-84CA-D8D0E24C46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B24CE2A-B33D-C9B8-3365-377C22F159F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r>
              <a:rPr lang="en-US"/>
              <a:t>26/01/26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7FF18C2-1400-FF23-088E-88C887D5FB6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r>
              <a:rPr lang="en-US"/>
              <a:t>Matt Pereira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F015BB-2958-6212-AD59-27A457092C6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6705782-4A63-F44F-90E5-EE22377B00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86668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1" r:id="rId1"/>
    <p:sldLayoutId id="2147483762" r:id="rId2"/>
    <p:sldLayoutId id="2147483763" r:id="rId3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08FCD4-1705-8926-3308-4916D1669B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S1 KE-Divergence Correlation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8731AC6-3FA4-8C3A-5B6E-D4EE65551A6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26/01/26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33F06F-3F34-6A6B-2676-B845073624D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39042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733666-1D41-D64E-DF4D-CA15358DAC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3" y="-1149"/>
            <a:ext cx="12192002" cy="601671"/>
          </a:xfrm>
        </p:spPr>
        <p:txBody>
          <a:bodyPr/>
          <a:lstStyle/>
          <a:p>
            <a:r>
              <a:rPr lang="en-GB" sz="4000" dirty="0"/>
              <a:t>KE-Divergence Correlation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487249B-9A1E-87BA-717A-C8EF8954C44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2895909" y="5263142"/>
            <a:ext cx="6400158" cy="588446"/>
          </a:xfrm>
        </p:spPr>
        <p:txBody>
          <a:bodyPr/>
          <a:lstStyle/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  <a:latin typeface="Univers Condensed" panose="020B0506020202050204" pitchFamily="34" charset="0"/>
              </a:rPr>
              <a:t>From slides by </a:t>
            </a:r>
            <a:r>
              <a:rPr lang="en-GB" dirty="0" err="1">
                <a:solidFill>
                  <a:schemeClr val="bg1">
                    <a:lumMod val="50000"/>
                  </a:schemeClr>
                </a:solidFill>
                <a:latin typeface="Univers Condensed" panose="020B0506020202050204" pitchFamily="34" charset="0"/>
              </a:rPr>
              <a:t>J.Pasternak</a:t>
            </a:r>
            <a:r>
              <a:rPr lang="en-GB" dirty="0">
                <a:solidFill>
                  <a:schemeClr val="bg1">
                    <a:lumMod val="50000"/>
                  </a:schemeClr>
                </a:solidFill>
                <a:latin typeface="Univers Condensed" panose="020B0506020202050204" pitchFamily="34" charset="0"/>
              </a:rPr>
              <a:t> – WP6 Meeting 12/01/26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B575208-7685-1094-8B2E-8B35D893FDDF}"/>
              </a:ext>
            </a:extLst>
          </p:cNvPr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pPr algn="r"/>
            <a:r>
              <a:rPr lang="en-US"/>
              <a:t>26/01/26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EE96D40-C7D1-A620-8F4E-09C2A8C17FE0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en-US"/>
              <a:t>Matt Pereira</a:t>
            </a:r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D18FFE-F404-08DE-D791-38DB44034986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A6705782-4A63-F44F-90E5-EE22377B008E}" type="slidenum">
              <a:rPr lang="en-US" smtClean="0"/>
              <a:pPr/>
              <a:t>2</a:t>
            </a:fld>
            <a:endParaRPr lang="en-US" dirty="0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DD5AB4D0-6C03-EF45-0F95-B820CBCAC5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716" y="600522"/>
            <a:ext cx="9504544" cy="4505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43314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6D0629-B8F0-2FAF-2A6B-B01062F539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4000" dirty="0"/>
              <a:t>KE-Divergence Correlation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AD6E795-A707-2CDC-2FB5-80A626EF20B6}"/>
              </a:ext>
            </a:extLst>
          </p:cNvPr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pPr algn="r"/>
            <a:r>
              <a:rPr lang="en-US"/>
              <a:t>26/01/26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7F806A8-5F33-7F41-4DEA-8CF68DE991BC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en-US"/>
              <a:t>Matt Pereira</a:t>
            </a:r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9CA7B48-F3AB-8F76-EAC6-D68AAEBC0870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A6705782-4A63-F44F-90E5-EE22377B008E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7D2D7E03-5644-E7E5-31DC-72BCF16742A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47026" y="1265237"/>
            <a:ext cx="3967773" cy="4699282"/>
          </a:xfrm>
        </p:spPr>
        <p:txBody>
          <a:bodyPr>
            <a:normAutofit lnSpcReduction="10000"/>
          </a:bodyPr>
          <a:lstStyle/>
          <a:p>
            <a:r>
              <a:rPr lang="en-US" dirty="0"/>
              <a:t>The ‘bowtie’ shape correlation appears and is maintained after the second Gabor Lens.</a:t>
            </a:r>
          </a:p>
          <a:p>
            <a:endParaRPr lang="en-US" dirty="0"/>
          </a:p>
          <a:p>
            <a:r>
              <a:rPr lang="en-US" dirty="0"/>
              <a:t>Chromaticity leads to under or over rotation of the x, x’ phase space for a given energy slice</a:t>
            </a:r>
          </a:p>
          <a:p>
            <a:endParaRPr lang="en-US" dirty="0"/>
          </a:p>
          <a:p>
            <a:r>
              <a:rPr lang="en-US" dirty="0"/>
              <a:t>Beam has mean zero divergence</a:t>
            </a:r>
          </a:p>
          <a:p>
            <a:endParaRPr lang="en-US" dirty="0"/>
          </a:p>
          <a:p>
            <a:r>
              <a:rPr lang="en-US" dirty="0"/>
              <a:t>Each energy slice has varying mean divergence</a:t>
            </a:r>
          </a:p>
          <a:p>
            <a:endParaRPr lang="en-US" dirty="0"/>
          </a:p>
          <a:p>
            <a:r>
              <a:rPr lang="en-US" dirty="0"/>
              <a:t>Projected emittance will increase which is an issue for the chromatic optics of the injection line</a:t>
            </a:r>
          </a:p>
        </p:txBody>
      </p:sp>
      <p:pic>
        <p:nvPicPr>
          <p:cNvPr id="9" name="Content Placeholder 12" descr="A comparison of gabor lens&#10;&#10;AI-generated content may be incorrect.">
            <a:extLst>
              <a:ext uri="{FF2B5EF4-FFF2-40B4-BE49-F238E27FC236}">
                <a16:creationId xmlns:a16="http://schemas.microsoft.com/office/drawing/2014/main" id="{9B4C548B-D1DF-6C29-5BA7-F06AB7C566AD}"/>
              </a:ext>
            </a:extLst>
          </p:cNvPr>
          <p:cNvPicPr>
            <a:picLocks noGrp="1" noChangeAspect="1"/>
          </p:cNvPicPr>
          <p:nvPr>
            <p:ph sz="quarter" idx="16"/>
          </p:nvPr>
        </p:nvPicPr>
        <p:blipFill>
          <a:blip r:embed="rId3"/>
          <a:stretch>
            <a:fillRect/>
          </a:stretch>
        </p:blipFill>
        <p:spPr>
          <a:xfrm>
            <a:off x="4223547" y="890324"/>
            <a:ext cx="7707312" cy="2569104"/>
          </a:xfrm>
        </p:spPr>
      </p:pic>
      <p:pic>
        <p:nvPicPr>
          <p:cNvPr id="10" name="Picture 9" descr="A comparison of a comparison of a number of gabor lens&#10;&#10;AI-generated content may be incorrect.">
            <a:extLst>
              <a:ext uri="{FF2B5EF4-FFF2-40B4-BE49-F238E27FC236}">
                <a16:creationId xmlns:a16="http://schemas.microsoft.com/office/drawing/2014/main" id="{2F2C01A7-A17C-5660-35B8-1C01BA96BF1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23547" y="3623337"/>
            <a:ext cx="7707312" cy="2569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97035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14129846"/>
      </p:ext>
    </p:extLst>
  </p:cSld>
  <p:clrMapOvr>
    <a:masterClrMapping/>
  </p:clrMapOvr>
</p:sld>
</file>

<file path=ppt/theme/theme1.xml><?xml version="1.0" encoding="utf-8"?>
<a:theme xmlns:a="http://schemas.openxmlformats.org/drawingml/2006/main" name="Custom Design">
  <a:themeElements>
    <a:clrScheme name="Custom 1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3133</TotalTime>
  <Words>91</Words>
  <Application>Microsoft Macintosh PowerPoint</Application>
  <PresentationFormat>Widescreen</PresentationFormat>
  <Paragraphs>21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Aptos</vt:lpstr>
      <vt:lpstr>Aptos Display</vt:lpstr>
      <vt:lpstr>Arial</vt:lpstr>
      <vt:lpstr>Univers Condensed</vt:lpstr>
      <vt:lpstr>Univers Light</vt:lpstr>
      <vt:lpstr>Custom Design</vt:lpstr>
      <vt:lpstr>S1 KE-Divergence Correlation</vt:lpstr>
      <vt:lpstr>KE-Divergence Correlation</vt:lpstr>
      <vt:lpstr>KE-Divergence Correlation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Matt Pereira</dc:creator>
  <cp:lastModifiedBy>Matt Pereira</cp:lastModifiedBy>
  <cp:revision>17</cp:revision>
  <dcterms:created xsi:type="dcterms:W3CDTF">2024-10-17T09:31:09Z</dcterms:created>
  <dcterms:modified xsi:type="dcterms:W3CDTF">2026-01-26T11:12:52Z</dcterms:modified>
</cp:coreProperties>
</file>