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notesMasterIdLst>
    <p:notesMasterId r:id="rId23"/>
  </p:notesMasterIdLst>
  <p:handoutMasterIdLst>
    <p:handoutMasterId r:id="rId24"/>
  </p:handoutMasterIdLst>
  <p:sldIdLst>
    <p:sldId id="286" r:id="rId2"/>
    <p:sldId id="404" r:id="rId3"/>
    <p:sldId id="411" r:id="rId4"/>
    <p:sldId id="503" r:id="rId5"/>
    <p:sldId id="445" r:id="rId6"/>
    <p:sldId id="483" r:id="rId7"/>
    <p:sldId id="604" r:id="rId8"/>
    <p:sldId id="440" r:id="rId9"/>
    <p:sldId id="605" r:id="rId10"/>
    <p:sldId id="485" r:id="rId11"/>
    <p:sldId id="487" r:id="rId12"/>
    <p:sldId id="486" r:id="rId13"/>
    <p:sldId id="609" r:id="rId14"/>
    <p:sldId id="606" r:id="rId15"/>
    <p:sldId id="506" r:id="rId16"/>
    <p:sldId id="607" r:id="rId17"/>
    <p:sldId id="489" r:id="rId18"/>
    <p:sldId id="490" r:id="rId19"/>
    <p:sldId id="608" r:id="rId20"/>
    <p:sldId id="431" r:id="rId21"/>
    <p:sldId id="610" r:id="rId22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lance" id="{705054ED-DB56-FA4C-BB16-D35BDEFFF4C1}">
          <p14:sldIdLst>
            <p14:sldId id="286"/>
            <p14:sldId id="404"/>
            <p14:sldId id="411"/>
            <p14:sldId id="503"/>
            <p14:sldId id="445"/>
            <p14:sldId id="483"/>
            <p14:sldId id="604"/>
            <p14:sldId id="440"/>
            <p14:sldId id="605"/>
            <p14:sldId id="485"/>
            <p14:sldId id="487"/>
            <p14:sldId id="486"/>
            <p14:sldId id="609"/>
            <p14:sldId id="606"/>
            <p14:sldId id="506"/>
            <p14:sldId id="607"/>
            <p14:sldId id="489"/>
            <p14:sldId id="490"/>
            <p14:sldId id="608"/>
            <p14:sldId id="431"/>
            <p14:sldId id="61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B2B2B"/>
    <a:srgbClr val="FF0000"/>
    <a:srgbClr val="D09E00"/>
    <a:srgbClr val="00B050"/>
    <a:srgbClr val="FF5050"/>
    <a:srgbClr val="9FC3F2"/>
    <a:srgbClr val="000000"/>
    <a:srgbClr val="92D05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9"/>
    <p:restoredTop sz="92362" autoAdjust="0"/>
  </p:normalViewPr>
  <p:slideViewPr>
    <p:cSldViewPr snapToGrid="0" snapToObjects="1">
      <p:cViewPr varScale="1">
        <p:scale>
          <a:sx n="121" d="100"/>
          <a:sy n="121" d="100"/>
        </p:scale>
        <p:origin x="1368" y="16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32" d="100"/>
          <a:sy n="132" d="100"/>
        </p:scale>
        <p:origin x="5344" y="17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0EBAF-D955-C443-AB02-2BCBC7797572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1DC8B-0A09-DC4E-ABCE-FAAA12F03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7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A641A-FC50-3840-A830-42D90553FE8C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96355-3DDC-9949-861F-AD0908BFC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96355-3DDC-9949-861F-AD0908BFCC2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30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96355-3DDC-9949-861F-AD0908BFCC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577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96355-3DDC-9949-861F-AD0908BFCC2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59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FC07B-2248-5200-7C5E-FC6F5CAB1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5E0F7F-F9D6-0688-6239-7BCB83755A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1B7280-FBC3-6F26-33BE-986F1CAC1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494B9-6A50-5F35-9782-75B8BCA120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AC0F92-D40B-CB4F-A32A-877BD395C1D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089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F2D6F-0CAF-6BEC-315C-243CCD6DC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FAE153-02DE-F261-A971-0CE239956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A606BE-D497-9F24-7A5A-94A8BCACD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FA585-2ECB-44FE-3364-1FA7E409D2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AC0F92-D40B-CB4F-A32A-877BD395C1D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958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96355-3DDC-9949-861F-AD0908BFCC2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02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843520" y="1"/>
            <a:ext cx="4348481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64930"/>
            <a:ext cx="5570220" cy="138738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294FF8-6963-C348-83CE-28D3491B5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2157025"/>
            <a:ext cx="5570220" cy="405073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5082EFB-1114-FE47-B838-2915F2B9B9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43520" y="3444241"/>
            <a:ext cx="4348481" cy="341375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0928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8593373" y="1"/>
            <a:ext cx="3598627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8593373" y="2289977"/>
            <a:ext cx="3598627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593373" y="4573989"/>
            <a:ext cx="3598627" cy="228401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65D61D25-2C22-8E45-A9B3-AAB911B769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6900" y="664930"/>
            <a:ext cx="6129020" cy="1459697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712658E-CB5A-AF48-A644-353403DB0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2157025"/>
            <a:ext cx="6129020" cy="42618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6645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1" y="156173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322839" y="156173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778777" y="1561736"/>
            <a:ext cx="4841723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167AA0B1-6033-2F4D-A765-7D17EAA029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6900" y="664931"/>
            <a:ext cx="9753600" cy="726990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59E27A-E0B3-884A-B625-74AD7AB97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4859381"/>
            <a:ext cx="9753600" cy="17866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71005"/>
            <a:ext cx="9753600" cy="7107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66900" y="1607819"/>
            <a:ext cx="9753600" cy="481105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62482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6624320" y="0"/>
            <a:ext cx="556768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0269"/>
            <a:ext cx="6414052" cy="243873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B443B03-7CB5-694C-A06A-B8D051D07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3667761"/>
            <a:ext cx="4229100" cy="297828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1207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6624320" y="0"/>
            <a:ext cx="556768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B7763118-0811-A045-907D-A37A39B473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5249" y="664745"/>
            <a:ext cx="4560751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C4E96E-0DBC-9741-978E-351DF7CF4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249" y="2526750"/>
            <a:ext cx="4560751" cy="367085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1235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556768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5206448" y="990269"/>
            <a:ext cx="6414052" cy="2438731"/>
          </a:xfrm>
        </p:spPr>
        <p:txBody>
          <a:bodyPr/>
          <a:lstStyle>
            <a:lvl1pPr algn="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B443B03-7CB5-694C-A06A-B8D051D07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2000" y="3667761"/>
            <a:ext cx="4508500" cy="297828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3050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51054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6531429" y="664745"/>
            <a:ext cx="5089071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53C0E3-CA06-FF4E-9268-38C763A24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29" y="2526750"/>
            <a:ext cx="5089071" cy="367085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3987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11201401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371547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8A2D389-5092-B541-B85C-948DD9C9B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480" y="3715470"/>
            <a:ext cx="5240020" cy="293057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1806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66900" y="3429000"/>
            <a:ext cx="10325101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913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4CFFCC-3559-F84D-A042-1BAFB2591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480" y="691325"/>
            <a:ext cx="5240020" cy="228555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666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Номер слайда 21"/>
          <p:cNvSpPr txBox="1">
            <a:spLocks/>
          </p:cNvSpPr>
          <p:nvPr userDrawn="1"/>
        </p:nvSpPr>
        <p:spPr>
          <a:xfrm>
            <a:off x="388273" y="65712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899" y="4246128"/>
            <a:ext cx="8046357" cy="243873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0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9F1E9CA4-55FC-8A40-824F-09EDA9DCB9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6900" y="671005"/>
            <a:ext cx="9753600" cy="7107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910E763-4396-F74C-8903-82D9802B2D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79701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94BA5C2-38F4-E14F-AA9C-C3DFC999753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92502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9FCD912-C26A-6644-A093-938CD0712E6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43700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2B2E5B3A-B4B2-BD4F-AB85-BFF95E3A2AD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394898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CC35ADD1-35FD-C44E-BAE2-21F1D63D4DE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0046096" y="190862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4A064768-5B8B-5740-B764-CCD1215AD7E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866900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8ACE225-1838-3544-957D-AACCA7BE3A1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479701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FD0641E4-640F-8D4E-8C69-BFEE014364E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092502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DBFC0DE-039B-2F4E-BFBC-2E3DA036434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743700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25EA1B11-E5B8-9149-BBE6-13ADFB08F8B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94898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9" name="Picture Placeholder 4">
            <a:extLst>
              <a:ext uri="{FF2B5EF4-FFF2-40B4-BE49-F238E27FC236}">
                <a16:creationId xmlns:a16="http://schemas.microsoft.com/office/drawing/2014/main" id="{ECDDA7D5-E29D-2F4F-9BBE-E4BC874FC1DF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0046096" y="296526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D39CEE3D-7E7A-494C-B8D1-6A561A1F8C6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866900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D2F2FBF1-42C4-084B-9B8F-8A6BB412FDFF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479701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99001851-0A29-5945-8461-09C32A1DF560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5092502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DC1D8B20-1A51-9C4A-ABDD-DD48B5D1C275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743700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5AA24CC2-0B66-B34D-A228-6AE40A8DE75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94898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5" name="Picture Placeholder 4">
            <a:extLst>
              <a:ext uri="{FF2B5EF4-FFF2-40B4-BE49-F238E27FC236}">
                <a16:creationId xmlns:a16="http://schemas.microsoft.com/office/drawing/2014/main" id="{5FA8BDB8-5757-C142-AC90-BC8AD95844D0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0046096" y="402190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6" name="Picture Placeholder 4">
            <a:extLst>
              <a:ext uri="{FF2B5EF4-FFF2-40B4-BE49-F238E27FC236}">
                <a16:creationId xmlns:a16="http://schemas.microsoft.com/office/drawing/2014/main" id="{65AA2FDC-1BAC-F24E-85E0-00EBEC7473C7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866900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7" name="Picture Placeholder 4">
            <a:extLst>
              <a:ext uri="{FF2B5EF4-FFF2-40B4-BE49-F238E27FC236}">
                <a16:creationId xmlns:a16="http://schemas.microsoft.com/office/drawing/2014/main" id="{72982FDD-C863-2C47-A976-BFBF4777637D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479701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8" name="Picture Placeholder 4">
            <a:extLst>
              <a:ext uri="{FF2B5EF4-FFF2-40B4-BE49-F238E27FC236}">
                <a16:creationId xmlns:a16="http://schemas.microsoft.com/office/drawing/2014/main" id="{1D2AA8B1-2C53-7940-A97F-72E577896EC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5092502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9" name="Picture Placeholder 4">
            <a:extLst>
              <a:ext uri="{FF2B5EF4-FFF2-40B4-BE49-F238E27FC236}">
                <a16:creationId xmlns:a16="http://schemas.microsoft.com/office/drawing/2014/main" id="{B695AF4D-D6DC-0944-98EC-F2C964A6D13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743700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002E033C-4E61-6B4F-B553-C83E76F94D8B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394898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1" name="Picture Placeholder 4">
            <a:extLst>
              <a:ext uri="{FF2B5EF4-FFF2-40B4-BE49-F238E27FC236}">
                <a16:creationId xmlns:a16="http://schemas.microsoft.com/office/drawing/2014/main" id="{750A9437-CEAD-0741-8012-DFC58613492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10046096" y="5078547"/>
            <a:ext cx="1425919" cy="91585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11979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0" y="163896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9F1E9CA4-55FC-8A40-824F-09EDA9DCB9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6900" y="671005"/>
            <a:ext cx="9753600" cy="710756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Picture Placeholder 4">
            <a:extLst>
              <a:ext uri="{FF2B5EF4-FFF2-40B4-BE49-F238E27FC236}">
                <a16:creationId xmlns:a16="http://schemas.microsoft.com/office/drawing/2014/main" id="{AB69879B-EE95-2340-855D-A9E3FF45B36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866900" y="332552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3" name="Picture Placeholder 4">
            <a:extLst>
              <a:ext uri="{FF2B5EF4-FFF2-40B4-BE49-F238E27FC236}">
                <a16:creationId xmlns:a16="http://schemas.microsoft.com/office/drawing/2014/main" id="{81755F83-CEE1-CA4F-9CB2-AD8AF9461FE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6900" y="501208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4" name="Picture Placeholder 4">
            <a:extLst>
              <a:ext uri="{FF2B5EF4-FFF2-40B4-BE49-F238E27FC236}">
                <a16:creationId xmlns:a16="http://schemas.microsoft.com/office/drawing/2014/main" id="{34924851-6C37-C84F-A630-EA87C879C7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6740" y="163896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5" name="Picture Placeholder 4">
            <a:extLst>
              <a:ext uri="{FF2B5EF4-FFF2-40B4-BE49-F238E27FC236}">
                <a16:creationId xmlns:a16="http://schemas.microsoft.com/office/drawing/2014/main" id="{1591A003-2C51-8747-8121-A00901B6953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26580" y="163896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6" name="Picture Placeholder 4">
            <a:extLst>
              <a:ext uri="{FF2B5EF4-FFF2-40B4-BE49-F238E27FC236}">
                <a16:creationId xmlns:a16="http://schemas.microsoft.com/office/drawing/2014/main" id="{E5FC3E9F-0D6F-1A4B-9B98-7EEBF5AEADC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456420" y="163896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7" name="Picture Placeholder 4">
            <a:extLst>
              <a:ext uri="{FF2B5EF4-FFF2-40B4-BE49-F238E27FC236}">
                <a16:creationId xmlns:a16="http://schemas.microsoft.com/office/drawing/2014/main" id="{CEC3CD0E-BFD8-D741-B22E-22F2F41C4FA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96740" y="332552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8" name="Picture Placeholder 4">
            <a:extLst>
              <a:ext uri="{FF2B5EF4-FFF2-40B4-BE49-F238E27FC236}">
                <a16:creationId xmlns:a16="http://schemas.microsoft.com/office/drawing/2014/main" id="{0460D3CE-95FD-684A-91A1-6CCB6968556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26580" y="332552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9" name="Picture Placeholder 4">
            <a:extLst>
              <a:ext uri="{FF2B5EF4-FFF2-40B4-BE49-F238E27FC236}">
                <a16:creationId xmlns:a16="http://schemas.microsoft.com/office/drawing/2014/main" id="{B8B8D087-5B4B-8141-8DB9-81770800BD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456420" y="332552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0" name="Picture Placeholder 4">
            <a:extLst>
              <a:ext uri="{FF2B5EF4-FFF2-40B4-BE49-F238E27FC236}">
                <a16:creationId xmlns:a16="http://schemas.microsoft.com/office/drawing/2014/main" id="{BB5C1B6D-1803-8645-8E13-7DE2A58DE4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96740" y="501208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1" name="Picture Placeholder 4">
            <a:extLst>
              <a:ext uri="{FF2B5EF4-FFF2-40B4-BE49-F238E27FC236}">
                <a16:creationId xmlns:a16="http://schemas.microsoft.com/office/drawing/2014/main" id="{285C2B50-7632-3747-84F1-900493205CD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926580" y="501208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2" name="Picture Placeholder 4">
            <a:extLst>
              <a:ext uri="{FF2B5EF4-FFF2-40B4-BE49-F238E27FC236}">
                <a16:creationId xmlns:a16="http://schemas.microsoft.com/office/drawing/2014/main" id="{B105B2B0-0C44-D34D-837F-9F695FD2187F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456420" y="5012086"/>
            <a:ext cx="2367114" cy="152037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40515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0" y="1634553"/>
            <a:ext cx="2997925" cy="299792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5244737" y="1634553"/>
            <a:ext cx="2997925" cy="299792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8622575" y="1634553"/>
            <a:ext cx="2997925" cy="299792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64745"/>
            <a:ext cx="9753600" cy="757655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8F39EDD-56E0-DB41-A5F7-712481027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4844631"/>
            <a:ext cx="9753600" cy="180141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6433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086600" y="0"/>
            <a:ext cx="51054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1181100"/>
            <a:ext cx="1406070" cy="1406070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448707" y="762906"/>
            <a:ext cx="2242457" cy="2242457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47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11201400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603505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64745"/>
            <a:ext cx="7510780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94335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01980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809625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10172700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22" hasCustomPrompt="1"/>
          </p:nvPr>
        </p:nvSpPr>
        <p:spPr>
          <a:xfrm>
            <a:off x="186690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3" hasCustomPrompt="1"/>
          </p:nvPr>
        </p:nvSpPr>
        <p:spPr>
          <a:xfrm>
            <a:off x="394335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4" hasCustomPrompt="1"/>
          </p:nvPr>
        </p:nvSpPr>
        <p:spPr>
          <a:xfrm>
            <a:off x="601980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25" hasCustomPrompt="1"/>
          </p:nvPr>
        </p:nvSpPr>
        <p:spPr>
          <a:xfrm>
            <a:off x="809625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10172700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54585"/>
            <a:ext cx="5935980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94335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01980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809625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10172700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747260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71005"/>
            <a:ext cx="9753600" cy="745212"/>
          </a:xfrm>
        </p:spPr>
        <p:txBody>
          <a:bodyPr>
            <a:noAutofit/>
          </a:bodyPr>
          <a:lstStyle>
            <a:lvl1pPr algn="l"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67C995C6-BBB5-3B4F-9763-5F55B3916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1661159"/>
            <a:ext cx="9753600" cy="475771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181100"/>
            <a:ext cx="69723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3927944"/>
            <a:ext cx="11201400" cy="293005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98607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4055602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738977" y="4055602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487355" y="4055602"/>
            <a:ext cx="3704646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441411"/>
            <a:ext cx="9753600" cy="810810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294FF8-6963-C348-83CE-28D3491B5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1493520"/>
            <a:ext cx="9753600" cy="2286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8669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1349951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738977" y="1349951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487355" y="1349951"/>
            <a:ext cx="3704646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441411"/>
            <a:ext cx="9753600" cy="81081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294FF8-6963-C348-83CE-28D3491B5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4500542"/>
            <a:ext cx="9753600" cy="205041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7444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843520" y="0"/>
            <a:ext cx="4348481" cy="6854463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664930"/>
            <a:ext cx="5570220" cy="1387389"/>
          </a:xfrm>
        </p:spPr>
        <p:txBody>
          <a:bodyPr/>
          <a:lstStyle>
            <a:lvl1pPr>
              <a:defRPr sz="3600"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294FF8-6963-C348-83CE-28D3491B5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900" y="2157025"/>
            <a:ext cx="5570220" cy="405073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210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900" y="994934"/>
            <a:ext cx="9753600" cy="1487862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000" b="0" i="0">
                <a:solidFill>
                  <a:schemeClr val="tx1">
                    <a:alpha val="7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866900" y="2514600"/>
            <a:ext cx="9753600" cy="311044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A5E9AFA-5FE4-944B-BC1C-BFB852B88888}"/>
              </a:ext>
            </a:extLst>
          </p:cNvPr>
          <p:cNvSpPr txBox="1"/>
          <p:nvPr userDrawn="1"/>
        </p:nvSpPr>
        <p:spPr>
          <a:xfrm rot="5400000">
            <a:off x="-2107580" y="2687443"/>
            <a:ext cx="5185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200" spc="300" dirty="0">
                <a:latin typeface="Arial" panose="020B0604020202020204" pitchFamily="34" charset="0"/>
                <a:cs typeface="Arial" panose="020B0604020202020204" pitchFamily="34" charset="0"/>
              </a:rPr>
              <a:t>   THE UNIVERSITY OF STRATHCLYDE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35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73" r:id="rId8"/>
    <p:sldLayoutId id="2147484074" r:id="rId9"/>
    <p:sldLayoutId id="2147484076" r:id="rId10"/>
    <p:sldLayoutId id="2147484016" r:id="rId11"/>
    <p:sldLayoutId id="2147484048" r:id="rId12"/>
    <p:sldLayoutId id="2147484024" r:id="rId13"/>
    <p:sldLayoutId id="2147484078" r:id="rId14"/>
    <p:sldLayoutId id="2147484029" r:id="rId15"/>
    <p:sldLayoutId id="2147484075" r:id="rId16"/>
    <p:sldLayoutId id="2147484040" r:id="rId17"/>
    <p:sldLayoutId id="2147484030" r:id="rId18"/>
    <p:sldLayoutId id="2147484031" r:id="rId19"/>
    <p:sldLayoutId id="2147484032" r:id="rId20"/>
    <p:sldLayoutId id="2147484077" r:id="rId21"/>
    <p:sldLayoutId id="2147484036" r:id="rId22"/>
    <p:sldLayoutId id="2147484044" r:id="rId23"/>
    <p:sldLayoutId id="2147484045" r:id="rId24"/>
    <p:sldLayoutId id="2147484046" r:id="rId25"/>
    <p:sldLayoutId id="2147484049" r:id="rId26"/>
    <p:sldLayoutId id="2147484050" r:id="rId27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kern="1200" spc="-1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18" rtl="0" eaLnBrk="1" latinLnBrk="0" hangingPunct="1">
        <a:lnSpc>
          <a:spcPct val="120000"/>
        </a:lnSpc>
        <a:spcBef>
          <a:spcPts val="1000"/>
        </a:spcBef>
        <a:buClr>
          <a:srgbClr val="002060"/>
        </a:buClr>
        <a:buFont typeface="Wingdings" pitchFamily="2" charset="2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20000"/>
        </a:lnSpc>
        <a:spcBef>
          <a:spcPts val="499"/>
        </a:spcBef>
        <a:buClr>
          <a:srgbClr val="002060"/>
        </a:buClr>
        <a:buFont typeface="Wingdings" pitchFamily="2" charset="2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20000"/>
        </a:lnSpc>
        <a:spcBef>
          <a:spcPts val="499"/>
        </a:spcBef>
        <a:buClr>
          <a:srgbClr val="002060"/>
        </a:buClr>
        <a:buFont typeface="Wingdings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20000"/>
        </a:lnSpc>
        <a:spcBef>
          <a:spcPts val="499"/>
        </a:spcBef>
        <a:buClr>
          <a:srgbClr val="002060"/>
        </a:buClr>
        <a:buFont typeface="Wingdings" pitchFamily="2" charset="2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20000"/>
        </a:lnSpc>
        <a:spcBef>
          <a:spcPts val="499"/>
        </a:spcBef>
        <a:buClr>
          <a:srgbClr val="002060"/>
        </a:buClr>
        <a:buFont typeface="Wingdings" pitchFamily="2" charset="2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28" pos="624" userDrawn="1">
          <p15:clr>
            <a:srgbClr val="F26B43"/>
          </p15:clr>
        </p15:guide>
        <p15:guide id="29" pos="7320" userDrawn="1">
          <p15:clr>
            <a:srgbClr val="F26B43"/>
          </p15:clr>
        </p15:guide>
        <p15:guide id="48" pos="1176" userDrawn="1">
          <p15:clr>
            <a:srgbClr val="F26B43"/>
          </p15:clr>
        </p15:guide>
        <p15:guide id="51" orient="horz" pos="7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2.jpeg"/><Relationship Id="rId5" Type="http://schemas.microsoft.com/office/2007/relationships/hdphoto" Target="../media/hdphoto1.wdp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narrow city street with cars parked on the side of a road&#10;&#10;Description automatically generated">
            <a:extLst>
              <a:ext uri="{FF2B5EF4-FFF2-40B4-BE49-F238E27FC236}">
                <a16:creationId xmlns:a16="http://schemas.microsoft.com/office/drawing/2014/main" id="{619D7341-5CAA-754C-9379-7814F0B5C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5864"/>
            <a:ext cx="12191999" cy="6863863"/>
          </a:xfrm>
          <a:prstGeom prst="rect">
            <a:avLst/>
          </a:prstGeom>
          <a:solidFill>
            <a:srgbClr val="00206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‘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986110" y="0"/>
            <a:ext cx="0" cy="685800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126385C-432A-3144-9F69-E71B7958A415}"/>
              </a:ext>
            </a:extLst>
          </p:cNvPr>
          <p:cNvSpPr txBox="1"/>
          <p:nvPr/>
        </p:nvSpPr>
        <p:spPr>
          <a:xfrm rot="5400000">
            <a:off x="-2107580" y="2687443"/>
            <a:ext cx="5185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Montserrat" pitchFamily="2" charset="77"/>
              </a:rPr>
              <a:t>X</a:t>
            </a:r>
            <a:r>
              <a:rPr lang="en-US" sz="1200" spc="300" dirty="0"/>
              <a:t>  </a:t>
            </a:r>
            <a:r>
              <a:rPr lang="en-US" sz="1200" spc="300" dirty="0">
                <a:solidFill>
                  <a:schemeClr val="bg1"/>
                </a:solidFill>
              </a:rPr>
              <a:t> THE PLACE OF USEFUL LEARNING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C782D09-424D-0F50-7C84-3B6DF1AEA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945" y="639580"/>
            <a:ext cx="5188291" cy="7939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2058CA-6EF5-BB40-F374-3B766F78C4B7}"/>
              </a:ext>
            </a:extLst>
          </p:cNvPr>
          <p:cNvSpPr txBox="1"/>
          <p:nvPr/>
        </p:nvSpPr>
        <p:spPr>
          <a:xfrm>
            <a:off x="2989160" y="2528835"/>
            <a:ext cx="6474724" cy="9233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PoPLaR</a:t>
            </a:r>
            <a:r>
              <a:rPr lang="en-GB" sz="3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In-Person </a:t>
            </a:r>
            <a:r>
              <a:rPr lang="en-GB" sz="3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Meeting</a:t>
            </a: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Birmingham University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F3405D-866D-99F5-0D1C-A99BD150B830}"/>
              </a:ext>
            </a:extLst>
          </p:cNvPr>
          <p:cNvSpPr txBox="1"/>
          <p:nvPr/>
        </p:nvSpPr>
        <p:spPr>
          <a:xfrm>
            <a:off x="2256109" y="3443204"/>
            <a:ext cx="785929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effectLst/>
              <a:latin typeface="Helvetica" pitchFamily="2" charset="0"/>
            </a:endParaRPr>
          </a:p>
          <a:p>
            <a:pPr algn="ctr"/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Summary, analysis and outlook of </a:t>
            </a:r>
            <a:r>
              <a:rPr lang="en-GB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PoPLaR</a:t>
            </a:r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GB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LhARA</a:t>
            </a:r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experiments within SCAPA…and beyond</a:t>
            </a:r>
          </a:p>
          <a:p>
            <a:pPr algn="ctr"/>
            <a:endParaRPr lang="en-GB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24</a:t>
            </a:r>
            <a:r>
              <a:rPr lang="en-GB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GB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February 2026</a:t>
            </a:r>
          </a:p>
          <a:p>
            <a:pPr algn="ctr"/>
            <a:endParaRPr lang="en-GB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GB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Dr.</a:t>
            </a:r>
            <a:r>
              <a:rPr lang="en-GB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Robbie Wilson</a:t>
            </a:r>
          </a:p>
          <a:p>
            <a:pPr algn="ctr"/>
            <a:endParaRPr lang="en-GB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robbie.wilson@strath.ac.uk</a:t>
            </a:r>
          </a:p>
        </p:txBody>
      </p:sp>
    </p:spTree>
    <p:extLst>
      <p:ext uri="{BB962C8B-B14F-4D97-AF65-F5344CB8AC3E}">
        <p14:creationId xmlns:p14="http://schemas.microsoft.com/office/powerpoint/2010/main" val="1773102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8F633-E648-3B38-3849-1FBFCC011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2402B-F12C-4FDC-5358-845A5DD24C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3389EA50-CFD0-174E-E320-3FE49FCB551B}"/>
              </a:ext>
            </a:extLst>
          </p:cNvPr>
          <p:cNvSpPr/>
          <p:nvPr/>
        </p:nvSpPr>
        <p:spPr>
          <a:xfrm>
            <a:off x="1103816" y="181582"/>
            <a:ext cx="8687884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Identified Issues, potential solutions and areas to improve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233E27-1D76-4742-BE49-3EEA4B54C0F7}"/>
              </a:ext>
            </a:extLst>
          </p:cNvPr>
          <p:cNvGrpSpPr/>
          <p:nvPr/>
        </p:nvGrpSpPr>
        <p:grpSpPr>
          <a:xfrm>
            <a:off x="1087721" y="1105876"/>
            <a:ext cx="10362982" cy="5405205"/>
            <a:chOff x="2389456" y="1512876"/>
            <a:chExt cx="8567016" cy="382872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05184B6-A02A-875B-E62A-002C1C2F17AD}"/>
                </a:ext>
              </a:extLst>
            </p:cNvPr>
            <p:cNvSpPr/>
            <p:nvPr/>
          </p:nvSpPr>
          <p:spPr>
            <a:xfrm>
              <a:off x="8032109" y="3934675"/>
              <a:ext cx="2624671" cy="1406925"/>
            </a:xfrm>
            <a:prstGeom prst="ellipse">
              <a:avLst/>
            </a:prstGeom>
            <a:solidFill>
              <a:srgbClr val="92D0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DE1C6E9-3D7F-D13D-92B4-F69B6605187E}"/>
                </a:ext>
              </a:extLst>
            </p:cNvPr>
            <p:cNvSpPr/>
            <p:nvPr/>
          </p:nvSpPr>
          <p:spPr>
            <a:xfrm>
              <a:off x="2402761" y="3934675"/>
              <a:ext cx="2624670" cy="1406925"/>
            </a:xfrm>
            <a:prstGeom prst="ellipse">
              <a:avLst/>
            </a:prstGeom>
            <a:solidFill>
              <a:schemeClr val="accent1">
                <a:lumMod val="25000"/>
                <a:lumOff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D9354B5-DFFC-ABA9-AD4F-62AC444FFD54}"/>
                </a:ext>
              </a:extLst>
            </p:cNvPr>
            <p:cNvSpPr/>
            <p:nvPr/>
          </p:nvSpPr>
          <p:spPr>
            <a:xfrm>
              <a:off x="5033427" y="2672468"/>
              <a:ext cx="2624671" cy="1406925"/>
            </a:xfrm>
            <a:prstGeom prst="ellipse">
              <a:avLst/>
            </a:prstGeom>
            <a:solidFill>
              <a:srgbClr val="6C8B8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3E331BA-3BCB-0180-A66A-E230BE59C41C}"/>
                </a:ext>
              </a:extLst>
            </p:cNvPr>
            <p:cNvSpPr/>
            <p:nvPr/>
          </p:nvSpPr>
          <p:spPr>
            <a:xfrm>
              <a:off x="2429626" y="1512876"/>
              <a:ext cx="2425096" cy="1406925"/>
            </a:xfrm>
            <a:prstGeom prst="ellipse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Shape 169">
              <a:extLst>
                <a:ext uri="{FF2B5EF4-FFF2-40B4-BE49-F238E27FC236}">
                  <a16:creationId xmlns:a16="http://schemas.microsoft.com/office/drawing/2014/main" id="{AF5DF57E-3285-F7BF-E883-17D103098816}"/>
                </a:ext>
              </a:extLst>
            </p:cNvPr>
            <p:cNvSpPr/>
            <p:nvPr/>
          </p:nvSpPr>
          <p:spPr>
            <a:xfrm>
              <a:off x="2389456" y="1589113"/>
              <a:ext cx="2425096" cy="11394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3" tIns="65023" rIns="65023" bIns="65023" numCol="1" anchor="t">
              <a:spAutoFit/>
            </a:bodyPr>
            <a:lstStyle>
              <a:lvl1pPr algn="l" defTabSz="1300480">
                <a:defRPr sz="3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Cell irradiation timescale </a:t>
              </a:r>
              <a:endParaRPr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Shape 169">
              <a:extLst>
                <a:ext uri="{FF2B5EF4-FFF2-40B4-BE49-F238E27FC236}">
                  <a16:creationId xmlns:a16="http://schemas.microsoft.com/office/drawing/2014/main" id="{3D97107D-847E-4604-7ADD-BED315B8A386}"/>
                </a:ext>
              </a:extLst>
            </p:cNvPr>
            <p:cNvSpPr/>
            <p:nvPr/>
          </p:nvSpPr>
          <p:spPr>
            <a:xfrm>
              <a:off x="8147663" y="4052673"/>
              <a:ext cx="2515113" cy="11394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3" tIns="65023" rIns="65023" bIns="65023" numCol="1" anchor="t">
              <a:spAutoFit/>
            </a:bodyPr>
            <a:lstStyle>
              <a:lvl1pPr algn="l" defTabSz="1300480">
                <a:defRPr sz="3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Source beamline diagnostic</a:t>
              </a:r>
              <a:endParaRPr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Shape 169">
              <a:extLst>
                <a:ext uri="{FF2B5EF4-FFF2-40B4-BE49-F238E27FC236}">
                  <a16:creationId xmlns:a16="http://schemas.microsoft.com/office/drawing/2014/main" id="{BAD91F3C-EA4D-588E-2FC4-27C90E78FF69}"/>
                </a:ext>
              </a:extLst>
            </p:cNvPr>
            <p:cNvSpPr/>
            <p:nvPr/>
          </p:nvSpPr>
          <p:spPr>
            <a:xfrm>
              <a:off x="4676015" y="3051513"/>
              <a:ext cx="3339495" cy="790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3" tIns="65023" rIns="65023" bIns="65023" numCol="1" anchor="t">
              <a:spAutoFit/>
            </a:bodyPr>
            <a:lstStyle>
              <a:lvl1pPr algn="l" defTabSz="1300480">
                <a:defRPr sz="3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Proton capture beamline</a:t>
              </a:r>
              <a:endParaRPr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Shape 169">
              <a:extLst>
                <a:ext uri="{FF2B5EF4-FFF2-40B4-BE49-F238E27FC236}">
                  <a16:creationId xmlns:a16="http://schemas.microsoft.com/office/drawing/2014/main" id="{A43392C8-1702-2801-6182-231629D87142}"/>
                </a:ext>
              </a:extLst>
            </p:cNvPr>
            <p:cNvSpPr/>
            <p:nvPr/>
          </p:nvSpPr>
          <p:spPr>
            <a:xfrm>
              <a:off x="2396765" y="4249597"/>
              <a:ext cx="2595989" cy="790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3" tIns="65023" rIns="65023" bIns="65023" numCol="1" anchor="t">
              <a:spAutoFit/>
            </a:bodyPr>
            <a:lstStyle>
              <a:lvl1pPr algn="l" defTabSz="1300480">
                <a:defRPr sz="3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Proton dose diagnostics </a:t>
              </a:r>
              <a:endParaRPr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057BEF0-F3EE-A980-D061-DE2E2C3C326C}"/>
                </a:ext>
              </a:extLst>
            </p:cNvPr>
            <p:cNvSpPr/>
            <p:nvPr/>
          </p:nvSpPr>
          <p:spPr>
            <a:xfrm>
              <a:off x="8042525" y="1512876"/>
              <a:ext cx="2569892" cy="1406925"/>
            </a:xfrm>
            <a:prstGeom prst="ellipse">
              <a:avLst/>
            </a:prstGeom>
            <a:solidFill>
              <a:srgbClr val="FF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Shape 169">
              <a:extLst>
                <a:ext uri="{FF2B5EF4-FFF2-40B4-BE49-F238E27FC236}">
                  <a16:creationId xmlns:a16="http://schemas.microsoft.com/office/drawing/2014/main" id="{A8EF78D6-6132-2EDA-AE87-DB27E0315FD8}"/>
                </a:ext>
              </a:extLst>
            </p:cNvPr>
            <p:cNvSpPr/>
            <p:nvPr/>
          </p:nvSpPr>
          <p:spPr>
            <a:xfrm>
              <a:off x="7732417" y="1882560"/>
              <a:ext cx="3224055" cy="790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3" tIns="65023" rIns="65023" bIns="65023" numCol="1" anchor="t">
              <a:spAutoFit/>
            </a:bodyPr>
            <a:lstStyle>
              <a:lvl1pPr algn="l" defTabSz="1300480">
                <a:defRPr sz="3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Proton source </a:t>
              </a:r>
            </a:p>
            <a:p>
              <a:pPr algn="ctr"/>
              <a:r>
                <a:rPr lang="en-GB" sz="32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stability</a:t>
              </a:r>
            </a:p>
          </p:txBody>
        </p:sp>
      </p:grpSp>
      <p:pic>
        <p:nvPicPr>
          <p:cNvPr id="11" name="Graphic 10" descr="Stopwatch 75% with solid fill">
            <a:extLst>
              <a:ext uri="{FF2B5EF4-FFF2-40B4-BE49-F238E27FC236}">
                <a16:creationId xmlns:a16="http://schemas.microsoft.com/office/drawing/2014/main" id="{6601DBA2-F137-03C0-D8E2-BD8CD6544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21208" y="1546442"/>
            <a:ext cx="914400" cy="914400"/>
          </a:xfrm>
          <a:prstGeom prst="rect">
            <a:avLst/>
          </a:prstGeom>
        </p:spPr>
      </p:pic>
      <p:pic>
        <p:nvPicPr>
          <p:cNvPr id="19" name="Graphic 18" descr="Target with solid fill">
            <a:extLst>
              <a:ext uri="{FF2B5EF4-FFF2-40B4-BE49-F238E27FC236}">
                <a16:creationId xmlns:a16="http://schemas.microsoft.com/office/drawing/2014/main" id="{E3DF55B1-8966-A449-BFC9-CD1996323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558" y="5060767"/>
            <a:ext cx="914400" cy="914400"/>
          </a:xfrm>
          <a:prstGeom prst="rect">
            <a:avLst/>
          </a:prstGeom>
        </p:spPr>
      </p:pic>
      <p:pic>
        <p:nvPicPr>
          <p:cNvPr id="21" name="Graphic 20" descr="Magnet with solid fill">
            <a:extLst>
              <a:ext uri="{FF2B5EF4-FFF2-40B4-BE49-F238E27FC236}">
                <a16:creationId xmlns:a16="http://schemas.microsoft.com/office/drawing/2014/main" id="{78F35FE1-01FD-0809-E473-F91B78D64D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80956" y="3378948"/>
            <a:ext cx="914400" cy="914400"/>
          </a:xfrm>
          <a:prstGeom prst="rect">
            <a:avLst/>
          </a:prstGeom>
        </p:spPr>
      </p:pic>
      <p:pic>
        <p:nvPicPr>
          <p:cNvPr id="23" name="Graphic 22" descr="Ruler with solid fill">
            <a:extLst>
              <a:ext uri="{FF2B5EF4-FFF2-40B4-BE49-F238E27FC236}">
                <a16:creationId xmlns:a16="http://schemas.microsoft.com/office/drawing/2014/main" id="{50668E0E-A09A-7A2E-18D3-4562F40406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24835" y="5038558"/>
            <a:ext cx="914400" cy="914400"/>
          </a:xfrm>
          <a:prstGeom prst="rect">
            <a:avLst/>
          </a:prstGeom>
        </p:spPr>
      </p:pic>
      <p:pic>
        <p:nvPicPr>
          <p:cNvPr id="25" name="Graphic 24" descr="Scatterplot with solid fill">
            <a:extLst>
              <a:ext uri="{FF2B5EF4-FFF2-40B4-BE49-F238E27FC236}">
                <a16:creationId xmlns:a16="http://schemas.microsoft.com/office/drawing/2014/main" id="{9CDDD9CF-BB3C-4160-7732-5D5C902810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42338" y="156485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40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DA7D1-95E6-F111-235D-4CF05806C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23">
            <a:extLst>
              <a:ext uri="{FF2B5EF4-FFF2-40B4-BE49-F238E27FC236}">
                <a16:creationId xmlns:a16="http://schemas.microsoft.com/office/drawing/2014/main" id="{BA7870B6-8BC2-81D8-0567-379E1D941EA7}"/>
              </a:ext>
            </a:extLst>
          </p:cNvPr>
          <p:cNvSpPr/>
          <p:nvPr/>
        </p:nvSpPr>
        <p:spPr>
          <a:xfrm>
            <a:off x="1011853" y="4102959"/>
            <a:ext cx="7865447" cy="2674461"/>
          </a:xfrm>
          <a:prstGeom prst="roundRect">
            <a:avLst/>
          </a:prstGeom>
          <a:solidFill>
            <a:srgbClr val="7030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: Rounded Corners 21">
            <a:extLst>
              <a:ext uri="{FF2B5EF4-FFF2-40B4-BE49-F238E27FC236}">
                <a16:creationId xmlns:a16="http://schemas.microsoft.com/office/drawing/2014/main" id="{FB242E6F-8BC9-AF6E-0B93-14742D4E3FA8}"/>
              </a:ext>
            </a:extLst>
          </p:cNvPr>
          <p:cNvSpPr/>
          <p:nvPr/>
        </p:nvSpPr>
        <p:spPr>
          <a:xfrm>
            <a:off x="1078529" y="1191309"/>
            <a:ext cx="7798771" cy="2397350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51E2D3-F084-2B33-DD29-E6AB651B13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397FF739-2350-D4C7-9AD6-5C1ABA8321D2}"/>
              </a:ext>
            </a:extLst>
          </p:cNvPr>
          <p:cNvSpPr/>
          <p:nvPr/>
        </p:nvSpPr>
        <p:spPr>
          <a:xfrm>
            <a:off x="1011853" y="80580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Irradiation Time and Routes to Improvement 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1383BC4-B7EC-9EA6-F6F4-6729D44BB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976" y="1211892"/>
            <a:ext cx="7467824" cy="2258341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Shot Rate Oct/Nov beamtime: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1 shot every 20 seconds </a:t>
            </a:r>
          </a:p>
          <a:p>
            <a:pPr marL="285750" indent="-285750" algn="just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Most shots in one cycle was 50 (4,7,14 x2) so 1000 seconds =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16 mins 40 seconds.</a:t>
            </a:r>
          </a:p>
          <a:p>
            <a:pPr marL="285750" indent="-285750" algn="just">
              <a:lnSpc>
                <a:spcPct val="12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This does not include transport time, time between runs (to rotate carousel), mounting time, lock up/prep time and post irradiation radiation checks…so more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like 30-40 mins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20000"/>
              </a:lnSpc>
              <a:spcAft>
                <a:spcPts val="1000"/>
              </a:spcAft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F53316B-F900-350F-FE7F-1D490B41078B}"/>
              </a:ext>
            </a:extLst>
          </p:cNvPr>
          <p:cNvSpPr txBox="1">
            <a:spLocks/>
          </p:cNvSpPr>
          <p:nvPr/>
        </p:nvSpPr>
        <p:spPr>
          <a:xfrm>
            <a:off x="1216853" y="4215329"/>
            <a:ext cx="7555671" cy="251978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Clr>
                <a:srgbClr val="002060"/>
              </a:buClr>
              <a:buFont typeface="Wingdings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Aim for 1 shot every 5 seconds (could push to 1 Hz/1 second in future). </a:t>
            </a:r>
          </a:p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50 shots (4,7,14 x2) can be done in 250 seconds =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4 minutes 10 seconds. </a:t>
            </a:r>
          </a:p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Split cell irradiations from RCF irradiations or remove RCF shots for a new on-shot diagnostic with cells (RCF before cell dish?).</a:t>
            </a:r>
          </a:p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Spilt cell irradiation runs. Would take longer overall, but much shorter in/out time.</a:t>
            </a:r>
          </a:p>
          <a:p>
            <a:pPr algn="just">
              <a:spcAft>
                <a:spcPts val="1000"/>
              </a:spcAft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69">
            <a:extLst>
              <a:ext uri="{FF2B5EF4-FFF2-40B4-BE49-F238E27FC236}">
                <a16:creationId xmlns:a16="http://schemas.microsoft.com/office/drawing/2014/main" id="{9524BAA1-695F-AC66-7098-A0B3A18728C5}"/>
              </a:ext>
            </a:extLst>
          </p:cNvPr>
          <p:cNvSpPr/>
          <p:nvPr/>
        </p:nvSpPr>
        <p:spPr>
          <a:xfrm>
            <a:off x="1078529" y="722723"/>
            <a:ext cx="6182917" cy="408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1800" b="1" u="sng" dirty="0">
                <a:solidFill>
                  <a:schemeClr val="accent5">
                    <a:lumMod val="75000"/>
                  </a:schemeClr>
                </a:solidFill>
              </a:rPr>
              <a:t>Timescales November beamtime</a:t>
            </a:r>
            <a:endParaRPr sz="18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Shape 169">
            <a:extLst>
              <a:ext uri="{FF2B5EF4-FFF2-40B4-BE49-F238E27FC236}">
                <a16:creationId xmlns:a16="http://schemas.microsoft.com/office/drawing/2014/main" id="{99D8AA36-6EAD-EA12-1DC4-0E729875452B}"/>
              </a:ext>
            </a:extLst>
          </p:cNvPr>
          <p:cNvSpPr/>
          <p:nvPr/>
        </p:nvSpPr>
        <p:spPr>
          <a:xfrm>
            <a:off x="1078529" y="3657719"/>
            <a:ext cx="6182917" cy="408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1800" b="1" u="sng" dirty="0">
                <a:solidFill>
                  <a:schemeClr val="accent5">
                    <a:lumMod val="75000"/>
                  </a:schemeClr>
                </a:solidFill>
              </a:rPr>
              <a:t>Timescale Improvements</a:t>
            </a:r>
            <a:endParaRPr sz="18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336098-BCA9-B49A-A343-E1E7ADA3AF9A}"/>
              </a:ext>
            </a:extLst>
          </p:cNvPr>
          <p:cNvSpPr txBox="1"/>
          <p:nvPr/>
        </p:nvSpPr>
        <p:spPr>
          <a:xfrm>
            <a:off x="9620250" y="142206"/>
            <a:ext cx="2219325" cy="923330"/>
          </a:xfrm>
          <a:prstGeom prst="rect">
            <a:avLst/>
          </a:prstGeom>
          <a:solidFill>
            <a:srgbClr val="92D050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Characterise proton focus with </a:t>
            </a:r>
            <a:r>
              <a:rPr lang="en-GB" dirty="0" err="1"/>
              <a:t>Lanex</a:t>
            </a:r>
            <a:r>
              <a:rPr lang="en-GB" dirty="0"/>
              <a:t> Imager /RCF stack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0C08FA-5B99-4C68-5FE6-EEA124092C5F}"/>
              </a:ext>
            </a:extLst>
          </p:cNvPr>
          <p:cNvSpPr txBox="1"/>
          <p:nvPr/>
        </p:nvSpPr>
        <p:spPr>
          <a:xfrm>
            <a:off x="9620250" y="1706573"/>
            <a:ext cx="2219325" cy="1200329"/>
          </a:xfrm>
          <a:prstGeom prst="rect">
            <a:avLst/>
          </a:prstGeom>
          <a:solidFill>
            <a:srgbClr val="92D050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/>
            </a:lvl1pPr>
          </a:lstStyle>
          <a:p>
            <a:r>
              <a:rPr lang="en-GB" dirty="0"/>
              <a:t>Open area and add cell carousel and RCF (rotation and alignment checks)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CFD41A-68EC-D3AF-E93E-14075131ACB8}"/>
              </a:ext>
            </a:extLst>
          </p:cNvPr>
          <p:cNvSpPr txBox="1"/>
          <p:nvPr/>
        </p:nvSpPr>
        <p:spPr>
          <a:xfrm>
            <a:off x="9620250" y="3491285"/>
            <a:ext cx="2219325" cy="646331"/>
          </a:xfrm>
          <a:prstGeom prst="rect">
            <a:avLst/>
          </a:prstGeom>
          <a:solidFill>
            <a:srgbClr val="92D050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/>
            </a:lvl1pPr>
          </a:lstStyle>
          <a:p>
            <a:r>
              <a:rPr lang="en-GB" dirty="0"/>
              <a:t>Lock up area and checklist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640C9E-3ECE-22F9-0CA2-739605A016A5}"/>
              </a:ext>
            </a:extLst>
          </p:cNvPr>
          <p:cNvSpPr txBox="1"/>
          <p:nvPr/>
        </p:nvSpPr>
        <p:spPr>
          <a:xfrm>
            <a:off x="9620250" y="4761489"/>
            <a:ext cx="2219325" cy="646331"/>
          </a:xfrm>
          <a:prstGeom prst="rect">
            <a:avLst/>
          </a:prstGeom>
          <a:solidFill>
            <a:srgbClr val="92D050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/>
            </a:lvl1pPr>
          </a:lstStyle>
          <a:p>
            <a:r>
              <a:rPr lang="en-GB" dirty="0"/>
              <a:t>Irradiation runs and RCF shots 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1798C0-CFCD-74C2-F477-49A1A32DC1D5}"/>
              </a:ext>
            </a:extLst>
          </p:cNvPr>
          <p:cNvSpPr txBox="1"/>
          <p:nvPr/>
        </p:nvSpPr>
        <p:spPr>
          <a:xfrm>
            <a:off x="9620250" y="6011065"/>
            <a:ext cx="2219325" cy="646331"/>
          </a:xfrm>
          <a:prstGeom prst="rect">
            <a:avLst/>
          </a:prstGeom>
          <a:solidFill>
            <a:srgbClr val="92D050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/>
            </a:lvl1pPr>
          </a:lstStyle>
          <a:p>
            <a:r>
              <a:rPr lang="en-GB" dirty="0"/>
              <a:t>Open area and radiation check  </a:t>
            </a: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1E190C55-A028-2375-FAEB-77DB0B643A78}"/>
              </a:ext>
            </a:extLst>
          </p:cNvPr>
          <p:cNvSpPr/>
          <p:nvPr/>
        </p:nvSpPr>
        <p:spPr>
          <a:xfrm>
            <a:off x="10572747" y="1131038"/>
            <a:ext cx="314325" cy="504179"/>
          </a:xfrm>
          <a:prstGeom prst="downArrow">
            <a:avLst/>
          </a:prstGeom>
          <a:solidFill>
            <a:schemeClr val="accent6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E9DC5DD-C7ED-6AD6-4F4F-6FD94AE4EC5D}"/>
              </a:ext>
            </a:extLst>
          </p:cNvPr>
          <p:cNvSpPr/>
          <p:nvPr/>
        </p:nvSpPr>
        <p:spPr>
          <a:xfrm>
            <a:off x="10567984" y="2966054"/>
            <a:ext cx="314325" cy="504179"/>
          </a:xfrm>
          <a:prstGeom prst="downArrow">
            <a:avLst/>
          </a:prstGeom>
          <a:solidFill>
            <a:schemeClr val="accent6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C453C683-E588-0604-018D-5735A9147E91}"/>
              </a:ext>
            </a:extLst>
          </p:cNvPr>
          <p:cNvSpPr/>
          <p:nvPr/>
        </p:nvSpPr>
        <p:spPr>
          <a:xfrm>
            <a:off x="10563221" y="4197463"/>
            <a:ext cx="314325" cy="504179"/>
          </a:xfrm>
          <a:prstGeom prst="downArrow">
            <a:avLst/>
          </a:prstGeom>
          <a:solidFill>
            <a:schemeClr val="accent6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0216A8C2-C11C-FF82-0196-BD73D78CFD7D}"/>
              </a:ext>
            </a:extLst>
          </p:cNvPr>
          <p:cNvSpPr/>
          <p:nvPr/>
        </p:nvSpPr>
        <p:spPr>
          <a:xfrm>
            <a:off x="10577503" y="5475219"/>
            <a:ext cx="314325" cy="504179"/>
          </a:xfrm>
          <a:prstGeom prst="downArrow">
            <a:avLst/>
          </a:prstGeom>
          <a:solidFill>
            <a:schemeClr val="accent6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168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AE325-83A8-9C0A-FA05-55E18EDAE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23">
            <a:extLst>
              <a:ext uri="{FF2B5EF4-FFF2-40B4-BE49-F238E27FC236}">
                <a16:creationId xmlns:a16="http://schemas.microsoft.com/office/drawing/2014/main" id="{9A71DFC4-5D98-4156-0F24-4002208F63EA}"/>
              </a:ext>
            </a:extLst>
          </p:cNvPr>
          <p:cNvSpPr/>
          <p:nvPr/>
        </p:nvSpPr>
        <p:spPr>
          <a:xfrm>
            <a:off x="1041750" y="977655"/>
            <a:ext cx="5834777" cy="3156879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10BE92-D75F-6DC1-96A8-11A4B420B4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Shape 169">
            <a:extLst>
              <a:ext uri="{FF2B5EF4-FFF2-40B4-BE49-F238E27FC236}">
                <a16:creationId xmlns:a16="http://schemas.microsoft.com/office/drawing/2014/main" id="{E324BA1E-B363-7504-725C-530F580199DA}"/>
              </a:ext>
            </a:extLst>
          </p:cNvPr>
          <p:cNvSpPr/>
          <p:nvPr/>
        </p:nvSpPr>
        <p:spPr>
          <a:xfrm>
            <a:off x="1041750" y="32545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source stability- Known Issues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85BBDB-8B94-20B8-C30E-95665800F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527" y="543445"/>
            <a:ext cx="5262818" cy="3755286"/>
          </a:xfrm>
          <a:prstGeom prst="rect">
            <a:avLst/>
          </a:prstGeom>
        </p:spPr>
      </p:pic>
      <p:pic>
        <p:nvPicPr>
          <p:cNvPr id="9" name="Picture 8" descr="A white circle with black spots&#10;&#10;AI-generated content may be incorrect.">
            <a:extLst>
              <a:ext uri="{FF2B5EF4-FFF2-40B4-BE49-F238E27FC236}">
                <a16:creationId xmlns:a16="http://schemas.microsoft.com/office/drawing/2014/main" id="{4DAD71FD-D77B-CE3F-CFC3-93E675C304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9000"/>
                    </a14:imgEffect>
                    <a14:imgEffect>
                      <a14:brightnessContrast bright="18000" contrast="20000"/>
                    </a14:imgEffect>
                  </a14:imgLayer>
                </a14:imgProps>
              </a:ext>
            </a:extLst>
          </a:blip>
          <a:srcRect l="26574" r="12389" b="2384"/>
          <a:stretch/>
        </p:blipFill>
        <p:spPr>
          <a:xfrm>
            <a:off x="10364333" y="4773374"/>
            <a:ext cx="1735401" cy="1561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A close-up of a magnifying glass&#10;&#10;AI-generated content may be incorrect.">
            <a:extLst>
              <a:ext uri="{FF2B5EF4-FFF2-40B4-BE49-F238E27FC236}">
                <a16:creationId xmlns:a16="http://schemas.microsoft.com/office/drawing/2014/main" id="{958C2D7B-8883-D58B-EAB4-B9EDAD9851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359" r="10535"/>
          <a:stretch/>
        </p:blipFill>
        <p:spPr>
          <a:xfrm>
            <a:off x="8441982" y="4775564"/>
            <a:ext cx="1806929" cy="1561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A740D47-0285-8B34-B525-E290560A1C7C}"/>
                  </a:ext>
                </a:extLst>
              </p:cNvPr>
              <p:cNvSpPr txBox="1"/>
              <p:nvPr/>
            </p:nvSpPr>
            <p:spPr>
              <a:xfrm>
                <a:off x="1244420" y="1140260"/>
                <a:ext cx="5492712" cy="28870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GB" dirty="0"/>
                  <a:t>Over a series of shots, we measure a decrease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GB" dirty="0"/>
                  <a:t> approx. 1 MeV over 120 shots. 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n-GB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GB" dirty="0"/>
                  <a:t>A result of reduced laser energy on target due to pellicle damage (the optical film protecting the focusing optic from debris).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n-GB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GB" dirty="0"/>
                  <a:t>This occurs due to debris build up and asymmetry/structure in the laser near-field spatial-intensity profile.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A740D47-0285-8B34-B525-E290560A1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4420" y="1140260"/>
                <a:ext cx="5492712" cy="2887009"/>
              </a:xfrm>
              <a:prstGeom prst="rect">
                <a:avLst/>
              </a:prstGeom>
              <a:blipFill>
                <a:blip r:embed="rId7"/>
                <a:stretch>
                  <a:fillRect l="-461" t="-873" r="-922" b="-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6F95427E-F8FE-1CDF-F464-5FB96CE27FB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3228" t="12900" r="34508" b="8053"/>
          <a:stretch>
            <a:fillRect/>
          </a:stretch>
        </p:blipFill>
        <p:spPr>
          <a:xfrm>
            <a:off x="6387105" y="4775564"/>
            <a:ext cx="1980069" cy="1849099"/>
          </a:xfrm>
          <a:prstGeom prst="rect">
            <a:avLst/>
          </a:prstGeom>
        </p:spPr>
      </p:pic>
      <p:sp>
        <p:nvSpPr>
          <p:cNvPr id="4" name="Rectangle: Rounded Corners 23">
            <a:extLst>
              <a:ext uri="{FF2B5EF4-FFF2-40B4-BE49-F238E27FC236}">
                <a16:creationId xmlns:a16="http://schemas.microsoft.com/office/drawing/2014/main" id="{CB4A0199-A2CD-0802-61B6-D54D4B75EE44}"/>
              </a:ext>
            </a:extLst>
          </p:cNvPr>
          <p:cNvSpPr/>
          <p:nvPr/>
        </p:nvSpPr>
        <p:spPr>
          <a:xfrm>
            <a:off x="1041750" y="4829322"/>
            <a:ext cx="5280961" cy="1305488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71AC84-194E-DD41-AB7E-220902BF3823}"/>
              </a:ext>
            </a:extLst>
          </p:cNvPr>
          <p:cNvSpPr txBox="1"/>
          <p:nvPr/>
        </p:nvSpPr>
        <p:spPr>
          <a:xfrm>
            <a:off x="984039" y="4823515"/>
            <a:ext cx="5345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b="1" dirty="0"/>
              <a:t>Key to </a:t>
            </a:r>
            <a:r>
              <a:rPr lang="en-GB" b="1" dirty="0" err="1"/>
              <a:t>PoPLaR</a:t>
            </a:r>
            <a:r>
              <a:rPr lang="en-GB" b="1" dirty="0"/>
              <a:t>- </a:t>
            </a:r>
            <a:r>
              <a:rPr lang="en-GB" dirty="0"/>
              <a:t>We do not measure TNSA proton spectrum on every shot, so must rely on secondary correlated  diagnostics.  </a:t>
            </a:r>
          </a:p>
        </p:txBody>
      </p:sp>
    </p:spTree>
    <p:extLst>
      <p:ext uri="{BB962C8B-B14F-4D97-AF65-F5344CB8AC3E}">
        <p14:creationId xmlns:p14="http://schemas.microsoft.com/office/powerpoint/2010/main" val="3242351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CCD0A-FF9F-6F77-9872-B3A3B135E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23">
            <a:extLst>
              <a:ext uri="{FF2B5EF4-FFF2-40B4-BE49-F238E27FC236}">
                <a16:creationId xmlns:a16="http://schemas.microsoft.com/office/drawing/2014/main" id="{434230AF-BEEA-A10E-B582-C2E0D011AD34}"/>
              </a:ext>
            </a:extLst>
          </p:cNvPr>
          <p:cNvSpPr/>
          <p:nvPr/>
        </p:nvSpPr>
        <p:spPr>
          <a:xfrm>
            <a:off x="1011530" y="477320"/>
            <a:ext cx="11033125" cy="1286563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B35C2C-35DD-8D88-9421-850D604B8F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Shape 169">
            <a:extLst>
              <a:ext uri="{FF2B5EF4-FFF2-40B4-BE49-F238E27FC236}">
                <a16:creationId xmlns:a16="http://schemas.microsoft.com/office/drawing/2014/main" id="{8B85F379-D2A0-6EA3-EC9E-186B51ED5307}"/>
              </a:ext>
            </a:extLst>
          </p:cNvPr>
          <p:cNvSpPr/>
          <p:nvPr/>
        </p:nvSpPr>
        <p:spPr>
          <a:xfrm>
            <a:off x="977356" y="63288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source stability- Unknown Issues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A6BD8B-40B1-4DB9-AD3E-D0882A124369}"/>
              </a:ext>
            </a:extLst>
          </p:cNvPr>
          <p:cNvSpPr txBox="1"/>
          <p:nvPr/>
        </p:nvSpPr>
        <p:spPr>
          <a:xfrm>
            <a:off x="1011529" y="504525"/>
            <a:ext cx="109688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Measured a large variation in proton focus dose using the RCF (more details on next slide).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This is also seen using the diagnostics to measure the degree of laser light reflected from the target (both in backscatter and specular direction)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A67615-7165-E059-7C83-A15F38B70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56" y="1856592"/>
            <a:ext cx="10895185" cy="49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8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FC0CB-5CEC-55B7-5F31-B2E23BDD3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E8E06C0-9D7B-2AC9-2986-4C02EEA07BA4}"/>
              </a:ext>
            </a:extLst>
          </p:cNvPr>
          <p:cNvSpPr/>
          <p:nvPr/>
        </p:nvSpPr>
        <p:spPr>
          <a:xfrm>
            <a:off x="5344930" y="1139445"/>
            <a:ext cx="3638993" cy="4178602"/>
          </a:xfrm>
          <a:prstGeom prst="roundRect">
            <a:avLst/>
          </a:prstGeom>
          <a:solidFill>
            <a:srgbClr val="FF5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CBBC851-06CF-B280-7390-406C6C7E3612}"/>
              </a:ext>
            </a:extLst>
          </p:cNvPr>
          <p:cNvSpPr/>
          <p:nvPr/>
        </p:nvSpPr>
        <p:spPr>
          <a:xfrm>
            <a:off x="1041744" y="1165737"/>
            <a:ext cx="3568979" cy="4032427"/>
          </a:xfrm>
          <a:prstGeom prst="roundRect">
            <a:avLst/>
          </a:prstGeom>
          <a:solidFill>
            <a:srgbClr val="9FC3F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15EF96-2DD0-F182-CCEB-76D5C816BB5A}"/>
              </a:ext>
            </a:extLst>
          </p:cNvPr>
          <p:cNvSpPr/>
          <p:nvPr/>
        </p:nvSpPr>
        <p:spPr>
          <a:xfrm flipH="1">
            <a:off x="6967075" y="1360360"/>
            <a:ext cx="103211" cy="220637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0F1245-2513-EF1E-BC59-A607A1ACAAFE}"/>
              </a:ext>
            </a:extLst>
          </p:cNvPr>
          <p:cNvSpPr/>
          <p:nvPr/>
        </p:nvSpPr>
        <p:spPr>
          <a:xfrm flipH="1">
            <a:off x="2632509" y="1439005"/>
            <a:ext cx="103211" cy="220637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00FD6-D458-D910-7F6F-EDCBB9B3A2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Shape 169">
            <a:extLst>
              <a:ext uri="{FF2B5EF4-FFF2-40B4-BE49-F238E27FC236}">
                <a16:creationId xmlns:a16="http://schemas.microsoft.com/office/drawing/2014/main" id="{841C6FC3-8849-A6CB-6A6F-AED362F3CD66}"/>
              </a:ext>
            </a:extLst>
          </p:cNvPr>
          <p:cNvSpPr/>
          <p:nvPr/>
        </p:nvSpPr>
        <p:spPr>
          <a:xfrm>
            <a:off x="1005609" y="-42253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source stability- Proton Imager Issue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06A6FD-F5CA-69BF-13AD-2A4BD9A6EC5E}"/>
              </a:ext>
            </a:extLst>
          </p:cNvPr>
          <p:cNvSpPr txBox="1"/>
          <p:nvPr/>
        </p:nvSpPr>
        <p:spPr>
          <a:xfrm>
            <a:off x="1005609" y="5876909"/>
            <a:ext cx="2333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Three key points of note from this;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9A9FBF3-784F-6577-5E0E-705B0DF919B3}"/>
              </a:ext>
            </a:extLst>
          </p:cNvPr>
          <p:cNvCxnSpPr>
            <a:cxnSpLocks/>
          </p:cNvCxnSpPr>
          <p:nvPr/>
        </p:nvCxnSpPr>
        <p:spPr>
          <a:xfrm flipV="1">
            <a:off x="6028358" y="1165737"/>
            <a:ext cx="0" cy="2394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40BD5E5-EFF4-947F-2A7F-35475FBB6D47}"/>
              </a:ext>
            </a:extLst>
          </p:cNvPr>
          <p:cNvCxnSpPr>
            <a:cxnSpLocks/>
          </p:cNvCxnSpPr>
          <p:nvPr/>
        </p:nvCxnSpPr>
        <p:spPr>
          <a:xfrm>
            <a:off x="5793602" y="3364651"/>
            <a:ext cx="2393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D42B937-7C4E-C3E8-3FB4-8E8E19105345}"/>
              </a:ext>
            </a:extLst>
          </p:cNvPr>
          <p:cNvGrpSpPr/>
          <p:nvPr/>
        </p:nvGrpSpPr>
        <p:grpSpPr>
          <a:xfrm>
            <a:off x="9878321" y="2292985"/>
            <a:ext cx="1743577" cy="3004331"/>
            <a:chOff x="26915070" y="35949878"/>
            <a:chExt cx="2526699" cy="380475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68E3568-1388-857D-DFA1-AAED16A68DAA}"/>
                </a:ext>
              </a:extLst>
            </p:cNvPr>
            <p:cNvGrpSpPr/>
            <p:nvPr/>
          </p:nvGrpSpPr>
          <p:grpSpPr>
            <a:xfrm>
              <a:off x="26959268" y="35970659"/>
              <a:ext cx="2482501" cy="3783969"/>
              <a:chOff x="26865984" y="35475715"/>
              <a:chExt cx="2482501" cy="3783969"/>
            </a:xfrm>
          </p:grpSpPr>
          <p:pic>
            <p:nvPicPr>
              <p:cNvPr id="20" name="Picture 19" descr="A bright light in the dark&#10;&#10;AI-generated content may be incorrect.">
                <a:extLst>
                  <a:ext uri="{FF2B5EF4-FFF2-40B4-BE49-F238E27FC236}">
                    <a16:creationId xmlns:a16="http://schemas.microsoft.com/office/drawing/2014/main" id="{0495F4FA-3F91-0210-7130-E5EBCE24F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877280" y="35475715"/>
                <a:ext cx="2404511" cy="1876902"/>
              </a:xfrm>
              <a:prstGeom prst="rect">
                <a:avLst/>
              </a:prstGeom>
            </p:spPr>
          </p:pic>
          <p:pic>
            <p:nvPicPr>
              <p:cNvPr id="21" name="Picture 20" descr="A bright orange circle with a purple background&#10;&#10;AI-generated content may be incorrect.">
                <a:extLst>
                  <a:ext uri="{FF2B5EF4-FFF2-40B4-BE49-F238E27FC236}">
                    <a16:creationId xmlns:a16="http://schemas.microsoft.com/office/drawing/2014/main" id="{46C5F6DD-379D-2B8A-80B8-CA71FE986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884583" y="37382781"/>
                <a:ext cx="2406955" cy="1876903"/>
              </a:xfrm>
              <a:prstGeom prst="rect">
                <a:avLst/>
              </a:prstGeom>
            </p:spPr>
          </p:pic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3D65A69-1984-4A3E-57DE-0410ED2BD13B}"/>
                  </a:ext>
                </a:extLst>
              </p:cNvPr>
              <p:cNvSpPr txBox="1"/>
              <p:nvPr/>
            </p:nvSpPr>
            <p:spPr>
              <a:xfrm>
                <a:off x="26865984" y="37350976"/>
                <a:ext cx="2482501" cy="578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100" dirty="0">
                    <a:solidFill>
                      <a:schemeClr val="bg1"/>
                    </a:solidFill>
                  </a:rPr>
                  <a:t>Proton focus – With Scattering foil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CDC7889-B39E-FD1B-46F5-DB039AFC2497}"/>
                </a:ext>
              </a:extLst>
            </p:cNvPr>
            <p:cNvSpPr txBox="1"/>
            <p:nvPr/>
          </p:nvSpPr>
          <p:spPr>
            <a:xfrm>
              <a:off x="26915070" y="35949878"/>
              <a:ext cx="2482500" cy="578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bg1"/>
                  </a:solidFill>
                </a:rPr>
                <a:t>Proton focus – Without Scattering foil</a:t>
              </a: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8D66DD6-88FA-6CA1-4032-E1701749C0E3}"/>
              </a:ext>
            </a:extLst>
          </p:cNvPr>
          <p:cNvCxnSpPr/>
          <p:nvPr/>
        </p:nvCxnSpPr>
        <p:spPr>
          <a:xfrm flipV="1">
            <a:off x="1663025" y="1209048"/>
            <a:ext cx="0" cy="2394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F6ED4DD-0A82-F62B-710C-FE59902CE2D1}"/>
              </a:ext>
            </a:extLst>
          </p:cNvPr>
          <p:cNvCxnSpPr>
            <a:cxnSpLocks/>
          </p:cNvCxnSpPr>
          <p:nvPr/>
        </p:nvCxnSpPr>
        <p:spPr>
          <a:xfrm>
            <a:off x="1428269" y="3407962"/>
            <a:ext cx="2393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947EEF9-3E7C-1827-835C-BA364A5F8EBC}"/>
              </a:ext>
            </a:extLst>
          </p:cNvPr>
          <p:cNvSpPr/>
          <p:nvPr/>
        </p:nvSpPr>
        <p:spPr>
          <a:xfrm>
            <a:off x="1669432" y="1706444"/>
            <a:ext cx="1669143" cy="1701518"/>
          </a:xfrm>
          <a:custGeom>
            <a:avLst/>
            <a:gdLst>
              <a:gd name="csX0" fmla="*/ 0 w 1669143"/>
              <a:gd name="csY0" fmla="*/ 119461 h 1701518"/>
              <a:gd name="csX1" fmla="*/ 377371 w 1669143"/>
              <a:gd name="csY1" fmla="*/ 163004 h 1701518"/>
              <a:gd name="csX2" fmla="*/ 1669143 w 1669143"/>
              <a:gd name="csY2" fmla="*/ 1701518 h 17015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669143" h="1701518">
                <a:moveTo>
                  <a:pt x="0" y="119461"/>
                </a:moveTo>
                <a:cubicBezTo>
                  <a:pt x="49590" y="9394"/>
                  <a:pt x="99181" y="-100672"/>
                  <a:pt x="377371" y="163004"/>
                </a:cubicBezTo>
                <a:cubicBezTo>
                  <a:pt x="655561" y="426680"/>
                  <a:pt x="1427238" y="1435423"/>
                  <a:pt x="1669143" y="1701518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26FF252-F32D-B256-309F-015E2977AA9D}"/>
              </a:ext>
            </a:extLst>
          </p:cNvPr>
          <p:cNvSpPr txBox="1"/>
          <p:nvPr/>
        </p:nvSpPr>
        <p:spPr>
          <a:xfrm>
            <a:off x="923962" y="400223"/>
            <a:ext cx="726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 err="1"/>
              <a:t>Lanex</a:t>
            </a:r>
            <a:r>
              <a:rPr lang="en-GB" dirty="0"/>
              <a:t> scintillator, filtered for 8 MeV proton (7 layer of Mylar)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1A164D4-8B38-8310-0CAF-E1567846385A}"/>
              </a:ext>
            </a:extLst>
          </p:cNvPr>
          <p:cNvSpPr/>
          <p:nvPr/>
        </p:nvSpPr>
        <p:spPr>
          <a:xfrm>
            <a:off x="1675838" y="1695299"/>
            <a:ext cx="1324086" cy="1731408"/>
          </a:xfrm>
          <a:custGeom>
            <a:avLst/>
            <a:gdLst>
              <a:gd name="csX0" fmla="*/ 0 w 1669143"/>
              <a:gd name="csY0" fmla="*/ 119461 h 1701518"/>
              <a:gd name="csX1" fmla="*/ 377371 w 1669143"/>
              <a:gd name="csY1" fmla="*/ 163004 h 1701518"/>
              <a:gd name="csX2" fmla="*/ 1669143 w 1669143"/>
              <a:gd name="csY2" fmla="*/ 1701518 h 1701518"/>
              <a:gd name="csX0" fmla="*/ 0 w 2048705"/>
              <a:gd name="csY0" fmla="*/ 119461 h 1684265"/>
              <a:gd name="csX1" fmla="*/ 377371 w 2048705"/>
              <a:gd name="csY1" fmla="*/ 163004 h 1684265"/>
              <a:gd name="csX2" fmla="*/ 2048705 w 2048705"/>
              <a:gd name="csY2" fmla="*/ 1684265 h 1684265"/>
              <a:gd name="csX0" fmla="*/ 0 w 1324086"/>
              <a:gd name="csY0" fmla="*/ 119461 h 1761903"/>
              <a:gd name="csX1" fmla="*/ 377371 w 1324086"/>
              <a:gd name="csY1" fmla="*/ 163004 h 1761903"/>
              <a:gd name="csX2" fmla="*/ 1324086 w 1324086"/>
              <a:gd name="csY2" fmla="*/ 1761903 h 17619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324086" h="1761903">
                <a:moveTo>
                  <a:pt x="0" y="119461"/>
                </a:moveTo>
                <a:cubicBezTo>
                  <a:pt x="49590" y="9394"/>
                  <a:pt x="99181" y="-100672"/>
                  <a:pt x="377371" y="163004"/>
                </a:cubicBezTo>
                <a:cubicBezTo>
                  <a:pt x="655561" y="426680"/>
                  <a:pt x="1082181" y="1495808"/>
                  <a:pt x="1324086" y="1761903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F8FDF9-F8A7-5D6F-2966-2D4BDC3AC167}"/>
              </a:ext>
            </a:extLst>
          </p:cNvPr>
          <p:cNvSpPr/>
          <p:nvPr/>
        </p:nvSpPr>
        <p:spPr>
          <a:xfrm>
            <a:off x="1682244" y="1709497"/>
            <a:ext cx="2048705" cy="1684265"/>
          </a:xfrm>
          <a:custGeom>
            <a:avLst/>
            <a:gdLst>
              <a:gd name="csX0" fmla="*/ 0 w 1669143"/>
              <a:gd name="csY0" fmla="*/ 119461 h 1701518"/>
              <a:gd name="csX1" fmla="*/ 377371 w 1669143"/>
              <a:gd name="csY1" fmla="*/ 163004 h 1701518"/>
              <a:gd name="csX2" fmla="*/ 1669143 w 1669143"/>
              <a:gd name="csY2" fmla="*/ 1701518 h 1701518"/>
              <a:gd name="csX0" fmla="*/ 0 w 2048705"/>
              <a:gd name="csY0" fmla="*/ 119461 h 1684265"/>
              <a:gd name="csX1" fmla="*/ 377371 w 2048705"/>
              <a:gd name="csY1" fmla="*/ 163004 h 1684265"/>
              <a:gd name="csX2" fmla="*/ 2048705 w 2048705"/>
              <a:gd name="csY2" fmla="*/ 1684265 h 16842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048705" h="1684265">
                <a:moveTo>
                  <a:pt x="0" y="119461"/>
                </a:moveTo>
                <a:cubicBezTo>
                  <a:pt x="49590" y="9394"/>
                  <a:pt x="99181" y="-100672"/>
                  <a:pt x="377371" y="163004"/>
                </a:cubicBezTo>
                <a:cubicBezTo>
                  <a:pt x="655561" y="426680"/>
                  <a:pt x="1806800" y="1418170"/>
                  <a:pt x="2048705" y="1684265"/>
                </a:cubicBezTo>
              </a:path>
            </a:pathLst>
          </a:custGeom>
          <a:ln w="28575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D235E34-D362-A77C-B9ED-D366E7A2F49D}"/>
              </a:ext>
            </a:extLst>
          </p:cNvPr>
          <p:cNvSpPr txBox="1"/>
          <p:nvPr/>
        </p:nvSpPr>
        <p:spPr>
          <a:xfrm>
            <a:off x="1683220" y="780818"/>
            <a:ext cx="2487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TNSA spectrum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26A13B9-73E1-0300-D062-DBC09A617259}"/>
              </a:ext>
            </a:extLst>
          </p:cNvPr>
          <p:cNvSpPr txBox="1"/>
          <p:nvPr/>
        </p:nvSpPr>
        <p:spPr>
          <a:xfrm>
            <a:off x="1897782" y="3558262"/>
            <a:ext cx="186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Energy (MeV)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10751F-0C79-6DCC-34C4-8C916250B945}"/>
              </a:ext>
            </a:extLst>
          </p:cNvPr>
          <p:cNvSpPr txBox="1"/>
          <p:nvPr/>
        </p:nvSpPr>
        <p:spPr>
          <a:xfrm rot="16200000">
            <a:off x="914467" y="2133857"/>
            <a:ext cx="93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Signal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0D2DA2-5B34-3A0C-04B1-017FEE401E9B}"/>
              </a:ext>
            </a:extLst>
          </p:cNvPr>
          <p:cNvSpPr txBox="1"/>
          <p:nvPr/>
        </p:nvSpPr>
        <p:spPr>
          <a:xfrm>
            <a:off x="2308220" y="1435367"/>
            <a:ext cx="186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Lanex</a:t>
            </a:r>
            <a:endParaRPr lang="en-GB" dirty="0"/>
          </a:p>
        </p:txBody>
      </p:sp>
      <p:pic>
        <p:nvPicPr>
          <p:cNvPr id="41" name="Picture 4">
            <a:extLst>
              <a:ext uri="{FF2B5EF4-FFF2-40B4-BE49-F238E27FC236}">
                <a16:creationId xmlns:a16="http://schemas.microsoft.com/office/drawing/2014/main" id="{4A719A91-768F-5C46-CA01-78E2DB8EC5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" t="1982" r="41461" b="24458"/>
          <a:stretch>
            <a:fillRect/>
          </a:stretch>
        </p:blipFill>
        <p:spPr bwMode="auto">
          <a:xfrm>
            <a:off x="9360270" y="153324"/>
            <a:ext cx="2618183" cy="20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EFA30E8-89D4-ACD9-090D-24CDDC821E0E}"/>
              </a:ext>
            </a:extLst>
          </p:cNvPr>
          <p:cNvCxnSpPr/>
          <p:nvPr/>
        </p:nvCxnSpPr>
        <p:spPr>
          <a:xfrm flipV="1">
            <a:off x="2040084" y="4333125"/>
            <a:ext cx="0" cy="6492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3821E93-3101-8A22-EBE4-1C915AFAB4B0}"/>
              </a:ext>
            </a:extLst>
          </p:cNvPr>
          <p:cNvSpPr txBox="1"/>
          <p:nvPr/>
        </p:nvSpPr>
        <p:spPr>
          <a:xfrm>
            <a:off x="1156561" y="4352116"/>
            <a:ext cx="982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E</a:t>
            </a:r>
            <a:r>
              <a:rPr lang="en-GB" baseline="-25000" dirty="0" err="1"/>
              <a:t>p,max</a:t>
            </a:r>
            <a:endParaRPr lang="en-GB" baseline="-25000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B6AE424-D5ED-FE6D-9C89-9801935718C6}"/>
              </a:ext>
            </a:extLst>
          </p:cNvPr>
          <p:cNvCxnSpPr/>
          <p:nvPr/>
        </p:nvCxnSpPr>
        <p:spPr>
          <a:xfrm flipV="1">
            <a:off x="3832423" y="4255055"/>
            <a:ext cx="0" cy="6492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259624B-8D73-A11D-56DF-E6C2913B0B43}"/>
              </a:ext>
            </a:extLst>
          </p:cNvPr>
          <p:cNvSpPr txBox="1"/>
          <p:nvPr/>
        </p:nvSpPr>
        <p:spPr>
          <a:xfrm>
            <a:off x="2568915" y="4275541"/>
            <a:ext cx="1341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Footprint Signal </a:t>
            </a:r>
            <a:endParaRPr lang="en-GB" baseline="-25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097F401-AFE4-5160-338F-26D821D9BD89}"/>
              </a:ext>
            </a:extLst>
          </p:cNvPr>
          <p:cNvSpPr txBox="1"/>
          <p:nvPr/>
        </p:nvSpPr>
        <p:spPr>
          <a:xfrm rot="16200000">
            <a:off x="5261965" y="2139785"/>
            <a:ext cx="93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Signal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A85AC40-8ABA-6EE6-A617-9CED28CB5195}"/>
              </a:ext>
            </a:extLst>
          </p:cNvPr>
          <p:cNvCxnSpPr/>
          <p:nvPr/>
        </p:nvCxnSpPr>
        <p:spPr>
          <a:xfrm flipV="1">
            <a:off x="6399463" y="4198963"/>
            <a:ext cx="0" cy="6492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18221394-4392-FF57-E51A-07B074189484}"/>
              </a:ext>
            </a:extLst>
          </p:cNvPr>
          <p:cNvSpPr txBox="1"/>
          <p:nvPr/>
        </p:nvSpPr>
        <p:spPr>
          <a:xfrm>
            <a:off x="5494246" y="4317300"/>
            <a:ext cx="982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E</a:t>
            </a:r>
            <a:r>
              <a:rPr lang="en-GB" baseline="-25000" dirty="0" err="1"/>
              <a:t>p,max</a:t>
            </a:r>
            <a:endParaRPr lang="en-GB" baseline="-25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728E37C-D172-BCE6-2CB8-3E0207ED6A5A}"/>
              </a:ext>
            </a:extLst>
          </p:cNvPr>
          <p:cNvCxnSpPr/>
          <p:nvPr/>
        </p:nvCxnSpPr>
        <p:spPr>
          <a:xfrm flipV="1">
            <a:off x="8242944" y="4155949"/>
            <a:ext cx="0" cy="6492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90EDA455-224D-0D4D-5D07-3621027C43D5}"/>
              </a:ext>
            </a:extLst>
          </p:cNvPr>
          <p:cNvSpPr txBox="1"/>
          <p:nvPr/>
        </p:nvSpPr>
        <p:spPr>
          <a:xfrm>
            <a:off x="6832480" y="4196524"/>
            <a:ext cx="1341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Footprint Signal </a:t>
            </a:r>
            <a:endParaRPr lang="en-GB" baseline="-25000" dirty="0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19E6A4A-25AB-68E6-2414-7C48DE2B1F2B}"/>
              </a:ext>
            </a:extLst>
          </p:cNvPr>
          <p:cNvCxnSpPr>
            <a:cxnSpLocks/>
          </p:cNvCxnSpPr>
          <p:nvPr/>
        </p:nvCxnSpPr>
        <p:spPr>
          <a:xfrm>
            <a:off x="8753489" y="4155949"/>
            <a:ext cx="0" cy="6803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C99CEF49-9D74-9688-3F8A-B861ED68B35A}"/>
              </a:ext>
            </a:extLst>
          </p:cNvPr>
          <p:cNvSpPr txBox="1"/>
          <p:nvPr/>
        </p:nvSpPr>
        <p:spPr>
          <a:xfrm>
            <a:off x="7818094" y="4311475"/>
            <a:ext cx="1341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or</a:t>
            </a:r>
            <a:endParaRPr lang="en-GB" baseline="-25000" dirty="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A15C6C93-4039-56F9-77B8-F8812BCBB05F}"/>
              </a:ext>
            </a:extLst>
          </p:cNvPr>
          <p:cNvSpPr/>
          <p:nvPr/>
        </p:nvSpPr>
        <p:spPr>
          <a:xfrm>
            <a:off x="6533135" y="1753317"/>
            <a:ext cx="1407887" cy="1628038"/>
          </a:xfrm>
          <a:custGeom>
            <a:avLst/>
            <a:gdLst>
              <a:gd name="csX0" fmla="*/ 0 w 1451429"/>
              <a:gd name="csY0" fmla="*/ 1408078 h 1408078"/>
              <a:gd name="csX1" fmla="*/ 624115 w 1451429"/>
              <a:gd name="csY1" fmla="*/ 193 h 1408078"/>
              <a:gd name="csX2" fmla="*/ 1451429 w 1451429"/>
              <a:gd name="csY2" fmla="*/ 1306478 h 1408078"/>
              <a:gd name="csX0" fmla="*/ 0 w 1407887"/>
              <a:gd name="csY0" fmla="*/ 1408060 h 1432125"/>
              <a:gd name="csX1" fmla="*/ 624115 w 1407887"/>
              <a:gd name="csY1" fmla="*/ 175 h 1432125"/>
              <a:gd name="csX2" fmla="*/ 1407887 w 1407887"/>
              <a:gd name="csY2" fmla="*/ 1432125 h 1432125"/>
              <a:gd name="csX0" fmla="*/ 0 w 1407887"/>
              <a:gd name="csY0" fmla="*/ 1737894 h 1761959"/>
              <a:gd name="csX1" fmla="*/ 769258 w 1407887"/>
              <a:gd name="csY1" fmla="*/ 137 h 1761959"/>
              <a:gd name="csX2" fmla="*/ 1407887 w 1407887"/>
              <a:gd name="csY2" fmla="*/ 1761959 h 176195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7887" h="1761959">
                <a:moveTo>
                  <a:pt x="0" y="1737894"/>
                </a:moveTo>
                <a:cubicBezTo>
                  <a:pt x="191105" y="1042418"/>
                  <a:pt x="527353" y="17070"/>
                  <a:pt x="769258" y="137"/>
                </a:cubicBezTo>
                <a:cubicBezTo>
                  <a:pt x="1011163" y="-16796"/>
                  <a:pt x="1240973" y="1536988"/>
                  <a:pt x="1407887" y="1761959"/>
                </a:cubicBezTo>
              </a:path>
            </a:pathLst>
          </a:custGeom>
          <a:ln w="28575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25A08DE-8454-F527-C16B-4D6221814029}"/>
              </a:ext>
            </a:extLst>
          </p:cNvPr>
          <p:cNvSpPr/>
          <p:nvPr/>
        </p:nvSpPr>
        <p:spPr>
          <a:xfrm>
            <a:off x="6036154" y="1764383"/>
            <a:ext cx="1407887" cy="1628038"/>
          </a:xfrm>
          <a:custGeom>
            <a:avLst/>
            <a:gdLst>
              <a:gd name="csX0" fmla="*/ 0 w 1451429"/>
              <a:gd name="csY0" fmla="*/ 1408078 h 1408078"/>
              <a:gd name="csX1" fmla="*/ 624115 w 1451429"/>
              <a:gd name="csY1" fmla="*/ 193 h 1408078"/>
              <a:gd name="csX2" fmla="*/ 1451429 w 1451429"/>
              <a:gd name="csY2" fmla="*/ 1306478 h 1408078"/>
              <a:gd name="csX0" fmla="*/ 0 w 1407887"/>
              <a:gd name="csY0" fmla="*/ 1408060 h 1432125"/>
              <a:gd name="csX1" fmla="*/ 624115 w 1407887"/>
              <a:gd name="csY1" fmla="*/ 175 h 1432125"/>
              <a:gd name="csX2" fmla="*/ 1407887 w 1407887"/>
              <a:gd name="csY2" fmla="*/ 1432125 h 1432125"/>
              <a:gd name="csX0" fmla="*/ 0 w 1407887"/>
              <a:gd name="csY0" fmla="*/ 1737894 h 1761959"/>
              <a:gd name="csX1" fmla="*/ 769258 w 1407887"/>
              <a:gd name="csY1" fmla="*/ 137 h 1761959"/>
              <a:gd name="csX2" fmla="*/ 1407887 w 1407887"/>
              <a:gd name="csY2" fmla="*/ 1761959 h 176195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7887" h="1761959">
                <a:moveTo>
                  <a:pt x="0" y="1737894"/>
                </a:moveTo>
                <a:cubicBezTo>
                  <a:pt x="191105" y="1042418"/>
                  <a:pt x="527353" y="17070"/>
                  <a:pt x="769258" y="137"/>
                </a:cubicBezTo>
                <a:cubicBezTo>
                  <a:pt x="1011163" y="-16796"/>
                  <a:pt x="1240973" y="1536988"/>
                  <a:pt x="1407887" y="1761959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1A7D63A-29E7-9BDC-18AC-9CB8008CDEF9}"/>
              </a:ext>
            </a:extLst>
          </p:cNvPr>
          <p:cNvSpPr txBox="1"/>
          <p:nvPr/>
        </p:nvSpPr>
        <p:spPr>
          <a:xfrm>
            <a:off x="7690210" y="4829711"/>
            <a:ext cx="1341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or equal</a:t>
            </a:r>
            <a:endParaRPr lang="en-GB" baseline="-250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24986EA-5DE8-2298-4BE4-63546D4E1731}"/>
              </a:ext>
            </a:extLst>
          </p:cNvPr>
          <p:cNvSpPr txBox="1"/>
          <p:nvPr/>
        </p:nvSpPr>
        <p:spPr>
          <a:xfrm>
            <a:off x="5793602" y="786488"/>
            <a:ext cx="3080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PMQ focus spectrum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D63EC45-D4AE-2F19-3ACF-0CCDC344651A}"/>
              </a:ext>
            </a:extLst>
          </p:cNvPr>
          <p:cNvSpPr/>
          <p:nvPr/>
        </p:nvSpPr>
        <p:spPr>
          <a:xfrm>
            <a:off x="6282071" y="1758850"/>
            <a:ext cx="1407887" cy="1628038"/>
          </a:xfrm>
          <a:custGeom>
            <a:avLst/>
            <a:gdLst>
              <a:gd name="csX0" fmla="*/ 0 w 1451429"/>
              <a:gd name="csY0" fmla="*/ 1408078 h 1408078"/>
              <a:gd name="csX1" fmla="*/ 624115 w 1451429"/>
              <a:gd name="csY1" fmla="*/ 193 h 1408078"/>
              <a:gd name="csX2" fmla="*/ 1451429 w 1451429"/>
              <a:gd name="csY2" fmla="*/ 1306478 h 1408078"/>
              <a:gd name="csX0" fmla="*/ 0 w 1407887"/>
              <a:gd name="csY0" fmla="*/ 1408060 h 1432125"/>
              <a:gd name="csX1" fmla="*/ 624115 w 1407887"/>
              <a:gd name="csY1" fmla="*/ 175 h 1432125"/>
              <a:gd name="csX2" fmla="*/ 1407887 w 1407887"/>
              <a:gd name="csY2" fmla="*/ 1432125 h 1432125"/>
              <a:gd name="csX0" fmla="*/ 0 w 1407887"/>
              <a:gd name="csY0" fmla="*/ 1737894 h 1761959"/>
              <a:gd name="csX1" fmla="*/ 769258 w 1407887"/>
              <a:gd name="csY1" fmla="*/ 137 h 1761959"/>
              <a:gd name="csX2" fmla="*/ 1407887 w 1407887"/>
              <a:gd name="csY2" fmla="*/ 1761959 h 176195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7887" h="1761959">
                <a:moveTo>
                  <a:pt x="0" y="1737894"/>
                </a:moveTo>
                <a:cubicBezTo>
                  <a:pt x="191105" y="1042418"/>
                  <a:pt x="527353" y="17070"/>
                  <a:pt x="769258" y="137"/>
                </a:cubicBezTo>
                <a:cubicBezTo>
                  <a:pt x="1011163" y="-16796"/>
                  <a:pt x="1240973" y="1536988"/>
                  <a:pt x="1407887" y="1761959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1194008-37EF-2252-FDC3-FA32AA3788F4}"/>
              </a:ext>
            </a:extLst>
          </p:cNvPr>
          <p:cNvCxnSpPr>
            <a:cxnSpLocks/>
          </p:cNvCxnSpPr>
          <p:nvPr/>
        </p:nvCxnSpPr>
        <p:spPr>
          <a:xfrm flipH="1">
            <a:off x="1659334" y="2448813"/>
            <a:ext cx="1034877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02A835C-76E9-F0D5-1E6A-8C750B7E7AD5}"/>
              </a:ext>
            </a:extLst>
          </p:cNvPr>
          <p:cNvCxnSpPr>
            <a:cxnSpLocks/>
          </p:cNvCxnSpPr>
          <p:nvPr/>
        </p:nvCxnSpPr>
        <p:spPr>
          <a:xfrm flipH="1" flipV="1">
            <a:off x="1669432" y="2904065"/>
            <a:ext cx="1014682" cy="9064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3013BE9-FE73-1E75-57F2-33700F65761F}"/>
              </a:ext>
            </a:extLst>
          </p:cNvPr>
          <p:cNvCxnSpPr>
            <a:cxnSpLocks/>
          </p:cNvCxnSpPr>
          <p:nvPr/>
        </p:nvCxnSpPr>
        <p:spPr>
          <a:xfrm flipH="1" flipV="1">
            <a:off x="1663025" y="2632529"/>
            <a:ext cx="1014682" cy="9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A989018-4836-FBDF-8EFB-1E408075BCDF}"/>
              </a:ext>
            </a:extLst>
          </p:cNvPr>
          <p:cNvCxnSpPr>
            <a:cxnSpLocks/>
          </p:cNvCxnSpPr>
          <p:nvPr/>
        </p:nvCxnSpPr>
        <p:spPr>
          <a:xfrm flipH="1" flipV="1">
            <a:off x="6036154" y="2054044"/>
            <a:ext cx="987433" cy="1707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D5A56B6-A435-9F08-20EF-C5966961222D}"/>
              </a:ext>
            </a:extLst>
          </p:cNvPr>
          <p:cNvCxnSpPr>
            <a:cxnSpLocks/>
          </p:cNvCxnSpPr>
          <p:nvPr/>
        </p:nvCxnSpPr>
        <p:spPr>
          <a:xfrm flipH="1" flipV="1">
            <a:off x="6015255" y="2101046"/>
            <a:ext cx="1014682" cy="9064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45266C7-834A-CB85-B449-917037EE9FE2}"/>
              </a:ext>
            </a:extLst>
          </p:cNvPr>
          <p:cNvCxnSpPr>
            <a:cxnSpLocks/>
          </p:cNvCxnSpPr>
          <p:nvPr/>
        </p:nvCxnSpPr>
        <p:spPr>
          <a:xfrm flipH="1" flipV="1">
            <a:off x="6020563" y="1730290"/>
            <a:ext cx="1014682" cy="9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F3594A0-CE5C-754A-909C-FCD541DD7F8E}"/>
              </a:ext>
            </a:extLst>
          </p:cNvPr>
          <p:cNvSpPr txBox="1"/>
          <p:nvPr/>
        </p:nvSpPr>
        <p:spPr>
          <a:xfrm>
            <a:off x="6658883" y="1271788"/>
            <a:ext cx="186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Lanex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A5E787-910D-8341-65C4-77CDFBF065D7}"/>
              </a:ext>
            </a:extLst>
          </p:cNvPr>
          <p:cNvSpPr txBox="1"/>
          <p:nvPr/>
        </p:nvSpPr>
        <p:spPr>
          <a:xfrm>
            <a:off x="2414813" y="3354547"/>
            <a:ext cx="9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 MeV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476312-12C1-DE2C-C9D6-874DBE1EBCC8}"/>
              </a:ext>
            </a:extLst>
          </p:cNvPr>
          <p:cNvSpPr txBox="1"/>
          <p:nvPr/>
        </p:nvSpPr>
        <p:spPr>
          <a:xfrm>
            <a:off x="6190979" y="3555877"/>
            <a:ext cx="186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Energy (MeV)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25C4CA0-2B51-785C-24EE-77CAA4D61609}"/>
              </a:ext>
            </a:extLst>
          </p:cNvPr>
          <p:cNvSpPr txBox="1"/>
          <p:nvPr/>
        </p:nvSpPr>
        <p:spPr>
          <a:xfrm>
            <a:off x="3711879" y="5121998"/>
            <a:ext cx="8223202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sz="1500" dirty="0"/>
          </a:p>
          <a:p>
            <a:pPr algn="just"/>
            <a:r>
              <a:rPr lang="en-GB" sz="1500" dirty="0" err="1"/>
              <a:t>i</a:t>
            </a:r>
            <a:r>
              <a:rPr lang="en-GB" sz="1500" dirty="0"/>
              <a:t>) Not having the ability to switch back to TP is a key issue to highlight. </a:t>
            </a:r>
          </a:p>
          <a:p>
            <a:pPr algn="just"/>
            <a:endParaRPr lang="en-GB" sz="1500" dirty="0"/>
          </a:p>
          <a:p>
            <a:pPr algn="just"/>
            <a:r>
              <a:rPr lang="en-GB" sz="1500" dirty="0"/>
              <a:t>ii) Relying on proton focus imager can be misleading due to narrow energy window. Require spectrum reconstruction.  </a:t>
            </a:r>
          </a:p>
          <a:p>
            <a:pPr algn="just"/>
            <a:endParaRPr lang="en-GB" sz="1500" dirty="0"/>
          </a:p>
          <a:p>
            <a:pPr algn="just"/>
            <a:r>
              <a:rPr lang="en-GB" sz="1500" dirty="0"/>
              <a:t>iii) The need for on-shot primary or secondary diagnostics, that can map the full spectrum.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69ABDD-86DF-2A08-2E3E-E62B731C0C71}"/>
              </a:ext>
            </a:extLst>
          </p:cNvPr>
          <p:cNvSpPr txBox="1"/>
          <p:nvPr/>
        </p:nvSpPr>
        <p:spPr>
          <a:xfrm>
            <a:off x="6747058" y="3295244"/>
            <a:ext cx="9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 MeV</a:t>
            </a:r>
          </a:p>
        </p:txBody>
      </p:sp>
    </p:spTree>
    <p:extLst>
      <p:ext uri="{BB962C8B-B14F-4D97-AF65-F5344CB8AC3E}">
        <p14:creationId xmlns:p14="http://schemas.microsoft.com/office/powerpoint/2010/main" val="1484114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B69F2-0782-F372-6FC4-103B47492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4B335E-4B61-2F88-29F6-AE6F8631650B}"/>
              </a:ext>
            </a:extLst>
          </p:cNvPr>
          <p:cNvCxnSpPr/>
          <p:nvPr/>
        </p:nvCxnSpPr>
        <p:spPr>
          <a:xfrm>
            <a:off x="986110" y="0"/>
            <a:ext cx="0" cy="6858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4F62257-F71B-F84F-4FCA-4706B575221E}"/>
              </a:ext>
            </a:extLst>
          </p:cNvPr>
          <p:cNvSpPr/>
          <p:nvPr/>
        </p:nvSpPr>
        <p:spPr>
          <a:xfrm>
            <a:off x="4173650" y="2019805"/>
            <a:ext cx="265471" cy="245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542253F-652D-BEAA-75BE-36F863543301}"/>
              </a:ext>
            </a:extLst>
          </p:cNvPr>
          <p:cNvSpPr/>
          <p:nvPr/>
        </p:nvSpPr>
        <p:spPr>
          <a:xfrm>
            <a:off x="5328789" y="969043"/>
            <a:ext cx="265471" cy="24580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diagram of a laser&#10;&#10;Description automatically generated">
            <a:extLst>
              <a:ext uri="{FF2B5EF4-FFF2-40B4-BE49-F238E27FC236}">
                <a16:creationId xmlns:a16="http://schemas.microsoft.com/office/drawing/2014/main" id="{8CA38ECD-5676-19BB-7CF6-715CAA0A5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726" y="644174"/>
            <a:ext cx="5164653" cy="5569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B72CC6-AAEF-A17D-01BB-641C1153D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8182" y="563469"/>
            <a:ext cx="4747547" cy="25911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A diagram of a graph&#10;&#10;Description automatically generated">
            <a:extLst>
              <a:ext uri="{FF2B5EF4-FFF2-40B4-BE49-F238E27FC236}">
                <a16:creationId xmlns:a16="http://schemas.microsoft.com/office/drawing/2014/main" id="{EE686297-676A-A7B0-B7B8-8B24FEF18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027" y="3703400"/>
            <a:ext cx="4259440" cy="3085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BA0288-418F-3260-5885-09D9498A92EC}"/>
              </a:ext>
            </a:extLst>
          </p:cNvPr>
          <p:cNvSpPr txBox="1"/>
          <p:nvPr/>
        </p:nvSpPr>
        <p:spPr>
          <a:xfrm>
            <a:off x="968513" y="6520228"/>
            <a:ext cx="6410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C. J. McQueen et al., </a:t>
            </a:r>
            <a:r>
              <a:rPr lang="fr-FR" dirty="0"/>
              <a:t>Communications Physics 8, 66 (2025)</a:t>
            </a:r>
            <a:endParaRPr lang="en-GB" dirty="0"/>
          </a:p>
        </p:txBody>
      </p:sp>
      <p:sp>
        <p:nvSpPr>
          <p:cNvPr id="8" name="Shape 169">
            <a:extLst>
              <a:ext uri="{FF2B5EF4-FFF2-40B4-BE49-F238E27FC236}">
                <a16:creationId xmlns:a16="http://schemas.microsoft.com/office/drawing/2014/main" id="{15D165B9-A595-0001-232D-D2EA9BD7CC03}"/>
              </a:ext>
            </a:extLst>
          </p:cNvPr>
          <p:cNvSpPr/>
          <p:nvPr/>
        </p:nvSpPr>
        <p:spPr>
          <a:xfrm>
            <a:off x="1214926" y="80406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Synthetic diagnostic of proton spectrum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98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3DCF1-B628-EF39-4F14-21B685891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1">
            <a:extLst>
              <a:ext uri="{FF2B5EF4-FFF2-40B4-BE49-F238E27FC236}">
                <a16:creationId xmlns:a16="http://schemas.microsoft.com/office/drawing/2014/main" id="{7F41DAA9-2093-34DC-9701-BC5A7A36EDEF}"/>
              </a:ext>
            </a:extLst>
          </p:cNvPr>
          <p:cNvSpPr/>
          <p:nvPr/>
        </p:nvSpPr>
        <p:spPr>
          <a:xfrm>
            <a:off x="7374617" y="3403644"/>
            <a:ext cx="4342925" cy="865174"/>
          </a:xfrm>
          <a:prstGeom prst="roundRect">
            <a:avLst>
              <a:gd name="adj" fmla="val 12890"/>
            </a:avLst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: Rounded Corners 21">
            <a:extLst>
              <a:ext uri="{FF2B5EF4-FFF2-40B4-BE49-F238E27FC236}">
                <a16:creationId xmlns:a16="http://schemas.microsoft.com/office/drawing/2014/main" id="{6AFAC745-4AE1-A0AE-08CC-266EB8705B75}"/>
              </a:ext>
            </a:extLst>
          </p:cNvPr>
          <p:cNvSpPr/>
          <p:nvPr/>
        </p:nvSpPr>
        <p:spPr>
          <a:xfrm>
            <a:off x="7358299" y="4425904"/>
            <a:ext cx="4342925" cy="865174"/>
          </a:xfrm>
          <a:prstGeom prst="roundRect">
            <a:avLst>
              <a:gd name="adj" fmla="val 12890"/>
            </a:avLst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: Rounded Corners 21">
            <a:extLst>
              <a:ext uri="{FF2B5EF4-FFF2-40B4-BE49-F238E27FC236}">
                <a16:creationId xmlns:a16="http://schemas.microsoft.com/office/drawing/2014/main" id="{44D208B7-6682-C314-E1DC-09741E6C94EC}"/>
              </a:ext>
            </a:extLst>
          </p:cNvPr>
          <p:cNvSpPr/>
          <p:nvPr/>
        </p:nvSpPr>
        <p:spPr>
          <a:xfrm>
            <a:off x="7381057" y="5419976"/>
            <a:ext cx="4342925" cy="865174"/>
          </a:xfrm>
          <a:prstGeom prst="roundRect">
            <a:avLst>
              <a:gd name="adj" fmla="val 12890"/>
            </a:avLst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: Rounded Corners 21">
            <a:extLst>
              <a:ext uri="{FF2B5EF4-FFF2-40B4-BE49-F238E27FC236}">
                <a16:creationId xmlns:a16="http://schemas.microsoft.com/office/drawing/2014/main" id="{EA247696-FE4A-2ED1-2FE6-570F22570552}"/>
              </a:ext>
            </a:extLst>
          </p:cNvPr>
          <p:cNvSpPr/>
          <p:nvPr/>
        </p:nvSpPr>
        <p:spPr>
          <a:xfrm>
            <a:off x="1431344" y="5345826"/>
            <a:ext cx="4386203" cy="865174"/>
          </a:xfrm>
          <a:prstGeom prst="roundRect">
            <a:avLst>
              <a:gd name="adj" fmla="val 1289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: Rounded Corners 21">
            <a:extLst>
              <a:ext uri="{FF2B5EF4-FFF2-40B4-BE49-F238E27FC236}">
                <a16:creationId xmlns:a16="http://schemas.microsoft.com/office/drawing/2014/main" id="{F2BAC059-F2E0-AE37-25BC-E621E4A09B13}"/>
              </a:ext>
            </a:extLst>
          </p:cNvPr>
          <p:cNvSpPr/>
          <p:nvPr/>
        </p:nvSpPr>
        <p:spPr>
          <a:xfrm>
            <a:off x="1405510" y="4387225"/>
            <a:ext cx="4386203" cy="865174"/>
          </a:xfrm>
          <a:prstGeom prst="roundRect">
            <a:avLst>
              <a:gd name="adj" fmla="val 1289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8A4A3A1-D74D-A306-7340-4A520565E7E0}"/>
              </a:ext>
            </a:extLst>
          </p:cNvPr>
          <p:cNvSpPr/>
          <p:nvPr/>
        </p:nvSpPr>
        <p:spPr>
          <a:xfrm>
            <a:off x="1391741" y="3403644"/>
            <a:ext cx="4386203" cy="865174"/>
          </a:xfrm>
          <a:prstGeom prst="roundRect">
            <a:avLst>
              <a:gd name="adj" fmla="val 1289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21">
            <a:extLst>
              <a:ext uri="{FF2B5EF4-FFF2-40B4-BE49-F238E27FC236}">
                <a16:creationId xmlns:a16="http://schemas.microsoft.com/office/drawing/2014/main" id="{460CCDAA-1CD4-62AF-347D-93DBAD35AA51}"/>
              </a:ext>
            </a:extLst>
          </p:cNvPr>
          <p:cNvSpPr/>
          <p:nvPr/>
        </p:nvSpPr>
        <p:spPr>
          <a:xfrm>
            <a:off x="1405510" y="2414414"/>
            <a:ext cx="4386203" cy="865174"/>
          </a:xfrm>
          <a:prstGeom prst="roundRect">
            <a:avLst>
              <a:gd name="adj" fmla="val 1289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07AB23-CA61-3BF1-8ACC-ECD171781E01}"/>
              </a:ext>
            </a:extLst>
          </p:cNvPr>
          <p:cNvCxnSpPr/>
          <p:nvPr/>
        </p:nvCxnSpPr>
        <p:spPr>
          <a:xfrm>
            <a:off x="986110" y="0"/>
            <a:ext cx="0" cy="6858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C58BDB6-2D87-8F2C-9DE6-BD7BFF91DE82}"/>
              </a:ext>
            </a:extLst>
          </p:cNvPr>
          <p:cNvSpPr/>
          <p:nvPr/>
        </p:nvSpPr>
        <p:spPr>
          <a:xfrm>
            <a:off x="5421575" y="345177"/>
            <a:ext cx="265471" cy="24580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hape 169">
            <a:extLst>
              <a:ext uri="{FF2B5EF4-FFF2-40B4-BE49-F238E27FC236}">
                <a16:creationId xmlns:a16="http://schemas.microsoft.com/office/drawing/2014/main" id="{F82848DC-7E9D-8CB5-D831-F28176F28430}"/>
              </a:ext>
            </a:extLst>
          </p:cNvPr>
          <p:cNvSpPr/>
          <p:nvPr/>
        </p:nvSpPr>
        <p:spPr>
          <a:xfrm>
            <a:off x="1007672" y="-30033"/>
            <a:ext cx="3091459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Capture Beamline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BAB58CC4-C781-C57E-CBC2-D30D4E523509}"/>
              </a:ext>
            </a:extLst>
          </p:cNvPr>
          <p:cNvSpPr/>
          <p:nvPr/>
        </p:nvSpPr>
        <p:spPr>
          <a:xfrm>
            <a:off x="2350742" y="910736"/>
            <a:ext cx="2978436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Identified Issues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8443F244-A00E-1257-B1F1-71A6E6051149}"/>
              </a:ext>
            </a:extLst>
          </p:cNvPr>
          <p:cNvSpPr/>
          <p:nvPr/>
        </p:nvSpPr>
        <p:spPr>
          <a:xfrm>
            <a:off x="7175881" y="938768"/>
            <a:ext cx="5016119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Potential Solutions/Improvements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Rectangle: Rounded Corners 21">
            <a:extLst>
              <a:ext uri="{FF2B5EF4-FFF2-40B4-BE49-F238E27FC236}">
                <a16:creationId xmlns:a16="http://schemas.microsoft.com/office/drawing/2014/main" id="{18F41B2E-5B28-0B07-CE0A-11ABD225F357}"/>
              </a:ext>
            </a:extLst>
          </p:cNvPr>
          <p:cNvSpPr/>
          <p:nvPr/>
        </p:nvSpPr>
        <p:spPr>
          <a:xfrm>
            <a:off x="1430330" y="1455813"/>
            <a:ext cx="4341663" cy="865174"/>
          </a:xfrm>
          <a:prstGeom prst="roundRect">
            <a:avLst>
              <a:gd name="adj" fmla="val 1289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21">
            <a:extLst>
              <a:ext uri="{FF2B5EF4-FFF2-40B4-BE49-F238E27FC236}">
                <a16:creationId xmlns:a16="http://schemas.microsoft.com/office/drawing/2014/main" id="{00C31F43-17CB-DDCB-9B7A-50708C6ABC18}"/>
              </a:ext>
            </a:extLst>
          </p:cNvPr>
          <p:cNvSpPr/>
          <p:nvPr/>
        </p:nvSpPr>
        <p:spPr>
          <a:xfrm>
            <a:off x="7374617" y="1425184"/>
            <a:ext cx="4342925" cy="865174"/>
          </a:xfrm>
          <a:prstGeom prst="roundRect">
            <a:avLst>
              <a:gd name="adj" fmla="val 12890"/>
            </a:avLst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5EC05AFD-8164-90AC-29EF-9B09F71B0E6F}"/>
              </a:ext>
            </a:extLst>
          </p:cNvPr>
          <p:cNvSpPr/>
          <p:nvPr/>
        </p:nvSpPr>
        <p:spPr>
          <a:xfrm rot="5400000">
            <a:off x="6338332" y="1357166"/>
            <a:ext cx="334760" cy="972831"/>
          </a:xfrm>
          <a:prstGeom prst="upArrow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B4066E-CC87-1102-DEE8-77D546B83EDE}"/>
              </a:ext>
            </a:extLst>
          </p:cNvPr>
          <p:cNvSpPr txBox="1"/>
          <p:nvPr/>
        </p:nvSpPr>
        <p:spPr>
          <a:xfrm>
            <a:off x="1481782" y="3262320"/>
            <a:ext cx="41674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Proton focus- Low dose (with scatterer).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9D9301-C341-55D4-26EA-E946AFD801F2}"/>
              </a:ext>
            </a:extLst>
          </p:cNvPr>
          <p:cNvSpPr txBox="1"/>
          <p:nvPr/>
        </p:nvSpPr>
        <p:spPr>
          <a:xfrm>
            <a:off x="7374617" y="5276455"/>
            <a:ext cx="4281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Better monitoring solutions of PMQ positions and improved diagnostics.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7AA3AE-9BC8-38BC-1611-BFD8B4E575F4}"/>
              </a:ext>
            </a:extLst>
          </p:cNvPr>
          <p:cNvSpPr txBox="1"/>
          <p:nvPr/>
        </p:nvSpPr>
        <p:spPr>
          <a:xfrm>
            <a:off x="1405510" y="1549240"/>
            <a:ext cx="4167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Proton focus- High degree of spatial structure (without scatterer).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93A24A-8235-C328-6A21-8D9685A6D5AC}"/>
              </a:ext>
            </a:extLst>
          </p:cNvPr>
          <p:cNvSpPr txBox="1"/>
          <p:nvPr/>
        </p:nvSpPr>
        <p:spPr>
          <a:xfrm>
            <a:off x="1444224" y="5494839"/>
            <a:ext cx="429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Hysteresis on some drives, limiting accurate replacement of PMQs.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1FB64-7FB7-49EC-E1BB-418FA69DB44C}"/>
              </a:ext>
            </a:extLst>
          </p:cNvPr>
          <p:cNvSpPr txBox="1"/>
          <p:nvPr/>
        </p:nvSpPr>
        <p:spPr>
          <a:xfrm>
            <a:off x="1405510" y="2313934"/>
            <a:ext cx="4167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Distance to target limited, which influences proton capture.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A3A2729-9B30-F101-72EE-93FF2F1CF5FF}"/>
              </a:ext>
            </a:extLst>
          </p:cNvPr>
          <p:cNvSpPr txBox="1"/>
          <p:nvPr/>
        </p:nvSpPr>
        <p:spPr>
          <a:xfrm>
            <a:off x="1437784" y="4219647"/>
            <a:ext cx="429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No transverse movement to remove PMQs from TP line. </a:t>
            </a:r>
          </a:p>
          <a:p>
            <a:pPr algn="just"/>
            <a:endParaRPr lang="en-GB" dirty="0"/>
          </a:p>
        </p:txBody>
      </p:sp>
      <p:sp>
        <p:nvSpPr>
          <p:cNvPr id="27" name="Rectangle: Rounded Corners 21">
            <a:extLst>
              <a:ext uri="{FF2B5EF4-FFF2-40B4-BE49-F238E27FC236}">
                <a16:creationId xmlns:a16="http://schemas.microsoft.com/office/drawing/2014/main" id="{5EC01FD2-6880-8471-B687-47B0340EA8B5}"/>
              </a:ext>
            </a:extLst>
          </p:cNvPr>
          <p:cNvSpPr/>
          <p:nvPr/>
        </p:nvSpPr>
        <p:spPr>
          <a:xfrm>
            <a:off x="7374617" y="2414414"/>
            <a:ext cx="4342925" cy="865174"/>
          </a:xfrm>
          <a:prstGeom prst="roundRect">
            <a:avLst>
              <a:gd name="adj" fmla="val 12890"/>
            </a:avLst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7AD3DE72-09B4-0E1D-38F9-0316591B8973}"/>
              </a:ext>
            </a:extLst>
          </p:cNvPr>
          <p:cNvSpPr/>
          <p:nvPr/>
        </p:nvSpPr>
        <p:spPr>
          <a:xfrm rot="5400000">
            <a:off x="6338332" y="2347763"/>
            <a:ext cx="334760" cy="972831"/>
          </a:xfrm>
          <a:prstGeom prst="upArrow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063D0083-7CE5-410F-AF67-515D881865BB}"/>
              </a:ext>
            </a:extLst>
          </p:cNvPr>
          <p:cNvSpPr/>
          <p:nvPr/>
        </p:nvSpPr>
        <p:spPr>
          <a:xfrm rot="5400000">
            <a:off x="6338331" y="3349816"/>
            <a:ext cx="334760" cy="972831"/>
          </a:xfrm>
          <a:prstGeom prst="upArrow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Up 32">
            <a:extLst>
              <a:ext uri="{FF2B5EF4-FFF2-40B4-BE49-F238E27FC236}">
                <a16:creationId xmlns:a16="http://schemas.microsoft.com/office/drawing/2014/main" id="{F3056B52-8947-DC1F-194C-487BDFA83603}"/>
              </a:ext>
            </a:extLst>
          </p:cNvPr>
          <p:cNvSpPr/>
          <p:nvPr/>
        </p:nvSpPr>
        <p:spPr>
          <a:xfrm rot="5400000">
            <a:off x="6360624" y="4290855"/>
            <a:ext cx="334760" cy="972831"/>
          </a:xfrm>
          <a:prstGeom prst="upArrow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Arrow: Up 33">
            <a:extLst>
              <a:ext uri="{FF2B5EF4-FFF2-40B4-BE49-F238E27FC236}">
                <a16:creationId xmlns:a16="http://schemas.microsoft.com/office/drawing/2014/main" id="{44FC2013-5229-95FB-8AB3-CD1E73562F8E}"/>
              </a:ext>
            </a:extLst>
          </p:cNvPr>
          <p:cNvSpPr/>
          <p:nvPr/>
        </p:nvSpPr>
        <p:spPr>
          <a:xfrm rot="5400000">
            <a:off x="6338332" y="5281452"/>
            <a:ext cx="334760" cy="972831"/>
          </a:xfrm>
          <a:prstGeom prst="upArrow">
            <a:avLst/>
          </a:prstGeom>
          <a:solidFill>
            <a:schemeClr val="accent3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6BB6C6C-C009-4CE6-64C8-2DB0A2F2F6EC}"/>
              </a:ext>
            </a:extLst>
          </p:cNvPr>
          <p:cNvSpPr txBox="1"/>
          <p:nvPr/>
        </p:nvSpPr>
        <p:spPr>
          <a:xfrm>
            <a:off x="7346450" y="1414751"/>
            <a:ext cx="4281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Upgrade to x4 PMQ system </a:t>
            </a:r>
          </a:p>
          <a:p>
            <a:pPr algn="just"/>
            <a:r>
              <a:rPr lang="en-GB" dirty="0"/>
              <a:t>(would require significant engineering to add/modify setup).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65FF5FE-D415-785E-1F5B-4C69C05BD34E}"/>
              </a:ext>
            </a:extLst>
          </p:cNvPr>
          <p:cNvSpPr txBox="1"/>
          <p:nvPr/>
        </p:nvSpPr>
        <p:spPr>
          <a:xfrm>
            <a:off x="7346450" y="2562244"/>
            <a:ext cx="4281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Modifications to mounting of PMQ1 and target.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3DAE9DE-059D-E8A0-D2CF-CFE0C1E3011C}"/>
              </a:ext>
            </a:extLst>
          </p:cNvPr>
          <p:cNvSpPr txBox="1"/>
          <p:nvPr/>
        </p:nvSpPr>
        <p:spPr>
          <a:xfrm>
            <a:off x="7319912" y="4301848"/>
            <a:ext cx="4281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Add larger stages to each PMQ to move out of beam central axis.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3BF3AB-B399-935A-E145-EFF661FD9226}"/>
              </a:ext>
            </a:extLst>
          </p:cNvPr>
          <p:cNvSpPr txBox="1"/>
          <p:nvPr/>
        </p:nvSpPr>
        <p:spPr>
          <a:xfrm>
            <a:off x="7381057" y="3403644"/>
            <a:ext cx="4281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Upgrade to x4 PMQ system </a:t>
            </a:r>
          </a:p>
          <a:p>
            <a:pPr algn="just"/>
            <a:r>
              <a:rPr lang="en-GB" dirty="0"/>
              <a:t>(would require significant engineering to add/modify setup).</a:t>
            </a:r>
          </a:p>
        </p:txBody>
      </p:sp>
    </p:spTree>
    <p:extLst>
      <p:ext uri="{BB962C8B-B14F-4D97-AF65-F5344CB8AC3E}">
        <p14:creationId xmlns:p14="http://schemas.microsoft.com/office/powerpoint/2010/main" val="2508276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04D83-4CAF-A672-211C-9ABB0A474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C1D2C5-2179-F343-1235-E19DEF3115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74DD3163-B8F1-E082-7466-65D97E08602F}"/>
              </a:ext>
            </a:extLst>
          </p:cNvPr>
          <p:cNvSpPr/>
          <p:nvPr/>
        </p:nvSpPr>
        <p:spPr>
          <a:xfrm>
            <a:off x="1078956" y="176653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Future Beamtime in SCAPA and Beyond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D32480C7-0949-DD42-BEE9-746C339A41BA}"/>
              </a:ext>
            </a:extLst>
          </p:cNvPr>
          <p:cNvSpPr/>
          <p:nvPr/>
        </p:nvSpPr>
        <p:spPr>
          <a:xfrm>
            <a:off x="1155156" y="805836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SCAPA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Rectangle: Rounded Corners 23">
            <a:extLst>
              <a:ext uri="{FF2B5EF4-FFF2-40B4-BE49-F238E27FC236}">
                <a16:creationId xmlns:a16="http://schemas.microsoft.com/office/drawing/2014/main" id="{931E82E5-E3C3-3E34-5FAF-828C00A2E381}"/>
              </a:ext>
            </a:extLst>
          </p:cNvPr>
          <p:cNvSpPr/>
          <p:nvPr/>
        </p:nvSpPr>
        <p:spPr>
          <a:xfrm>
            <a:off x="1039104" y="1431705"/>
            <a:ext cx="3545595" cy="5189644"/>
          </a:xfrm>
          <a:prstGeom prst="roundRect">
            <a:avLst/>
          </a:prstGeom>
          <a:solidFill>
            <a:srgbClr val="9FC3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: Rounded Corners 23">
            <a:extLst>
              <a:ext uri="{FF2B5EF4-FFF2-40B4-BE49-F238E27FC236}">
                <a16:creationId xmlns:a16="http://schemas.microsoft.com/office/drawing/2014/main" id="{42839C95-0A40-4786-32A5-E87AC5613938}"/>
              </a:ext>
            </a:extLst>
          </p:cNvPr>
          <p:cNvSpPr/>
          <p:nvPr/>
        </p:nvSpPr>
        <p:spPr>
          <a:xfrm>
            <a:off x="4688657" y="1435019"/>
            <a:ext cx="3565526" cy="5189644"/>
          </a:xfrm>
          <a:prstGeom prst="round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: Rounded Corners 23">
            <a:extLst>
              <a:ext uri="{FF2B5EF4-FFF2-40B4-BE49-F238E27FC236}">
                <a16:creationId xmlns:a16="http://schemas.microsoft.com/office/drawing/2014/main" id="{1481AB44-3B07-9B59-8D22-9AD91F80AD32}"/>
              </a:ext>
            </a:extLst>
          </p:cNvPr>
          <p:cNvSpPr/>
          <p:nvPr/>
        </p:nvSpPr>
        <p:spPr>
          <a:xfrm>
            <a:off x="8319043" y="1435019"/>
            <a:ext cx="3678223" cy="5189644"/>
          </a:xfrm>
          <a:prstGeom prst="round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hape 169">
            <a:extLst>
              <a:ext uri="{FF2B5EF4-FFF2-40B4-BE49-F238E27FC236}">
                <a16:creationId xmlns:a16="http://schemas.microsoft.com/office/drawing/2014/main" id="{E5D77F05-66F9-1E24-4164-8C83EC6F5029}"/>
              </a:ext>
            </a:extLst>
          </p:cNvPr>
          <p:cNvSpPr/>
          <p:nvPr/>
        </p:nvSpPr>
        <p:spPr>
          <a:xfrm>
            <a:off x="1986222" y="1473619"/>
            <a:ext cx="1829344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Cell Studies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Shape 169">
            <a:extLst>
              <a:ext uri="{FF2B5EF4-FFF2-40B4-BE49-F238E27FC236}">
                <a16:creationId xmlns:a16="http://schemas.microsoft.com/office/drawing/2014/main" id="{570F7D6D-4316-B04B-09D2-7219B11B06EC}"/>
              </a:ext>
            </a:extLst>
          </p:cNvPr>
          <p:cNvSpPr/>
          <p:nvPr/>
        </p:nvSpPr>
        <p:spPr>
          <a:xfrm>
            <a:off x="5302251" y="1435019"/>
            <a:ext cx="2400300" cy="8699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Capture system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Shape 169">
            <a:extLst>
              <a:ext uri="{FF2B5EF4-FFF2-40B4-BE49-F238E27FC236}">
                <a16:creationId xmlns:a16="http://schemas.microsoft.com/office/drawing/2014/main" id="{C270D2F8-4C88-7707-2687-EA2B418DEC7D}"/>
              </a:ext>
            </a:extLst>
          </p:cNvPr>
          <p:cNvSpPr/>
          <p:nvPr/>
        </p:nvSpPr>
        <p:spPr>
          <a:xfrm>
            <a:off x="9007642" y="1435019"/>
            <a:ext cx="2400300" cy="8699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Diagnostic Development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F0103B-A949-860C-9120-573C1190A090}"/>
              </a:ext>
            </a:extLst>
          </p:cNvPr>
          <p:cNvSpPr txBox="1"/>
          <p:nvPr/>
        </p:nvSpPr>
        <p:spPr>
          <a:xfrm>
            <a:off x="1078956" y="2359379"/>
            <a:ext cx="3505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Repeat Nov 2026 beamtime with improved cell irradiation durations/lessons learnt.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8751D9-BDF1-B988-BEF0-20E27B9CC1AA}"/>
              </a:ext>
            </a:extLst>
          </p:cNvPr>
          <p:cNvSpPr txBox="1"/>
          <p:nvPr/>
        </p:nvSpPr>
        <p:spPr>
          <a:xfrm>
            <a:off x="1078956" y="3575292"/>
            <a:ext cx="33391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Test the influence of irradiation rate, through variation of shot rate to achieve the same overall dose.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A2FC54-9D1A-9D24-7B61-78EA572B3C99}"/>
              </a:ext>
            </a:extLst>
          </p:cNvPr>
          <p:cNvSpPr txBox="1"/>
          <p:nvPr/>
        </p:nvSpPr>
        <p:spPr>
          <a:xfrm>
            <a:off x="4823897" y="2399685"/>
            <a:ext cx="33223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Greater knowledge on input source parameters and stability.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045B3-AA18-5AC3-72D3-90EA7D43A6D1}"/>
              </a:ext>
            </a:extLst>
          </p:cNvPr>
          <p:cNvSpPr txBox="1"/>
          <p:nvPr/>
        </p:nvSpPr>
        <p:spPr>
          <a:xfrm>
            <a:off x="4855292" y="3429000"/>
            <a:ext cx="3193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Implementation of a &gt; 4 PMQ capture system.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0A33B8-8283-1B32-754F-44987C0349A3}"/>
              </a:ext>
            </a:extLst>
          </p:cNvPr>
          <p:cNvSpPr txBox="1"/>
          <p:nvPr/>
        </p:nvSpPr>
        <p:spPr>
          <a:xfrm>
            <a:off x="4846824" y="5353807"/>
            <a:ext cx="3406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Alter PMQ relative positions to optimised lower Ep capture, potential more stable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CA443-CB81-F0DD-A214-BA119C50818C}"/>
              </a:ext>
            </a:extLst>
          </p:cNvPr>
          <p:cNvSpPr txBox="1"/>
          <p:nvPr/>
        </p:nvSpPr>
        <p:spPr>
          <a:xfrm>
            <a:off x="8437236" y="2441667"/>
            <a:ext cx="3434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Alteration to PMQ movement to enable TP use on demand.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1A1C31-794A-7556-7AD6-6DCBE59362FD}"/>
              </a:ext>
            </a:extLst>
          </p:cNvPr>
          <p:cNvSpPr txBox="1"/>
          <p:nvPr/>
        </p:nvSpPr>
        <p:spPr>
          <a:xfrm>
            <a:off x="1078956" y="5366529"/>
            <a:ext cx="3230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Reduce proton numbers to do fractionated dose irradiation shots.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092913-22FB-52B6-7F21-7783AB10B686}"/>
              </a:ext>
            </a:extLst>
          </p:cNvPr>
          <p:cNvSpPr txBox="1"/>
          <p:nvPr/>
        </p:nvSpPr>
        <p:spPr>
          <a:xfrm>
            <a:off x="4823897" y="4252904"/>
            <a:ext cx="3406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Energy selector /monochromator to reduce proton focus to one energy.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DEC41F-35AD-5515-5011-E05FB84808AF}"/>
              </a:ext>
            </a:extLst>
          </p:cNvPr>
          <p:cNvSpPr txBox="1"/>
          <p:nvPr/>
        </p:nvSpPr>
        <p:spPr>
          <a:xfrm>
            <a:off x="8382374" y="3533980"/>
            <a:ext cx="3584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Improvements to the proton focus imager to enable spectral measurements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E968C-8212-A8E1-EDEC-8C6060A37EB4}"/>
              </a:ext>
            </a:extLst>
          </p:cNvPr>
          <p:cNvSpPr txBox="1"/>
          <p:nvPr/>
        </p:nvSpPr>
        <p:spPr>
          <a:xfrm>
            <a:off x="8379414" y="4620327"/>
            <a:ext cx="3469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On-shot dose measurement, either active or passive (RCF).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C52503-DC9D-E88E-B92D-3CC03326FFA9}"/>
              </a:ext>
            </a:extLst>
          </p:cNvPr>
          <p:cNvSpPr txBox="1"/>
          <p:nvPr/>
        </p:nvSpPr>
        <p:spPr>
          <a:xfrm>
            <a:off x="8334276" y="5654045"/>
            <a:ext cx="3747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Synthetic diagnostic development to predict on-shot TNSA spectrum/divergence. </a:t>
            </a:r>
          </a:p>
        </p:txBody>
      </p:sp>
    </p:spTree>
    <p:extLst>
      <p:ext uri="{BB962C8B-B14F-4D97-AF65-F5344CB8AC3E}">
        <p14:creationId xmlns:p14="http://schemas.microsoft.com/office/powerpoint/2010/main" val="3827478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1B5A9-D1FB-1D35-4AE8-EC665EE51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23">
            <a:extLst>
              <a:ext uri="{FF2B5EF4-FFF2-40B4-BE49-F238E27FC236}">
                <a16:creationId xmlns:a16="http://schemas.microsoft.com/office/drawing/2014/main" id="{65AAE1C0-9645-FD6E-680B-BDAB813B42F8}"/>
              </a:ext>
            </a:extLst>
          </p:cNvPr>
          <p:cNvSpPr/>
          <p:nvPr/>
        </p:nvSpPr>
        <p:spPr>
          <a:xfrm>
            <a:off x="6370090" y="2543716"/>
            <a:ext cx="5706628" cy="3655204"/>
          </a:xfrm>
          <a:prstGeom prst="roundRect">
            <a:avLst/>
          </a:prstGeom>
          <a:solidFill>
            <a:srgbClr val="7030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: Rounded Corners 23">
            <a:extLst>
              <a:ext uri="{FF2B5EF4-FFF2-40B4-BE49-F238E27FC236}">
                <a16:creationId xmlns:a16="http://schemas.microsoft.com/office/drawing/2014/main" id="{8CB322FD-BDF3-5363-A2EF-B6975191AC6B}"/>
              </a:ext>
            </a:extLst>
          </p:cNvPr>
          <p:cNvSpPr/>
          <p:nvPr/>
        </p:nvSpPr>
        <p:spPr>
          <a:xfrm>
            <a:off x="1049926" y="923478"/>
            <a:ext cx="6956733" cy="1471016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080057-32A0-9F8F-3453-9C7A282F04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EBDDA665-4BD9-173A-BCE3-FDFE6C22957C}"/>
              </a:ext>
            </a:extLst>
          </p:cNvPr>
          <p:cNvSpPr/>
          <p:nvPr/>
        </p:nvSpPr>
        <p:spPr>
          <a:xfrm>
            <a:off x="977356" y="-73671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Future Beamtime in SCAPA and Beyond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Shape 169">
            <a:extLst>
              <a:ext uri="{FF2B5EF4-FFF2-40B4-BE49-F238E27FC236}">
                <a16:creationId xmlns:a16="http://schemas.microsoft.com/office/drawing/2014/main" id="{D5AC5621-36F5-7CC1-0059-2953DFBC68FD}"/>
              </a:ext>
            </a:extLst>
          </p:cNvPr>
          <p:cNvSpPr/>
          <p:nvPr/>
        </p:nvSpPr>
        <p:spPr>
          <a:xfrm>
            <a:off x="977356" y="462095"/>
            <a:ext cx="7266757" cy="1700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ELI Beamlines – Target Area E4 </a:t>
            </a:r>
          </a:p>
          <a:p>
            <a:endParaRPr lang="en-GB" sz="24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GB" sz="1800" dirty="0">
                <a:solidFill>
                  <a:schemeClr val="accent5">
                    <a:lumMod val="75000"/>
                  </a:schemeClr>
                </a:solidFill>
              </a:rPr>
              <a:t>ELIMED (ELI-Beamlines </a:t>
            </a:r>
            <a:r>
              <a:rPr lang="en-GB" sz="1800" dirty="0" err="1">
                <a:solidFill>
                  <a:schemeClr val="accent5">
                    <a:lumMod val="75000"/>
                  </a:schemeClr>
                </a:solidFill>
              </a:rPr>
              <a:t>MEDical</a:t>
            </a:r>
            <a:r>
              <a:rPr lang="en-GB" sz="1800" dirty="0">
                <a:solidFill>
                  <a:schemeClr val="accent5">
                    <a:lumMod val="75000"/>
                  </a:schemeClr>
                </a:solidFill>
              </a:rPr>
              <a:t> and multidisciplinary applications)</a:t>
            </a:r>
          </a:p>
          <a:p>
            <a:endParaRPr lang="en-GB" sz="18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GB" sz="1800" dirty="0">
                <a:solidFill>
                  <a:schemeClr val="accent5">
                    <a:lumMod val="75000"/>
                  </a:schemeClr>
                </a:solidFill>
              </a:rPr>
              <a:t> ELIMAIA (Multidisciplinary Applications of laser-Ion Acceleration)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C0ED27-3F37-FF59-0043-70731AD78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043" y="176653"/>
            <a:ext cx="3962210" cy="22178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36A581-036B-18AC-E1DC-78F2A3502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338" y="2448513"/>
            <a:ext cx="4669661" cy="23171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1DF28D-1574-19A3-07F6-103D86AC3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199" y="4797076"/>
            <a:ext cx="4982270" cy="16004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3C9C56D-3B28-B90F-2221-C5D57F1E2D8E}"/>
              </a:ext>
            </a:extLst>
          </p:cNvPr>
          <p:cNvSpPr txBox="1"/>
          <p:nvPr/>
        </p:nvSpPr>
        <p:spPr>
          <a:xfrm>
            <a:off x="977355" y="6511081"/>
            <a:ext cx="105562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https://www.frontiersin.org/journals/physics/articles/10.3389/fphy.2020.564907/full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8A621714-6D48-E1E0-9413-26EE2EFA7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5339" y="2790773"/>
            <a:ext cx="5403461" cy="3505581"/>
          </a:xfrm>
        </p:spPr>
        <p:txBody>
          <a:bodyPr vert="horz" lIns="0" tIns="45720" rIns="0" bIns="45720" rtlCol="0">
            <a:noAutofit/>
          </a:bodyPr>
          <a:lstStyle/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x5 PMQ beamline and energy selection system.</a:t>
            </a:r>
          </a:p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Built in proton focus dose diagnostics: a Secondary Electron Monitoring (SEM), a Multi-Gaps Ionization Chamber (MGIC), and a Faraday Cup (FC) for absolute dosimetry.</a:t>
            </a:r>
          </a:p>
          <a:p>
            <a:pPr marL="285750" indent="-28575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We have worked on this system, with the aim of developing a syntenic diagnostic of the TNSA driven proton beam.</a:t>
            </a:r>
          </a:p>
        </p:txBody>
      </p:sp>
    </p:spTree>
    <p:extLst>
      <p:ext uri="{BB962C8B-B14F-4D97-AF65-F5344CB8AC3E}">
        <p14:creationId xmlns:p14="http://schemas.microsoft.com/office/powerpoint/2010/main" val="1609047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313CE-A73E-B1CA-BC63-4C718E769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23">
            <a:extLst>
              <a:ext uri="{FF2B5EF4-FFF2-40B4-BE49-F238E27FC236}">
                <a16:creationId xmlns:a16="http://schemas.microsoft.com/office/drawing/2014/main" id="{012A0ED9-10B8-D566-F747-A051F1755F12}"/>
              </a:ext>
            </a:extLst>
          </p:cNvPr>
          <p:cNvSpPr/>
          <p:nvPr/>
        </p:nvSpPr>
        <p:spPr>
          <a:xfrm>
            <a:off x="1104848" y="4073712"/>
            <a:ext cx="10971038" cy="2677656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E7C5B-5A23-FCB3-174D-2F5A9E55C5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56919" y="6397499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48057469-B3FA-B823-0B6A-8F4DDFA52A4F}"/>
              </a:ext>
            </a:extLst>
          </p:cNvPr>
          <p:cNvSpPr/>
          <p:nvPr/>
        </p:nvSpPr>
        <p:spPr>
          <a:xfrm>
            <a:off x="977356" y="-73671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Future Beamtime in SCAPA and Beyond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416CD-EFDF-5156-A8BB-AB8361E7B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610" y="426977"/>
            <a:ext cx="7880779" cy="327740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98F90D1-66D1-7625-47AD-719A0532CB20}"/>
              </a:ext>
            </a:extLst>
          </p:cNvPr>
          <p:cNvSpPr txBox="1"/>
          <p:nvPr/>
        </p:nvSpPr>
        <p:spPr>
          <a:xfrm>
            <a:off x="1196664" y="3704380"/>
            <a:ext cx="108302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Workshop Topics: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Medical applications of laser-driven ion beams (ultrahigh dose-rate clinical dosimetry, radiation therapy, medical radioisotopes, medical imaging);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Ultrafast Radiation Biology (in vivo and in-vitro)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Recent development of compact laser-plasma ion accelerators for multidisciplinary applications.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Radiation damage on electronics and space radiation applications with laser-driven ion beams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Non-destructive material inspections for cultural heritage applications.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88E5E4-2082-19FD-DEAA-25CF865557E7}"/>
              </a:ext>
            </a:extLst>
          </p:cNvPr>
          <p:cNvSpPr txBox="1"/>
          <p:nvPr/>
        </p:nvSpPr>
        <p:spPr>
          <a:xfrm>
            <a:off x="7763381" y="351971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B0F0"/>
                </a:solidFill>
              </a:rPr>
              <a:t>https://indico.eli-laser.eu/event/229/</a:t>
            </a:r>
          </a:p>
        </p:txBody>
      </p:sp>
    </p:spTree>
    <p:extLst>
      <p:ext uri="{BB962C8B-B14F-4D97-AF65-F5344CB8AC3E}">
        <p14:creationId xmlns:p14="http://schemas.microsoft.com/office/powerpoint/2010/main" val="1123362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753968B-E3D9-70A0-C0BB-F819D290C2A6}"/>
              </a:ext>
            </a:extLst>
          </p:cNvPr>
          <p:cNvSpPr txBox="1">
            <a:spLocks/>
          </p:cNvSpPr>
          <p:nvPr/>
        </p:nvSpPr>
        <p:spPr>
          <a:xfrm>
            <a:off x="6096001" y="200055"/>
            <a:ext cx="4053369" cy="46664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3EF4F7-0EF8-70D4-E635-207702FDB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719" y="2888610"/>
            <a:ext cx="4723453" cy="3778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BF1A76-7A89-75C4-4FB5-FE0B3DBCF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705794" y="1681641"/>
            <a:ext cx="1705075" cy="282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11">
                <a:extLst>
                  <a:ext uri="{FF2B5EF4-FFF2-40B4-BE49-F238E27FC236}">
                    <a16:creationId xmlns:a16="http://schemas.microsoft.com/office/drawing/2014/main" id="{3D69B2D0-C9DB-673A-129F-CC830266C0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2211275"/>
                  </p:ext>
                </p:extLst>
              </p:nvPr>
            </p:nvGraphicFramePr>
            <p:xfrm>
              <a:off x="8057653" y="606659"/>
              <a:ext cx="3667038" cy="32282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040527">
                      <a:extLst>
                        <a:ext uri="{9D8B030D-6E8A-4147-A177-3AD203B41FA5}">
                          <a16:colId xmlns:a16="http://schemas.microsoft.com/office/drawing/2014/main" val="1188492793"/>
                        </a:ext>
                      </a:extLst>
                    </a:gridCol>
                    <a:gridCol w="1626511">
                      <a:extLst>
                        <a:ext uri="{9D8B030D-6E8A-4147-A177-3AD203B41FA5}">
                          <a16:colId xmlns:a16="http://schemas.microsoft.com/office/drawing/2014/main" val="2545503319"/>
                        </a:ext>
                      </a:extLst>
                    </a:gridCol>
                  </a:tblGrid>
                  <a:tr h="33896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b="0" dirty="0">
                              <a:solidFill>
                                <a:schemeClr val="bg2"/>
                              </a:solidFill>
                            </a:rPr>
                            <a:t>Parameters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>
                        <a:solidFill>
                          <a:schemeClr val="accent5">
                            <a:lumMod val="60000"/>
                            <a:lumOff val="40000"/>
                            <a:alpha val="5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9098032"/>
                      </a:ext>
                    </a:extLst>
                  </a:tr>
                  <a:tr h="254226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Peak Power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GB" sz="1200" smtClean="0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GB" sz="1200" dirty="0"/>
                            <a:t>350</a:t>
                          </a:r>
                          <a:r>
                            <a:rPr lang="en-GB" sz="1200" baseline="0" dirty="0"/>
                            <a:t> TW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69953478"/>
                      </a:ext>
                    </a:extLst>
                  </a:tr>
                  <a:tr h="254226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FWHM pulse duration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GB" sz="1200" smtClean="0"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GB" sz="1200" dirty="0"/>
                            <a:t>25 fs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6827846"/>
                      </a:ext>
                    </a:extLst>
                  </a:tr>
                  <a:tr h="42371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Energy per pulse (on target)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GB" sz="1200" smtClean="0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GB" sz="1200" dirty="0"/>
                            <a:t> 7 J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6830490"/>
                      </a:ext>
                    </a:extLst>
                  </a:tr>
                  <a:tr h="3356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Pulse repetition rate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>
                            <a:buFont typeface="Arial" panose="020B0604020202020204" pitchFamily="34" charset="0"/>
                            <a:buNone/>
                          </a:pPr>
                          <a:r>
                            <a:rPr lang="en-GB" sz="1200" dirty="0"/>
                            <a:t>1 Hz 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065929"/>
                      </a:ext>
                    </a:extLst>
                  </a:tr>
                  <a:tr h="762678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Temporal intensity contrast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10</a:t>
                          </a:r>
                          <a:r>
                            <a:rPr lang="en-GB" sz="1200" dirty="0"/>
                            <a:t>:1 @ 100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8</a:t>
                          </a:r>
                          <a:r>
                            <a:rPr lang="en-GB" sz="1200" dirty="0"/>
                            <a:t>:1 @ 30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4</a:t>
                          </a:r>
                          <a:r>
                            <a:rPr lang="en-GB" sz="1200" dirty="0"/>
                            <a:t>:1 @ 2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ASE contrast 10</a:t>
                          </a:r>
                          <a:r>
                            <a:rPr lang="en-GB" sz="1200" baseline="30000" dirty="0"/>
                            <a:t>10</a:t>
                          </a:r>
                          <a:r>
                            <a:rPr lang="en-GB" sz="1200" dirty="0"/>
                            <a:t>:1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53547198"/>
                      </a:ext>
                    </a:extLst>
                  </a:tr>
                  <a:tr h="254226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Central wavelength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800 nm 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4438831"/>
                      </a:ext>
                    </a:extLst>
                  </a:tr>
                  <a:tr h="42371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Beam quality </a:t>
                          </a:r>
                          <a:r>
                            <a:rPr lang="en-GB" sz="1200" dirty="0" err="1"/>
                            <a:t>Strehl</a:t>
                          </a:r>
                          <a:r>
                            <a:rPr lang="en-GB" sz="1200" dirty="0"/>
                            <a:t> ratio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1200" smtClean="0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GB" sz="1200" dirty="0"/>
                            <a:t>0.85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9996985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11">
                <a:extLst>
                  <a:ext uri="{FF2B5EF4-FFF2-40B4-BE49-F238E27FC236}">
                    <a16:creationId xmlns:a16="http://schemas.microsoft.com/office/drawing/2014/main" id="{3D69B2D0-C9DB-673A-129F-CC830266C0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2211275"/>
                  </p:ext>
                </p:extLst>
              </p:nvPr>
            </p:nvGraphicFramePr>
            <p:xfrm>
              <a:off x="8057653" y="606659"/>
              <a:ext cx="3667038" cy="32282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040527">
                      <a:extLst>
                        <a:ext uri="{9D8B030D-6E8A-4147-A177-3AD203B41FA5}">
                          <a16:colId xmlns:a16="http://schemas.microsoft.com/office/drawing/2014/main" val="1188492793"/>
                        </a:ext>
                      </a:extLst>
                    </a:gridCol>
                    <a:gridCol w="1626511">
                      <a:extLst>
                        <a:ext uri="{9D8B030D-6E8A-4147-A177-3AD203B41FA5}">
                          <a16:colId xmlns:a16="http://schemas.microsoft.com/office/drawing/2014/main" val="2545503319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b="0" dirty="0">
                              <a:solidFill>
                                <a:schemeClr val="bg2"/>
                              </a:solidFill>
                            </a:rPr>
                            <a:t>Parameters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>
                        <a:solidFill>
                          <a:schemeClr val="accent5">
                            <a:lumMod val="60000"/>
                            <a:lumOff val="40000"/>
                            <a:alpha val="5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9098032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Peak Power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6217" t="-144444" r="-1498" b="-9511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69953478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FWHM pulse duration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6217" t="-244444" r="-1498" b="-8511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682784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Energy per pulse (on target)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6217" t="-203947" r="-1498" b="-403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76830490"/>
                      </a:ext>
                    </a:extLst>
                  </a:tr>
                  <a:tr h="3356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Pulse repetition rate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>
                            <a:buFont typeface="Arial" panose="020B0604020202020204" pitchFamily="34" charset="0"/>
                            <a:buNone/>
                          </a:pPr>
                          <a:r>
                            <a:rPr lang="en-GB" sz="1200" dirty="0"/>
                            <a:t>1 Hz 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065929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Temporal intensity contrast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10</a:t>
                          </a:r>
                          <a:r>
                            <a:rPr lang="en-GB" sz="1200" dirty="0"/>
                            <a:t>:1 @ 100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8</a:t>
                          </a:r>
                          <a:r>
                            <a:rPr lang="en-GB" sz="1200" dirty="0"/>
                            <a:t>:1 @ 30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10</a:t>
                          </a:r>
                          <a:r>
                            <a:rPr lang="en-GB" sz="1200" baseline="30000" dirty="0"/>
                            <a:t>4</a:t>
                          </a:r>
                          <a:r>
                            <a:rPr lang="en-GB" sz="1200" dirty="0"/>
                            <a:t>:1 @ 2 </a:t>
                          </a:r>
                          <a:r>
                            <a:rPr lang="en-GB" sz="1200" dirty="0" err="1"/>
                            <a:t>ps</a:t>
                          </a:r>
                          <a:endParaRPr lang="en-GB" sz="1200" dirty="0"/>
                        </a:p>
                        <a:p>
                          <a:pPr algn="l"/>
                          <a:r>
                            <a:rPr lang="en-GB" sz="1200" dirty="0"/>
                            <a:t>ASE contrast 10</a:t>
                          </a:r>
                          <a:r>
                            <a:rPr lang="en-GB" sz="1200" baseline="30000" dirty="0"/>
                            <a:t>10</a:t>
                          </a:r>
                          <a:r>
                            <a:rPr lang="en-GB" sz="1200" dirty="0"/>
                            <a:t>:1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53547198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Central wavelength 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800 nm </a:t>
                          </a:r>
                          <a:endParaRPr lang="en-GB" sz="1200" i="1" dirty="0"/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4438831"/>
                      </a:ext>
                    </a:extLst>
                  </a:tr>
                  <a:tr h="42371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dirty="0"/>
                            <a:t>Beam quality </a:t>
                          </a:r>
                          <a:r>
                            <a:rPr lang="en-GB" sz="1200" dirty="0" err="1"/>
                            <a:t>Strehl</a:t>
                          </a:r>
                          <a:r>
                            <a:rPr lang="en-GB" sz="1200" dirty="0"/>
                            <a:t> ratio</a:t>
                          </a:r>
                        </a:p>
                      </a:txBody>
                      <a:tcPr>
                        <a:solidFill>
                          <a:schemeClr val="bg1">
                            <a:lumMod val="50000"/>
                            <a:alpha val="4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6217" t="-665714" r="-1498" b="-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999698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1">
            <a:extLst>
              <a:ext uri="{FF2B5EF4-FFF2-40B4-BE49-F238E27FC236}">
                <a16:creationId xmlns:a16="http://schemas.microsoft.com/office/drawing/2014/main" id="{D0549488-750B-69AE-FB75-8003822A7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310" y="3919462"/>
            <a:ext cx="3259779" cy="290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hape 169">
            <a:extLst>
              <a:ext uri="{FF2B5EF4-FFF2-40B4-BE49-F238E27FC236}">
                <a16:creationId xmlns:a16="http://schemas.microsoft.com/office/drawing/2014/main" id="{0D513102-FAD1-AE66-890C-7BEC5C973B79}"/>
              </a:ext>
            </a:extLst>
          </p:cNvPr>
          <p:cNvSpPr/>
          <p:nvPr/>
        </p:nvSpPr>
        <p:spPr>
          <a:xfrm>
            <a:off x="993737" y="-61885"/>
            <a:ext cx="12038772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SCAPA: Scottish Centre for the Application of Plasma-based Accelerators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9ABC22-82E1-D503-ADC4-BFE2C9B46E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680" y="2307914"/>
            <a:ext cx="2365173" cy="7609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41EA1D-2BE6-0531-CFCD-7A1120D1E5CD}"/>
              </a:ext>
            </a:extLst>
          </p:cNvPr>
          <p:cNvSpPr txBox="1"/>
          <p:nvPr/>
        </p:nvSpPr>
        <p:spPr>
          <a:xfrm>
            <a:off x="943787" y="579920"/>
            <a:ext cx="695099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Research is focused on the development and application of laser-driven particle acceleration.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CC2EC3-EC7C-FB56-E1A8-B86CB1D43E92}"/>
              </a:ext>
            </a:extLst>
          </p:cNvPr>
          <p:cNvSpPr txBox="1"/>
          <p:nvPr/>
        </p:nvSpPr>
        <p:spPr>
          <a:xfrm>
            <a:off x="983329" y="1456010"/>
            <a:ext cx="707432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Can deliver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high particle numbers (&gt;10</a:t>
            </a:r>
            <a:r>
              <a:rPr lang="en-GB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protons), within the MeV energy range, at Hz level repetition rate.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02DF7A-0A1F-BC44-76C1-48970C54CF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4863" y="4785605"/>
            <a:ext cx="2036206" cy="1705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E7E81D0D-DD15-899D-7095-1AAE5BFD3F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5873" y="6418877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80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366"/>
            <a:ext cx="12191999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>
                <a:solidFill>
                  <a:schemeClr val="bg1">
                    <a:alpha val="70000"/>
                  </a:schemeClr>
                </a:solidFill>
              </a:rPr>
              <a:pPr/>
              <a:t>20</a:t>
            </a:fld>
            <a:endParaRPr lang="en-US" dirty="0">
              <a:solidFill>
                <a:schemeClr val="bg1">
                  <a:alpha val="70000"/>
                </a:scheme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86110" y="0"/>
            <a:ext cx="0" cy="685800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126385C-432A-3144-9F69-E71B7958A415}"/>
              </a:ext>
            </a:extLst>
          </p:cNvPr>
          <p:cNvSpPr txBox="1"/>
          <p:nvPr/>
        </p:nvSpPr>
        <p:spPr>
          <a:xfrm rot="5400000">
            <a:off x="-2107580" y="2687443"/>
            <a:ext cx="5185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Montserrat" pitchFamily="2" charset="77"/>
              </a:rPr>
              <a:t>X</a:t>
            </a:r>
            <a:r>
              <a:rPr lang="en-US" sz="1200" spc="300" dirty="0"/>
              <a:t>  </a:t>
            </a:r>
            <a:r>
              <a:rPr lang="en-US" sz="1200" spc="300" dirty="0">
                <a:solidFill>
                  <a:schemeClr val="bg1"/>
                </a:solidFill>
              </a:rPr>
              <a:t> THE PLACE OF USEFUL LEARNING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0F58FE2-4287-7680-B0A4-34A60E929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67" y="4889349"/>
            <a:ext cx="9349323" cy="14307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8CCF5F-889E-9E6A-D819-14FA0660668E}"/>
              </a:ext>
            </a:extLst>
          </p:cNvPr>
          <p:cNvSpPr txBox="1"/>
          <p:nvPr/>
        </p:nvSpPr>
        <p:spPr>
          <a:xfrm>
            <a:off x="2415974" y="906822"/>
            <a:ext cx="736004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u="sng" dirty="0">
                <a:solidFill>
                  <a:schemeClr val="bg2"/>
                </a:solidFill>
              </a:rPr>
              <a:t>Thank you for your attention</a:t>
            </a:r>
            <a:endParaRPr lang="en-GB" sz="6600" u="sn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047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4C0789-6204-466B-4A93-007B2F96FA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1C251-8D6D-11F2-119D-C8BE8A767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075" y="0"/>
            <a:ext cx="9709682" cy="683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98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BFACD3-280D-4C17-F448-D18718AF8490}"/>
              </a:ext>
            </a:extLst>
          </p:cNvPr>
          <p:cNvSpPr/>
          <p:nvPr/>
        </p:nvSpPr>
        <p:spPr>
          <a:xfrm>
            <a:off x="7078925" y="189187"/>
            <a:ext cx="4637253" cy="3821898"/>
          </a:xfrm>
          <a:prstGeom prst="rect">
            <a:avLst/>
          </a:prstGeom>
          <a:solidFill>
            <a:srgbClr val="FFC000">
              <a:alpha val="34902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80399-3387-AC46-8D03-CBDD953939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5CB9FEF-5C65-C105-09B2-A3FF4EF63271}"/>
              </a:ext>
            </a:extLst>
          </p:cNvPr>
          <p:cNvSpPr/>
          <p:nvPr/>
        </p:nvSpPr>
        <p:spPr>
          <a:xfrm>
            <a:off x="6256784" y="3992612"/>
            <a:ext cx="5815143" cy="2831642"/>
          </a:xfrm>
          <a:prstGeom prst="roundRect">
            <a:avLst>
              <a:gd name="adj" fmla="val 8186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E2A84E2-0AEE-E6D7-94D6-9A7ABE852E6B}"/>
              </a:ext>
            </a:extLst>
          </p:cNvPr>
          <p:cNvSpPr/>
          <p:nvPr/>
        </p:nvSpPr>
        <p:spPr>
          <a:xfrm>
            <a:off x="1319598" y="4011084"/>
            <a:ext cx="4068731" cy="2819689"/>
          </a:xfrm>
          <a:prstGeom prst="roundRect">
            <a:avLst>
              <a:gd name="adj" fmla="val 9133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Shape 169">
            <a:extLst>
              <a:ext uri="{FF2B5EF4-FFF2-40B4-BE49-F238E27FC236}">
                <a16:creationId xmlns:a16="http://schemas.microsoft.com/office/drawing/2014/main" id="{3A6B5A34-4C44-D24A-6F33-01A02AAA6271}"/>
              </a:ext>
            </a:extLst>
          </p:cNvPr>
          <p:cNvSpPr/>
          <p:nvPr/>
        </p:nvSpPr>
        <p:spPr>
          <a:xfrm>
            <a:off x="966512" y="-106598"/>
            <a:ext cx="11860488" cy="5622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Mechanism for laser-driven ion acceleration </a:t>
            </a:r>
            <a:endParaRPr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Shape 169">
            <a:extLst>
              <a:ext uri="{FF2B5EF4-FFF2-40B4-BE49-F238E27FC236}">
                <a16:creationId xmlns:a16="http://schemas.microsoft.com/office/drawing/2014/main" id="{ABDE9AA5-1F35-38ED-3BA7-B5555DF0B260}"/>
              </a:ext>
            </a:extLst>
          </p:cNvPr>
          <p:cNvSpPr/>
          <p:nvPr/>
        </p:nvSpPr>
        <p:spPr>
          <a:xfrm>
            <a:off x="966512" y="372159"/>
            <a:ext cx="11860488" cy="4390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000" b="1" u="sng" dirty="0"/>
              <a:t>Target Normal Sheath Acceleration (TNSA) </a:t>
            </a:r>
            <a:endParaRPr sz="2000" b="1" u="sng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0C97044-77C9-8768-1C79-B94D99AF4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430" y="811252"/>
            <a:ext cx="3933501" cy="3045852"/>
          </a:xfrm>
          <a:prstGeom prst="rect">
            <a:avLst/>
          </a:prstGeom>
        </p:spPr>
      </p:pic>
      <p:sp>
        <p:nvSpPr>
          <p:cNvPr id="16" name="Shape 169">
            <a:extLst>
              <a:ext uri="{FF2B5EF4-FFF2-40B4-BE49-F238E27FC236}">
                <a16:creationId xmlns:a16="http://schemas.microsoft.com/office/drawing/2014/main" id="{068DE9EB-F3EC-09FA-72C9-D95D1EC11DF2}"/>
              </a:ext>
            </a:extLst>
          </p:cNvPr>
          <p:cNvSpPr/>
          <p:nvPr/>
        </p:nvSpPr>
        <p:spPr>
          <a:xfrm>
            <a:off x="976685" y="3607619"/>
            <a:ext cx="6731000" cy="408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1800" b="1" u="sng" dirty="0"/>
              <a:t>Proton beam characteristics</a:t>
            </a:r>
            <a:endParaRPr sz="1800" b="1" u="sng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875F28-5E97-5D9C-7189-1DB2D60277C2}"/>
              </a:ext>
            </a:extLst>
          </p:cNvPr>
          <p:cNvSpPr txBox="1"/>
          <p:nvPr/>
        </p:nvSpPr>
        <p:spPr>
          <a:xfrm>
            <a:off x="7798847" y="570249"/>
            <a:ext cx="303933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Laser energy</a:t>
            </a:r>
            <a:r>
              <a:rPr kumimoji="0" lang="en-GB" sz="150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absorbed producing</a:t>
            </a:r>
            <a:r>
              <a:rPr kumimoji="0" lang="en-GB" sz="15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large population of</a:t>
            </a:r>
            <a:r>
              <a:rPr kumimoji="0" lang="en-GB" sz="150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hot electrons</a:t>
            </a:r>
            <a:endParaRPr kumimoji="0" lang="en-GB" sz="15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1AB3935-BAAE-02AD-591B-7CAB15FA8660}"/>
                  </a:ext>
                </a:extLst>
              </p:cNvPr>
              <p:cNvSpPr txBox="1"/>
              <p:nvPr/>
            </p:nvSpPr>
            <p:spPr>
              <a:xfrm>
                <a:off x="7479748" y="2292433"/>
                <a:ext cx="3651935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Generates strong (</a:t>
                </a:r>
                <a14:m>
                  <m:oMath xmlns:m="http://schemas.openxmlformats.org/officeDocument/2006/math">
                    <m:r>
                      <a:rPr kumimoji="0" lang="en-GB" sz="150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kumimoji="0" lang="en-GB" sz="15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TV/m) electrostatic</a:t>
                </a:r>
                <a:r>
                  <a:rPr kumimoji="0" lang="en-GB" sz="150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sheath fields at target rear</a:t>
                </a:r>
                <a:endParaRPr kumimoji="0" lang="en-GB" sz="15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1AB3935-BAAE-02AD-591B-7CAB15FA8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9748" y="2292433"/>
                <a:ext cx="3651935" cy="553998"/>
              </a:xfrm>
              <a:prstGeom prst="rect">
                <a:avLst/>
              </a:prstGeom>
              <a:blipFill>
                <a:blip r:embed="rId3"/>
                <a:stretch>
                  <a:fillRect t="-2198" b="-120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9EC6E61D-1CA6-9D51-4DD0-68A76611D7FF}"/>
              </a:ext>
            </a:extLst>
          </p:cNvPr>
          <p:cNvSpPr txBox="1"/>
          <p:nvPr/>
        </p:nvSpPr>
        <p:spPr>
          <a:xfrm>
            <a:off x="7796217" y="3129944"/>
            <a:ext cx="302731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Drives</a:t>
            </a:r>
            <a:r>
              <a:rPr kumimoji="0" lang="en-GB" sz="150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15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acceleration of high energy (MeV) protons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A6DFD1B-AAD3-B522-7955-4FAC7331C361}"/>
              </a:ext>
            </a:extLst>
          </p:cNvPr>
          <p:cNvSpPr/>
          <p:nvPr/>
        </p:nvSpPr>
        <p:spPr>
          <a:xfrm>
            <a:off x="7780327" y="1431341"/>
            <a:ext cx="307637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electrons injected and propagate through the target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6B0C5E5-25C0-7F42-3290-C7CDCEB159DB}"/>
              </a:ext>
            </a:extLst>
          </p:cNvPr>
          <p:cNvCxnSpPr>
            <a:cxnSpLocks/>
            <a:stCxn id="17" idx="2"/>
            <a:endCxn id="20" idx="0"/>
          </p:cNvCxnSpPr>
          <p:nvPr/>
        </p:nvCxnSpPr>
        <p:spPr>
          <a:xfrm>
            <a:off x="9318515" y="1124247"/>
            <a:ext cx="0" cy="307094"/>
          </a:xfrm>
          <a:prstGeom prst="straightConnector1">
            <a:avLst/>
          </a:prstGeom>
          <a:ln w="5715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A6D4632-D415-E32E-9EEE-AD945DD200CC}"/>
              </a:ext>
            </a:extLst>
          </p:cNvPr>
          <p:cNvCxnSpPr>
            <a:cxnSpLocks/>
          </p:cNvCxnSpPr>
          <p:nvPr/>
        </p:nvCxnSpPr>
        <p:spPr>
          <a:xfrm>
            <a:off x="9328024" y="1954561"/>
            <a:ext cx="0" cy="337872"/>
          </a:xfrm>
          <a:prstGeom prst="straightConnector1">
            <a:avLst/>
          </a:prstGeom>
          <a:ln w="5715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B1F2B2E-5293-0D71-CD7B-42ADEBE27CCC}"/>
              </a:ext>
            </a:extLst>
          </p:cNvPr>
          <p:cNvCxnSpPr>
            <a:cxnSpLocks/>
          </p:cNvCxnSpPr>
          <p:nvPr/>
        </p:nvCxnSpPr>
        <p:spPr>
          <a:xfrm>
            <a:off x="9328024" y="2815653"/>
            <a:ext cx="0" cy="337872"/>
          </a:xfrm>
          <a:prstGeom prst="straightConnector1">
            <a:avLst/>
          </a:prstGeom>
          <a:ln w="57150">
            <a:solidFill>
              <a:schemeClr val="bg1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5897760-BCCE-03BB-CCB5-345810559228}"/>
              </a:ext>
            </a:extLst>
          </p:cNvPr>
          <p:cNvSpPr txBox="1"/>
          <p:nvPr/>
        </p:nvSpPr>
        <p:spPr>
          <a:xfrm>
            <a:off x="1662512" y="6290178"/>
            <a:ext cx="331592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Broad energy spectrum, up to a maximum cut off energy.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F31D0A-4375-C133-B3EF-A5097C04A233}"/>
              </a:ext>
            </a:extLst>
          </p:cNvPr>
          <p:cNvSpPr txBox="1"/>
          <p:nvPr/>
        </p:nvSpPr>
        <p:spPr>
          <a:xfrm>
            <a:off x="1344286" y="3992612"/>
            <a:ext cx="323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i</a:t>
            </a:r>
            <a:r>
              <a:rPr lang="en-GB" dirty="0"/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DD2BCD-6A79-B0C1-FBF4-BEF8D5D8B994}"/>
              </a:ext>
            </a:extLst>
          </p:cNvPr>
          <p:cNvSpPr txBox="1"/>
          <p:nvPr/>
        </p:nvSpPr>
        <p:spPr>
          <a:xfrm>
            <a:off x="6256784" y="3992612"/>
            <a:ext cx="49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ii)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041ACFB-A47D-80E4-9877-428E4F880D63}"/>
              </a:ext>
            </a:extLst>
          </p:cNvPr>
          <p:cNvSpPr txBox="1"/>
          <p:nvPr/>
        </p:nvSpPr>
        <p:spPr>
          <a:xfrm>
            <a:off x="6896756" y="6503883"/>
            <a:ext cx="454342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Proton energy-dependent beam divergence.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7651D8F-081D-D8F7-10E1-6F043A0F9B78}"/>
              </a:ext>
            </a:extLst>
          </p:cNvPr>
          <p:cNvGrpSpPr/>
          <p:nvPr/>
        </p:nvGrpSpPr>
        <p:grpSpPr>
          <a:xfrm>
            <a:off x="1822427" y="4061537"/>
            <a:ext cx="3253456" cy="2349299"/>
            <a:chOff x="1822427" y="4061537"/>
            <a:chExt cx="3253456" cy="234929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C08C6AE-8E31-C4E4-E807-0F487D26B083}"/>
                </a:ext>
              </a:extLst>
            </p:cNvPr>
            <p:cNvGrpSpPr/>
            <p:nvPr/>
          </p:nvGrpSpPr>
          <p:grpSpPr>
            <a:xfrm>
              <a:off x="1822427" y="4061537"/>
              <a:ext cx="3156010" cy="2306851"/>
              <a:chOff x="1822427" y="4061537"/>
              <a:chExt cx="3156010" cy="2306851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7570C731-CD8E-BFAF-959B-152054EA54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2997" b="2473"/>
              <a:stretch/>
            </p:blipFill>
            <p:spPr>
              <a:xfrm>
                <a:off x="1822427" y="4061537"/>
                <a:ext cx="3156010" cy="2306851"/>
              </a:xfrm>
              <a:prstGeom prst="rect">
                <a:avLst/>
              </a:prstGeom>
            </p:spPr>
          </p:pic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C4505E3-17A8-9C5E-44B2-47D90C096E44}"/>
                  </a:ext>
                </a:extLst>
              </p:cNvPr>
              <p:cNvSpPr/>
              <p:nvPr/>
            </p:nvSpPr>
            <p:spPr>
              <a:xfrm>
                <a:off x="2484582" y="6049818"/>
                <a:ext cx="2225963" cy="29194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177BA42-3999-62B3-C784-B69B04DB26FD}"/>
                </a:ext>
              </a:extLst>
            </p:cNvPr>
            <p:cNvSpPr txBox="1"/>
            <p:nvPr/>
          </p:nvSpPr>
          <p:spPr>
            <a:xfrm>
              <a:off x="2253635" y="5967402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D67350-0BB3-409F-6403-E45DD8B81DA2}"/>
                </a:ext>
              </a:extLst>
            </p:cNvPr>
            <p:cNvSpPr txBox="1"/>
            <p:nvPr/>
          </p:nvSpPr>
          <p:spPr>
            <a:xfrm>
              <a:off x="4471673" y="5984388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8533A4C-FF3F-E7AC-77CD-3D42BFD65E9B}"/>
                </a:ext>
              </a:extLst>
            </p:cNvPr>
            <p:cNvSpPr txBox="1"/>
            <p:nvPr/>
          </p:nvSpPr>
          <p:spPr>
            <a:xfrm>
              <a:off x="3301369" y="5972523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0.5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C6C69D0-9D06-4C1C-BE2B-E7BAECED3B44}"/>
                </a:ext>
              </a:extLst>
            </p:cNvPr>
            <p:cNvSpPr txBox="1"/>
            <p:nvPr/>
          </p:nvSpPr>
          <p:spPr>
            <a:xfrm>
              <a:off x="3083827" y="6156920"/>
              <a:ext cx="199205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b="1" dirty="0"/>
                <a:t>Ep/Ep Max 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31F1C8D-6E6B-25DA-85FC-949EF2E8E398}"/>
              </a:ext>
            </a:extLst>
          </p:cNvPr>
          <p:cNvGrpSpPr/>
          <p:nvPr/>
        </p:nvGrpSpPr>
        <p:grpSpPr>
          <a:xfrm>
            <a:off x="6753883" y="4148076"/>
            <a:ext cx="5365853" cy="2352903"/>
            <a:chOff x="6753883" y="4148076"/>
            <a:chExt cx="5365853" cy="235290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3FE1239-493B-DC22-02C0-042AD9550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770"/>
            <a:stretch/>
          </p:blipFill>
          <p:spPr>
            <a:xfrm>
              <a:off x="6753883" y="4148076"/>
              <a:ext cx="4962296" cy="2331797"/>
            </a:xfrm>
            <a:prstGeom prst="rect">
              <a:avLst/>
            </a:prstGeom>
          </p:spPr>
        </p:pic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92F5C48-16EE-9455-9511-CB193AA3D356}"/>
                </a:ext>
              </a:extLst>
            </p:cNvPr>
            <p:cNvSpPr/>
            <p:nvPr/>
          </p:nvSpPr>
          <p:spPr>
            <a:xfrm>
              <a:off x="9485745" y="6113794"/>
              <a:ext cx="2230434" cy="33855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F5956DD-104E-2A28-5202-E00D1653530A}"/>
                </a:ext>
              </a:extLst>
            </p:cNvPr>
            <p:cNvSpPr txBox="1"/>
            <p:nvPr/>
          </p:nvSpPr>
          <p:spPr>
            <a:xfrm>
              <a:off x="9437936" y="6071071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0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C37473E-591C-E3D2-6DC8-3BBD28327242}"/>
                </a:ext>
              </a:extLst>
            </p:cNvPr>
            <p:cNvSpPr txBox="1"/>
            <p:nvPr/>
          </p:nvSpPr>
          <p:spPr>
            <a:xfrm>
              <a:off x="11269742" y="6061683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1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E3F0F8C-028C-05FD-ED1D-0FF96E9EABAA}"/>
                </a:ext>
              </a:extLst>
            </p:cNvPr>
            <p:cNvSpPr txBox="1"/>
            <p:nvPr/>
          </p:nvSpPr>
          <p:spPr>
            <a:xfrm>
              <a:off x="10284585" y="6063456"/>
              <a:ext cx="4777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0.5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8C8221E-CA1C-FC00-822D-744DBE5E4489}"/>
                </a:ext>
              </a:extLst>
            </p:cNvPr>
            <p:cNvSpPr txBox="1"/>
            <p:nvPr/>
          </p:nvSpPr>
          <p:spPr>
            <a:xfrm>
              <a:off x="10127680" y="6247063"/>
              <a:ext cx="199205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b="1" dirty="0"/>
                <a:t>Ep/Ep Max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71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86305-72F3-A054-7F36-A7076578D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7D07F10-16F5-413F-85AD-92EF88896393}"/>
              </a:ext>
            </a:extLst>
          </p:cNvPr>
          <p:cNvSpPr/>
          <p:nvPr/>
        </p:nvSpPr>
        <p:spPr>
          <a:xfrm>
            <a:off x="1039204" y="2209508"/>
            <a:ext cx="2658427" cy="45352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CBF5F532-0C23-520B-5425-F1C79CFCA8EA}"/>
              </a:ext>
            </a:extLst>
          </p:cNvPr>
          <p:cNvSpPr/>
          <p:nvPr/>
        </p:nvSpPr>
        <p:spPr>
          <a:xfrm>
            <a:off x="1132224" y="40973"/>
            <a:ext cx="7869470" cy="5622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800" dirty="0"/>
              <a:t>Update on Experiment Stages &amp; Gateways </a:t>
            </a:r>
            <a:endParaRPr sz="28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E8C122-E436-4B9A-8635-AB83FCD52DF3}"/>
              </a:ext>
            </a:extLst>
          </p:cNvPr>
          <p:cNvSpPr/>
          <p:nvPr/>
        </p:nvSpPr>
        <p:spPr>
          <a:xfrm>
            <a:off x="1170795" y="886460"/>
            <a:ext cx="2500439" cy="1229990"/>
          </a:xfrm>
          <a:prstGeom prst="roundRect">
            <a:avLst/>
          </a:prstGeom>
          <a:solidFill>
            <a:srgbClr val="2B2B2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Design &amp; Procurement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8E78B51-A4F6-4F1D-A6A6-2207C6391079}"/>
              </a:ext>
            </a:extLst>
          </p:cNvPr>
          <p:cNvSpPr/>
          <p:nvPr/>
        </p:nvSpPr>
        <p:spPr>
          <a:xfrm>
            <a:off x="3981429" y="886460"/>
            <a:ext cx="2500439" cy="1229990"/>
          </a:xfrm>
          <a:prstGeom prst="round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Assembly &amp; Alignment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99D4310-C0A6-430D-9849-3C59F83E45FA}"/>
              </a:ext>
            </a:extLst>
          </p:cNvPr>
          <p:cNvSpPr/>
          <p:nvPr/>
        </p:nvSpPr>
        <p:spPr>
          <a:xfrm>
            <a:off x="6770484" y="886460"/>
            <a:ext cx="2500439" cy="1229990"/>
          </a:xfrm>
          <a:prstGeom prst="roundRect">
            <a:avLst/>
          </a:prstGeom>
          <a:solidFill>
            <a:srgbClr val="D09E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Source Characterisation:</a:t>
            </a:r>
          </a:p>
          <a:p>
            <a:pPr algn="ctr"/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GB" sz="2000" b="1" u="sng" baseline="30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28</a:t>
            </a:r>
            <a:r>
              <a:rPr lang="en-GB" sz="2000" b="1" u="sng" baseline="30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June</a:t>
            </a:r>
            <a:r>
              <a:rPr lang="en-GB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73AF40B-242D-464E-AA4B-56C32299CDB4}"/>
              </a:ext>
            </a:extLst>
          </p:cNvPr>
          <p:cNvSpPr/>
          <p:nvPr/>
        </p:nvSpPr>
        <p:spPr>
          <a:xfrm>
            <a:off x="9501483" y="886460"/>
            <a:ext cx="2579434" cy="1229990"/>
          </a:xfrm>
          <a:prstGeom prst="roundRect">
            <a:avLst/>
          </a:prstGeom>
          <a:solidFill>
            <a:srgbClr val="00B05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Radiobiology:</a:t>
            </a:r>
          </a:p>
          <a:p>
            <a:pPr algn="ctr"/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27</a:t>
            </a:r>
            <a:r>
              <a:rPr lang="en-GB" sz="2000" b="1" u="sng" baseline="30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</a:t>
            </a:r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 Oct – 21</a:t>
            </a:r>
            <a:r>
              <a:rPr lang="en-GB" sz="2000" b="1" u="sng" baseline="30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st</a:t>
            </a:r>
            <a:r>
              <a:rPr lang="en-GB" sz="2000" b="1" u="sng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 Nov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1FEF27-136B-422D-808C-46E1EB4FAF04}"/>
              </a:ext>
            </a:extLst>
          </p:cNvPr>
          <p:cNvSpPr txBox="1"/>
          <p:nvPr/>
        </p:nvSpPr>
        <p:spPr>
          <a:xfrm>
            <a:off x="1112032" y="2382313"/>
            <a:ext cx="2585599" cy="3908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Start of BP1 funding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Order of PMQ XYZ stage (5-7 week delivery)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Order of cell station vacuum parts (4 weeks delivery)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Manufacture of thin window</a:t>
            </a:r>
          </a:p>
          <a:p>
            <a:pPr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Manufacture of Oxford cell station</a:t>
            </a:r>
          </a:p>
          <a:p>
            <a:pPr defTabSz="914400">
              <a:defRPr/>
            </a:pPr>
            <a:r>
              <a:rPr lang="en-GB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5D7FC89-521B-4F68-8053-D08AEF053365}"/>
              </a:ext>
            </a:extLst>
          </p:cNvPr>
          <p:cNvSpPr/>
          <p:nvPr/>
        </p:nvSpPr>
        <p:spPr>
          <a:xfrm>
            <a:off x="3902436" y="2209508"/>
            <a:ext cx="2658427" cy="45352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DBA7E6A-C6DC-4CF0-BA7B-74172AB89810}"/>
              </a:ext>
            </a:extLst>
          </p:cNvPr>
          <p:cNvSpPr/>
          <p:nvPr/>
        </p:nvSpPr>
        <p:spPr>
          <a:xfrm>
            <a:off x="6691491" y="2209509"/>
            <a:ext cx="2658427" cy="453524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BD1C237-C6F7-439F-92AD-5BA24548291A}"/>
              </a:ext>
            </a:extLst>
          </p:cNvPr>
          <p:cNvSpPr/>
          <p:nvPr/>
        </p:nvSpPr>
        <p:spPr>
          <a:xfrm>
            <a:off x="9480546" y="2209509"/>
            <a:ext cx="2658427" cy="453524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03B0EF-39A4-4999-8048-E5BFBD4BDF92}"/>
              </a:ext>
            </a:extLst>
          </p:cNvPr>
          <p:cNvSpPr txBox="1"/>
          <p:nvPr/>
        </p:nvSpPr>
        <p:spPr>
          <a:xfrm>
            <a:off x="3980559" y="2378263"/>
            <a:ext cx="2585599" cy="49705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Construction of the cell station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Construction of updated TP beamline </a:t>
            </a:r>
            <a:endParaRPr lang="en-GB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Definition of an offline alignment line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Construction and offline alignment of PMQ setup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Install of PMQ system in vacuum chamber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Change of parabola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14E47A-B746-4D85-B53B-076D974AA9A9}"/>
              </a:ext>
            </a:extLst>
          </p:cNvPr>
          <p:cNvSpPr txBox="1"/>
          <p:nvPr/>
        </p:nvSpPr>
        <p:spPr>
          <a:xfrm>
            <a:off x="6764319" y="2378263"/>
            <a:ext cx="2585599" cy="46782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1/2 weeks of SCAPA beamtime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Laser Beamline alignment (0.5 days)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Source optimisation w/o PMQ  (0.5 days)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PMQ transmission, activation and debris test (0.5 days)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Lanex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/beam profiler measurement at end of beamline (1 day)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PMQ position optimisation (0.5 days)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RCF measurements through beamline (0.5 days)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Full cell assembly RCF measurement (0.5 days</a:t>
            </a: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>
              <a:defRPr/>
            </a:pP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DA247F-51C4-4982-BF27-90FBED3EA833}"/>
              </a:ext>
            </a:extLst>
          </p:cNvPr>
          <p:cNvSpPr txBox="1"/>
          <p:nvPr/>
        </p:nvSpPr>
        <p:spPr>
          <a:xfrm>
            <a:off x="9553374" y="2351115"/>
            <a:ext cx="2585599" cy="44319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3 weeks of SCAPA beamtime (with potential for a gap between the alignment week)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Laser Beamline alignment (0.5 days)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Source optimisation with PMQs (1 day)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Dosimetry and source stability measurements (2 days)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Cell irradiation (6.5 days) + regular dosimetry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457FC1A-5645-3EC4-1678-7BCFB0C7EA2A}"/>
              </a:ext>
            </a:extLst>
          </p:cNvPr>
          <p:cNvCxnSpPr>
            <a:cxnSpLocks/>
          </p:cNvCxnSpPr>
          <p:nvPr/>
        </p:nvCxnSpPr>
        <p:spPr>
          <a:xfrm flipV="1">
            <a:off x="7042276" y="2417071"/>
            <a:ext cx="1959418" cy="3946898"/>
          </a:xfrm>
          <a:prstGeom prst="line">
            <a:avLst/>
          </a:prstGeom>
          <a:ln w="38100">
            <a:solidFill>
              <a:srgbClr val="FF0000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5E4C6D4-F374-2D52-BD75-47F3E610E80A}"/>
              </a:ext>
            </a:extLst>
          </p:cNvPr>
          <p:cNvCxnSpPr>
            <a:cxnSpLocks/>
          </p:cNvCxnSpPr>
          <p:nvPr/>
        </p:nvCxnSpPr>
        <p:spPr>
          <a:xfrm flipV="1">
            <a:off x="4232978" y="2417071"/>
            <a:ext cx="1959418" cy="3946898"/>
          </a:xfrm>
          <a:prstGeom prst="line">
            <a:avLst/>
          </a:prstGeom>
          <a:ln w="38100">
            <a:solidFill>
              <a:srgbClr val="FF0000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F1543FB-DA05-1806-33A2-67121BC90C4C}"/>
              </a:ext>
            </a:extLst>
          </p:cNvPr>
          <p:cNvCxnSpPr>
            <a:cxnSpLocks/>
          </p:cNvCxnSpPr>
          <p:nvPr/>
        </p:nvCxnSpPr>
        <p:spPr>
          <a:xfrm flipV="1">
            <a:off x="1388708" y="2340220"/>
            <a:ext cx="1959418" cy="3946898"/>
          </a:xfrm>
          <a:prstGeom prst="line">
            <a:avLst/>
          </a:prstGeom>
          <a:ln w="38100">
            <a:solidFill>
              <a:srgbClr val="FF0000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AC0E8D7-ED22-A4C0-9281-FF8FDB41B98B}"/>
              </a:ext>
            </a:extLst>
          </p:cNvPr>
          <p:cNvCxnSpPr>
            <a:cxnSpLocks/>
          </p:cNvCxnSpPr>
          <p:nvPr/>
        </p:nvCxnSpPr>
        <p:spPr>
          <a:xfrm flipV="1">
            <a:off x="9823583" y="2417071"/>
            <a:ext cx="1959418" cy="3946898"/>
          </a:xfrm>
          <a:prstGeom prst="line">
            <a:avLst/>
          </a:prstGeom>
          <a:ln w="38100">
            <a:solidFill>
              <a:srgbClr val="FF0000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056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80399-3387-AC46-8D03-CBDD953939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9C7EEA95-4ECB-9720-C00B-D259F957F544}"/>
              </a:ext>
            </a:extLst>
          </p:cNvPr>
          <p:cNvSpPr/>
          <p:nvPr/>
        </p:nvSpPr>
        <p:spPr>
          <a:xfrm>
            <a:off x="975764" y="-67932"/>
            <a:ext cx="6114799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SCAPA Bunker B Target Station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670A3EB-DA3D-6BDE-6E3D-EAAC360E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26" y="521053"/>
            <a:ext cx="11107378" cy="6075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965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1AEF0-6C92-76B0-DCA1-FDB2A227F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23">
            <a:extLst>
              <a:ext uri="{FF2B5EF4-FFF2-40B4-BE49-F238E27FC236}">
                <a16:creationId xmlns:a16="http://schemas.microsoft.com/office/drawing/2014/main" id="{9EE8DFF6-B1D8-827A-9BE9-B135289E5252}"/>
              </a:ext>
            </a:extLst>
          </p:cNvPr>
          <p:cNvSpPr/>
          <p:nvPr/>
        </p:nvSpPr>
        <p:spPr>
          <a:xfrm>
            <a:off x="7047652" y="135995"/>
            <a:ext cx="5072925" cy="3696144"/>
          </a:xfrm>
          <a:prstGeom prst="roundRect">
            <a:avLst/>
          </a:prstGeom>
          <a:solidFill>
            <a:srgbClr val="7030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85E5EE-411E-0E3B-F0D3-B86400A05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B23F5B93-7B56-2F30-6E22-B9935FD093CC}"/>
              </a:ext>
            </a:extLst>
          </p:cNvPr>
          <p:cNvSpPr/>
          <p:nvPr/>
        </p:nvSpPr>
        <p:spPr>
          <a:xfrm>
            <a:off x="1073040" y="-26083"/>
            <a:ext cx="6114799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Capture Beamline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3C6A77-264E-C410-136A-1BE3F01F1623}"/>
              </a:ext>
            </a:extLst>
          </p:cNvPr>
          <p:cNvSpPr txBox="1"/>
          <p:nvPr/>
        </p:nvSpPr>
        <p:spPr>
          <a:xfrm>
            <a:off x="3237230" y="571829"/>
            <a:ext cx="1445078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5023" tIns="65023" rIns="65023" bIns="65023" numCol="1" anchor="t">
            <a:spAutoFit/>
          </a:bodyPr>
          <a:lstStyle>
            <a:defPPr>
              <a:defRPr lang="en-US"/>
            </a:defPPr>
            <a:lvl1pPr defTabSz="1300480">
              <a:defRPr sz="2400">
                <a:solidFill>
                  <a:schemeClr val="accent5">
                    <a:lumMod val="75000"/>
                  </a:schemeClr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GB" dirty="0"/>
              <a:t>Internals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E49A6EA-8E22-8318-080B-A3C8C2EC2330}"/>
              </a:ext>
            </a:extLst>
          </p:cNvPr>
          <p:cNvGrpSpPr/>
          <p:nvPr/>
        </p:nvGrpSpPr>
        <p:grpSpPr>
          <a:xfrm>
            <a:off x="1073040" y="1013352"/>
            <a:ext cx="5773459" cy="2784207"/>
            <a:chOff x="7074669" y="3888188"/>
            <a:chExt cx="4394369" cy="183675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4D1B84C-1D75-3F8A-45CB-0D0F78D2CA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2" t="18559" r="1263"/>
            <a:stretch/>
          </p:blipFill>
          <p:spPr>
            <a:xfrm>
              <a:off x="7074669" y="3888188"/>
              <a:ext cx="4394369" cy="18367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E161AB0-22F3-C52A-1CC3-2574729824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27773" y="4333461"/>
              <a:ext cx="4090909" cy="151075"/>
            </a:xfrm>
            <a:prstGeom prst="line">
              <a:avLst/>
            </a:prstGeom>
            <a:ln w="28575">
              <a:solidFill>
                <a:srgbClr val="92D05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D0000C2-9ADB-1D2C-F42B-CF35D948490F}"/>
              </a:ext>
            </a:extLst>
          </p:cNvPr>
          <p:cNvSpPr txBox="1"/>
          <p:nvPr/>
        </p:nvSpPr>
        <p:spPr>
          <a:xfrm>
            <a:off x="7187839" y="379943"/>
            <a:ext cx="47273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Currently have a x2 PMQ system;</a:t>
            </a:r>
          </a:p>
          <a:p>
            <a:pPr marL="711200" indent="-174625" algn="just">
              <a:buFont typeface="Wingdings" panose="05000000000000000000" pitchFamily="2" charset="2"/>
              <a:buChar char="Ø"/>
            </a:pPr>
            <a:r>
              <a:rPr lang="en-GB" dirty="0"/>
              <a:t> Target to PMQ1 front: 80 mm </a:t>
            </a:r>
          </a:p>
          <a:p>
            <a:pPr marL="711200" indent="-174625" algn="just">
              <a:buFont typeface="Wingdings" panose="05000000000000000000" pitchFamily="2" charset="2"/>
              <a:buChar char="Ø"/>
            </a:pPr>
            <a:r>
              <a:rPr lang="en-GB" dirty="0"/>
              <a:t> PQM 1 to 2: 132 mm </a:t>
            </a:r>
          </a:p>
          <a:p>
            <a:pPr marL="711200" indent="-174625" algn="just">
              <a:buFont typeface="Wingdings" panose="05000000000000000000" pitchFamily="2" charset="2"/>
              <a:buChar char="Ø"/>
            </a:pPr>
            <a:r>
              <a:rPr lang="en-GB" dirty="0"/>
              <a:t> Each </a:t>
            </a:r>
            <a:r>
              <a:rPr lang="en-GB" dirty="0" err="1"/>
              <a:t>xyz</a:t>
            </a:r>
            <a:r>
              <a:rPr lang="en-GB" dirty="0"/>
              <a:t> and rotation on each</a:t>
            </a:r>
          </a:p>
          <a:p>
            <a:pPr algn="just"/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Can add proton beam scatterers to improve the proton focus spatial-profile. Tested various materials and thicknesses.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Currently cannot operate our ion  spectrometer without removing and realignment of PMQs.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05D3582-CD8C-05F8-E61D-4E44AED10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0" t="39353" r="17536" b="28807"/>
          <a:stretch>
            <a:fillRect/>
          </a:stretch>
        </p:blipFill>
        <p:spPr bwMode="auto">
          <a:xfrm>
            <a:off x="7806610" y="4194210"/>
            <a:ext cx="2454267" cy="2454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6263D2A-E4C7-A9DC-B005-8DA44FFF5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57" t="43036" r="28904" b="9759"/>
          <a:stretch>
            <a:fillRect/>
          </a:stretch>
        </p:blipFill>
        <p:spPr bwMode="auto">
          <a:xfrm>
            <a:off x="5124322" y="4192386"/>
            <a:ext cx="2561897" cy="2453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82AA4B-CB76-48F3-800A-3895DDC298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277" y="3873761"/>
            <a:ext cx="3872140" cy="283508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87B706A-5FAD-EB51-24A5-0EF354A5CC53}"/>
              </a:ext>
            </a:extLst>
          </p:cNvPr>
          <p:cNvGrpSpPr/>
          <p:nvPr/>
        </p:nvGrpSpPr>
        <p:grpSpPr>
          <a:xfrm>
            <a:off x="10423023" y="3853668"/>
            <a:ext cx="1743577" cy="3004331"/>
            <a:chOff x="26915070" y="35949878"/>
            <a:chExt cx="2526699" cy="380475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7E6B2E6-3B7E-FA6F-800F-2B0479690611}"/>
                </a:ext>
              </a:extLst>
            </p:cNvPr>
            <p:cNvGrpSpPr/>
            <p:nvPr/>
          </p:nvGrpSpPr>
          <p:grpSpPr>
            <a:xfrm>
              <a:off x="26959268" y="35970659"/>
              <a:ext cx="2482501" cy="3783969"/>
              <a:chOff x="26865984" y="35475715"/>
              <a:chExt cx="2482501" cy="3783969"/>
            </a:xfrm>
          </p:grpSpPr>
          <p:pic>
            <p:nvPicPr>
              <p:cNvPr id="11" name="Picture 10" descr="A bright light in the dark&#10;&#10;AI-generated content may be incorrect.">
                <a:extLst>
                  <a:ext uri="{FF2B5EF4-FFF2-40B4-BE49-F238E27FC236}">
                    <a16:creationId xmlns:a16="http://schemas.microsoft.com/office/drawing/2014/main" id="{567F6B3D-3D88-DBE8-789A-11AFDA2A8D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877280" y="35475715"/>
                <a:ext cx="2404511" cy="1876902"/>
              </a:xfrm>
              <a:prstGeom prst="rect">
                <a:avLst/>
              </a:prstGeom>
            </p:spPr>
          </p:pic>
          <p:pic>
            <p:nvPicPr>
              <p:cNvPr id="12" name="Picture 11" descr="A bright orange circle with a purple background&#10;&#10;AI-generated content may be incorrect.">
                <a:extLst>
                  <a:ext uri="{FF2B5EF4-FFF2-40B4-BE49-F238E27FC236}">
                    <a16:creationId xmlns:a16="http://schemas.microsoft.com/office/drawing/2014/main" id="{F0589D9C-5A0E-68B6-3FB4-C155F75BD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884583" y="37382781"/>
                <a:ext cx="2406955" cy="1876903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414B6BE-F873-A175-B40A-043B58307A7C}"/>
                  </a:ext>
                </a:extLst>
              </p:cNvPr>
              <p:cNvSpPr txBox="1"/>
              <p:nvPr/>
            </p:nvSpPr>
            <p:spPr>
              <a:xfrm>
                <a:off x="26865984" y="37350976"/>
                <a:ext cx="2482501" cy="578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100" dirty="0">
                    <a:solidFill>
                      <a:schemeClr val="bg1"/>
                    </a:solidFill>
                  </a:rPr>
                  <a:t>Proton focus – With Scattering foil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400706-51D8-D478-B34C-D52AA78EBAC3}"/>
                </a:ext>
              </a:extLst>
            </p:cNvPr>
            <p:cNvSpPr txBox="1"/>
            <p:nvPr/>
          </p:nvSpPr>
          <p:spPr>
            <a:xfrm>
              <a:off x="26915070" y="35949878"/>
              <a:ext cx="2482500" cy="578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bg1"/>
                  </a:solidFill>
                </a:rPr>
                <a:t>Proton focus – Without Scattering foil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5010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DB2D-9323-703B-D641-186BEEC69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23">
            <a:extLst>
              <a:ext uri="{FF2B5EF4-FFF2-40B4-BE49-F238E27FC236}">
                <a16:creationId xmlns:a16="http://schemas.microsoft.com/office/drawing/2014/main" id="{4BECEAAC-5195-BA3C-7A54-3AED0168F438}"/>
              </a:ext>
            </a:extLst>
          </p:cNvPr>
          <p:cNvSpPr/>
          <p:nvPr/>
        </p:nvSpPr>
        <p:spPr>
          <a:xfrm>
            <a:off x="1010739" y="1772464"/>
            <a:ext cx="3660948" cy="4248045"/>
          </a:xfrm>
          <a:prstGeom prst="roundRect">
            <a:avLst/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48A56A-07DD-2B84-4887-75A54BCB67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Shape 169">
            <a:extLst>
              <a:ext uri="{FF2B5EF4-FFF2-40B4-BE49-F238E27FC236}">
                <a16:creationId xmlns:a16="http://schemas.microsoft.com/office/drawing/2014/main" id="{73EB5D24-923D-5DAC-EB40-E2188D5F9ACA}"/>
              </a:ext>
            </a:extLst>
          </p:cNvPr>
          <p:cNvSpPr/>
          <p:nvPr/>
        </p:nvSpPr>
        <p:spPr>
          <a:xfrm>
            <a:off x="1073040" y="88677"/>
            <a:ext cx="6114799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Proton Capture Beamline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350E1F-DA6D-BCA0-051F-D9FDAB07F280}"/>
              </a:ext>
            </a:extLst>
          </p:cNvPr>
          <p:cNvSpPr txBox="1"/>
          <p:nvPr/>
        </p:nvSpPr>
        <p:spPr>
          <a:xfrm>
            <a:off x="2063088" y="1201562"/>
            <a:ext cx="1810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Externals</a:t>
            </a: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9ED1631D-69DF-FE2F-F74A-33E2B4965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178" y="1616297"/>
            <a:ext cx="3689219" cy="2075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EC3EAF56-0560-9275-7499-558270AFB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380" y="1616297"/>
            <a:ext cx="3689219" cy="2071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062EF7E-B3B6-641A-C0F5-F1B81A593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161" y="4450272"/>
            <a:ext cx="3689219" cy="2075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F180142-4C41-F1C4-17A1-2307D3200256}"/>
              </a:ext>
            </a:extLst>
          </p:cNvPr>
          <p:cNvSpPr txBox="1"/>
          <p:nvPr/>
        </p:nvSpPr>
        <p:spPr>
          <a:xfrm>
            <a:off x="1020305" y="2084059"/>
            <a:ext cx="35816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50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µm thick Mylar window for proton exit.</a:t>
            </a:r>
            <a:r>
              <a:rPr lang="en-GB" dirty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Air gap length: 128 mm (can expand to 190 mm).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We have variable path vacuum pumping and gate valves to enable rapid switching of modes.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In vacuum insertors for extra diagnostics or filtering. </a:t>
            </a:r>
          </a:p>
          <a:p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9B9C15-BD28-4E0C-55CA-C4BE58846DDB}"/>
              </a:ext>
            </a:extLst>
          </p:cNvPr>
          <p:cNvSpPr txBox="1"/>
          <p:nvPr/>
        </p:nvSpPr>
        <p:spPr>
          <a:xfrm>
            <a:off x="5205139" y="1219043"/>
            <a:ext cx="233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i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) TP-Vacuum Mode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BBA67E-DF9C-DBCF-2D5B-DC866067B5D7}"/>
              </a:ext>
            </a:extLst>
          </p:cNvPr>
          <p:cNvSpPr txBox="1"/>
          <p:nvPr/>
        </p:nvSpPr>
        <p:spPr>
          <a:xfrm>
            <a:off x="4710252" y="4035350"/>
            <a:ext cx="3689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iii) Proton Focus Imager (</a:t>
            </a:r>
            <a:r>
              <a:rPr lang="en-GB" dirty="0" err="1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Lanex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)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784756-AB47-D93C-1727-13D2BC76B5E3}"/>
              </a:ext>
            </a:extLst>
          </p:cNvPr>
          <p:cNvSpPr txBox="1"/>
          <p:nvPr/>
        </p:nvSpPr>
        <p:spPr>
          <a:xfrm>
            <a:off x="9247006" y="1246965"/>
            <a:ext cx="196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ii) RCF Stack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B3D94D-4730-D325-F305-DAB6D61E4829}"/>
              </a:ext>
            </a:extLst>
          </p:cNvPr>
          <p:cNvSpPr txBox="1"/>
          <p:nvPr/>
        </p:nvSpPr>
        <p:spPr>
          <a:xfrm>
            <a:off x="8794261" y="3774222"/>
            <a:ext cx="2791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iv) Cell Irradiation Mode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F23294-B4A6-1F07-FAD8-69DAF59B2F9F}"/>
              </a:ext>
            </a:extLst>
          </p:cNvPr>
          <p:cNvSpPr txBox="1"/>
          <p:nvPr/>
        </p:nvSpPr>
        <p:spPr>
          <a:xfrm>
            <a:off x="6554861" y="711788"/>
            <a:ext cx="4438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4 Operation Modes (currently) 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7031E092-98FA-E8CF-5216-336BD552E7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5" b="6073"/>
          <a:stretch/>
        </p:blipFill>
        <p:spPr bwMode="auto">
          <a:xfrm>
            <a:off x="9267555" y="4143554"/>
            <a:ext cx="1678169" cy="2631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464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1">
            <a:extLst>
              <a:ext uri="{FF2B5EF4-FFF2-40B4-BE49-F238E27FC236}">
                <a16:creationId xmlns:a16="http://schemas.microsoft.com/office/drawing/2014/main" id="{5594BA19-0EC2-C773-75DD-AA244CFFA30C}"/>
              </a:ext>
            </a:extLst>
          </p:cNvPr>
          <p:cNvSpPr/>
          <p:nvPr/>
        </p:nvSpPr>
        <p:spPr>
          <a:xfrm>
            <a:off x="1027942" y="1104900"/>
            <a:ext cx="7193073" cy="5541141"/>
          </a:xfrm>
          <a:prstGeom prst="roundRect">
            <a:avLst>
              <a:gd name="adj" fmla="val 12890"/>
            </a:avLst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80399-3387-AC46-8D03-CBDD953939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9C7EEA95-4ECB-9720-C00B-D259F957F544}"/>
              </a:ext>
            </a:extLst>
          </p:cNvPr>
          <p:cNvSpPr/>
          <p:nvPr/>
        </p:nvSpPr>
        <p:spPr>
          <a:xfrm>
            <a:off x="984500" y="20429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Source Updates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Shape 169">
            <a:extLst>
              <a:ext uri="{FF2B5EF4-FFF2-40B4-BE49-F238E27FC236}">
                <a16:creationId xmlns:a16="http://schemas.microsoft.com/office/drawing/2014/main" id="{1BEE8323-223E-E5FC-BE35-4011E6F57193}"/>
              </a:ext>
            </a:extLst>
          </p:cNvPr>
          <p:cNvSpPr/>
          <p:nvPr/>
        </p:nvSpPr>
        <p:spPr>
          <a:xfrm>
            <a:off x="1027942" y="447030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Experiment 1– June 2026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AB3B25-3AFE-B4C2-8714-A65AC4993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7188" y="37173"/>
            <a:ext cx="3316919" cy="24453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22988A-699A-240E-D759-FA1310E7A8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t="30692" r="21173" b="5623"/>
          <a:stretch/>
        </p:blipFill>
        <p:spPr>
          <a:xfrm rot="10800000">
            <a:off x="8618820" y="2649194"/>
            <a:ext cx="3343102" cy="16625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5B4A15C-809A-8EC6-18A4-83659B1990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015" y="4478335"/>
            <a:ext cx="3909266" cy="22787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FF8EB9BD-58D7-A82C-D460-D100619A90F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92608" y="1308281"/>
                <a:ext cx="6863742" cy="5337760"/>
              </a:xfrm>
            </p:spPr>
            <p:txBody>
              <a:bodyPr vert="horz" lIns="0" tIns="45720" rIns="0" bIns="45720" rtlCol="0">
                <a:noAutofit/>
              </a:bodyPr>
              <a:lstStyle/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Measured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= (12 ± 2) MeV using the Thomson Parabola (TP) Ion Spectrometer.</a:t>
                </a:r>
              </a:p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relatively stable.  However, did not do a longer scan (&gt;100 shots) to see other sources of degradation (as we switched to PQM setup). </a:t>
                </a:r>
              </a:p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GB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Note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can drop to 10 MeV if the focal spot not </a:t>
                </a:r>
                <a:r>
                  <a:rPr lang="en-US" sz="1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optimised</a:t>
                </a: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(demonstrates the sensitivity of alignment).</a:t>
                </a:r>
              </a:p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GB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RCF stack close to the target rear before the focal spot was optimised, to confirm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800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  <m:r>
                      <a:rPr lang="en-GB" sz="18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 beam divergence.</a:t>
                </a:r>
              </a:p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Can now retrieve real proton numbers from our TP. A calibration was made with comparable RCF stack and TP spectra over several shots. </a:t>
                </a:r>
                <a:endParaRPr lang="en-GB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FF8EB9BD-58D7-A82C-D460-D100619A90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2608" y="1308281"/>
                <a:ext cx="6863742" cy="5337760"/>
              </a:xfrm>
              <a:blipFill>
                <a:blip r:embed="rId5"/>
                <a:stretch>
                  <a:fillRect l="-2033" r="-2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3564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A9486-854A-98C7-A994-3E6093448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21">
            <a:extLst>
              <a:ext uri="{FF2B5EF4-FFF2-40B4-BE49-F238E27FC236}">
                <a16:creationId xmlns:a16="http://schemas.microsoft.com/office/drawing/2014/main" id="{E59CDCF5-7BA8-ED9A-8093-9F12CF4CE57F}"/>
              </a:ext>
            </a:extLst>
          </p:cNvPr>
          <p:cNvSpPr/>
          <p:nvPr/>
        </p:nvSpPr>
        <p:spPr>
          <a:xfrm>
            <a:off x="1027942" y="1063362"/>
            <a:ext cx="5824443" cy="1662984"/>
          </a:xfrm>
          <a:prstGeom prst="roundRect">
            <a:avLst>
              <a:gd name="adj" fmla="val 12890"/>
            </a:avLst>
          </a:prstGeom>
          <a:solidFill>
            <a:schemeClr val="accent5">
              <a:lumMod val="25000"/>
              <a:lumOff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F651B2-D4E1-AEE5-2774-0EA91A28DF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Shape 169">
            <a:extLst>
              <a:ext uri="{FF2B5EF4-FFF2-40B4-BE49-F238E27FC236}">
                <a16:creationId xmlns:a16="http://schemas.microsoft.com/office/drawing/2014/main" id="{4867E53E-6C17-A64A-4CA0-7955E8C24069}"/>
              </a:ext>
            </a:extLst>
          </p:cNvPr>
          <p:cNvSpPr/>
          <p:nvPr/>
        </p:nvSpPr>
        <p:spPr>
          <a:xfrm>
            <a:off x="984500" y="20429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Source Updates 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Shape 169">
            <a:extLst>
              <a:ext uri="{FF2B5EF4-FFF2-40B4-BE49-F238E27FC236}">
                <a16:creationId xmlns:a16="http://schemas.microsoft.com/office/drawing/2014/main" id="{5EA67446-AEB4-FC3A-5735-90039FC91FD1}"/>
              </a:ext>
            </a:extLst>
          </p:cNvPr>
          <p:cNvSpPr/>
          <p:nvPr/>
        </p:nvSpPr>
        <p:spPr>
          <a:xfrm>
            <a:off x="1062320" y="540374"/>
            <a:ext cx="6182917" cy="5006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3" tIns="65023" rIns="65023" bIns="65023" numCol="1" anchor="t">
            <a:spAutoFit/>
          </a:bodyPr>
          <a:lstStyle>
            <a:lvl1pPr algn="l" defTabSz="1300480">
              <a:defRPr sz="3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400" dirty="0">
                <a:solidFill>
                  <a:schemeClr val="accent5">
                    <a:lumMod val="75000"/>
                  </a:schemeClr>
                </a:solidFill>
              </a:rPr>
              <a:t>Experiment 2– October 2026</a:t>
            </a:r>
            <a:endParaRPr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A244049E-C355-DDBE-BDD3-068CF7AAF0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71098" y="1090001"/>
                <a:ext cx="5538130" cy="1823027"/>
              </a:xfrm>
            </p:spPr>
            <p:txBody>
              <a:bodyPr>
                <a:noAutofit/>
              </a:bodyPr>
              <a:lstStyle/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GB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We measured increased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160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600">
                            <a:latin typeface="Cambria Math" panose="02040503050406030204" pitchFamily="18" charset="0"/>
                          </a:rPr>
                          <m:t>pmax</m:t>
                        </m:r>
                      </m:sub>
                    </m:sSub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= (14.4 ± 1.2) MeV using the Thomson Parabola (TP) Ion Spectrometer.</a:t>
                </a:r>
              </a:p>
              <a:p>
                <a:pPr marL="457200" indent="-457200" algn="just"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This increase is in part due to higher pulse intensity, but this does not fully explain the result. </a:t>
                </a:r>
                <a:endParaRPr lang="en-GB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20000"/>
                  </a:lnSpc>
                  <a:spcAft>
                    <a:spcPts val="1000"/>
                  </a:spcAft>
                </a:pPr>
                <a:endParaRPr lang="en-GB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A244049E-C355-DDBE-BDD3-068CF7AAF0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71098" y="1090001"/>
                <a:ext cx="5538130" cy="1823027"/>
              </a:xfrm>
              <a:blipFill>
                <a:blip r:embed="rId2"/>
                <a:stretch>
                  <a:fillRect l="-2059" r="-2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2F4490F8-997F-91F6-BE1D-C1E3B9F3F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052" y="2914793"/>
            <a:ext cx="5904309" cy="374818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93B3702-1319-E1E0-F6EF-50E37468B41A}"/>
              </a:ext>
            </a:extLst>
          </p:cNvPr>
          <p:cNvGrpSpPr/>
          <p:nvPr/>
        </p:nvGrpSpPr>
        <p:grpSpPr>
          <a:xfrm>
            <a:off x="6852385" y="20429"/>
            <a:ext cx="5298865" cy="4055460"/>
            <a:chOff x="6723734" y="-70226"/>
            <a:chExt cx="5297825" cy="383659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D5F35C8-EEAA-D14C-25F5-FD5CD55BC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3734" y="0"/>
              <a:ext cx="5297825" cy="3766365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E15948-DFB2-A0B1-F699-9F0B9613D4DE}"/>
                </a:ext>
              </a:extLst>
            </p:cNvPr>
            <p:cNvSpPr/>
            <p:nvPr/>
          </p:nvSpPr>
          <p:spPr>
            <a:xfrm>
              <a:off x="6723734" y="-70226"/>
              <a:ext cx="521503" cy="31687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Rectangle: Rounded Corners 23">
            <a:extLst>
              <a:ext uri="{FF2B5EF4-FFF2-40B4-BE49-F238E27FC236}">
                <a16:creationId xmlns:a16="http://schemas.microsoft.com/office/drawing/2014/main" id="{1BF8C2E3-935E-3C53-CB53-D67473C1FF29}"/>
              </a:ext>
            </a:extLst>
          </p:cNvPr>
          <p:cNvSpPr/>
          <p:nvPr/>
        </p:nvSpPr>
        <p:spPr>
          <a:xfrm>
            <a:off x="6958396" y="4389960"/>
            <a:ext cx="5192854" cy="1958942"/>
          </a:xfrm>
          <a:prstGeom prst="roundRect">
            <a:avLst/>
          </a:prstGeom>
          <a:solidFill>
            <a:srgbClr val="7030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C05B47D-CFDB-4524-B13A-63064D159AE6}"/>
              </a:ext>
            </a:extLst>
          </p:cNvPr>
          <p:cNvSpPr txBox="1">
            <a:spLocks/>
          </p:cNvSpPr>
          <p:nvPr/>
        </p:nvSpPr>
        <p:spPr>
          <a:xfrm>
            <a:off x="7160805" y="4495614"/>
            <a:ext cx="4833399" cy="182302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Clr>
                <a:srgbClr val="002060"/>
              </a:buClr>
              <a:buFont typeface="Wingdings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Clr>
                <a:srgbClr val="002060"/>
              </a:buClr>
              <a:buFont typeface="Wingdings" pitchFamily="2" charset="2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Made RCF measurements comparing the beam generated for two target materials; Steel and Kapton. 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Steel provides a cleaner proton beam but opens us up to EMP issues. </a:t>
            </a:r>
          </a:p>
          <a:p>
            <a:pPr algn="just">
              <a:spcAft>
                <a:spcPts val="1000"/>
              </a:spcAft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A5F4A3-738A-6084-33C1-5C007BDB6D00}"/>
              </a:ext>
            </a:extLst>
          </p:cNvPr>
          <p:cNvSpPr txBox="1"/>
          <p:nvPr/>
        </p:nvSpPr>
        <p:spPr>
          <a:xfrm>
            <a:off x="1188032" y="2847339"/>
            <a:ext cx="150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Steel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F193371-FA13-8810-74E6-039E2AAD0689}"/>
              </a:ext>
            </a:extLst>
          </p:cNvPr>
          <p:cNvSpPr txBox="1"/>
          <p:nvPr/>
        </p:nvSpPr>
        <p:spPr>
          <a:xfrm>
            <a:off x="1188032" y="4658590"/>
            <a:ext cx="150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Kapton </a:t>
            </a:r>
          </a:p>
        </p:txBody>
      </p:sp>
    </p:spTree>
    <p:extLst>
      <p:ext uri="{BB962C8B-B14F-4D97-AF65-F5344CB8AC3E}">
        <p14:creationId xmlns:p14="http://schemas.microsoft.com/office/powerpoint/2010/main" val="2121797420"/>
      </p:ext>
    </p:extLst>
  </p:cSld>
  <p:clrMapOvr>
    <a:masterClrMapping/>
  </p:clrMapOvr>
</p:sld>
</file>

<file path=ppt/theme/theme1.xml><?xml version="1.0" encoding="utf-8"?>
<a:theme xmlns:a="http://schemas.openxmlformats.org/drawingml/2006/main" name="B&amp;D-Powerpoint Template_16x9">
  <a:themeElements>
    <a:clrScheme name="Custom 1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092140"/>
      </a:accent1>
      <a:accent2>
        <a:srgbClr val="092140"/>
      </a:accent2>
      <a:accent3>
        <a:srgbClr val="092140"/>
      </a:accent3>
      <a:accent4>
        <a:srgbClr val="092140"/>
      </a:accent4>
      <a:accent5>
        <a:srgbClr val="092140"/>
      </a:accent5>
      <a:accent6>
        <a:srgbClr val="092140"/>
      </a:accent6>
      <a:hlink>
        <a:srgbClr val="092140"/>
      </a:hlink>
      <a:folHlink>
        <a:srgbClr val="09214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8167</TotalTime>
  <Words>1817</Words>
  <Application>Microsoft Macintosh PowerPoint</Application>
  <PresentationFormat>Widescreen</PresentationFormat>
  <Paragraphs>321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Calibri</vt:lpstr>
      <vt:lpstr>Cambria Math</vt:lpstr>
      <vt:lpstr>Helvetica</vt:lpstr>
      <vt:lpstr>Montserrat</vt:lpstr>
      <vt:lpstr>Wingdings</vt:lpstr>
      <vt:lpstr>B&amp;D-Powerpoint Template_16x9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O'Donnell</dc:creator>
  <cp:lastModifiedBy>Robbie Wilson</cp:lastModifiedBy>
  <cp:revision>264</cp:revision>
  <dcterms:created xsi:type="dcterms:W3CDTF">2020-02-05T16:03:23Z</dcterms:created>
  <dcterms:modified xsi:type="dcterms:W3CDTF">2026-02-24T09:32:03Z</dcterms:modified>
</cp:coreProperties>
</file>