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6" r:id="rId1"/>
  </p:sldMasterIdLst>
  <p:notesMasterIdLst>
    <p:notesMasterId r:id="rId13"/>
  </p:notesMasterIdLst>
  <p:sldIdLst>
    <p:sldId id="256" r:id="rId2"/>
    <p:sldId id="257" r:id="rId3"/>
    <p:sldId id="261" r:id="rId4"/>
    <p:sldId id="262" r:id="rId5"/>
    <p:sldId id="258" r:id="rId6"/>
    <p:sldId id="259" r:id="rId7"/>
    <p:sldId id="263" r:id="rId8"/>
    <p:sldId id="265" r:id="rId9"/>
    <p:sldId id="266" r:id="rId10"/>
    <p:sldId id="26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3"/>
    <p:restoredTop sz="94658"/>
  </p:normalViewPr>
  <p:slideViewPr>
    <p:cSldViewPr snapToGrid="0">
      <p:cViewPr varScale="1">
        <p:scale>
          <a:sx n="120" d="100"/>
          <a:sy n="120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013C3-CB00-0F4B-B180-7945BC342261}" type="datetimeFigureOut">
              <a:rPr lang="en-US" smtClean="0"/>
              <a:t>8/20/26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6FF28-9B55-D64A-918C-BDF1E555A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2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AD492-F411-5D26-98B8-91D7E0DCA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227C47-7DFA-212F-9CF8-343082185A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4EEFD5-D606-61EC-7F99-43FB95A7E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2D74A-2EBF-C432-D334-F5F3ECAED5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70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3239B-ED76-AE24-D20D-DC9FEA0CD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1084B0-FC59-6405-7245-34BE809F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610BA0-A75C-785D-5530-BC8253D9B0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02712-5EB7-5B4E-2B4F-A8484CCDC9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84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2C2C5-B312-A49D-E1F6-BCD2AB876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4C7DBC-4B1C-4AAD-D102-E15B5F7D97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CB89DD-4584-9FED-6052-20377688BF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801877-6F60-01D9-07B1-B7C3FFFC1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14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42" y="97104"/>
            <a:ext cx="4134357" cy="3331896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4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492488"/>
            <a:ext cx="3349751" cy="1411356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lvl="0"/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73880" y="0"/>
            <a:ext cx="781812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644" y="6338703"/>
            <a:ext cx="219669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383669" y="6338703"/>
            <a:ext cx="1392578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3776247" y="6342301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01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6011" y="612648"/>
            <a:ext cx="6426389" cy="1143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F6718FE-EF5C-5023-A98D-91BFEF2C03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4560454" cy="6858000"/>
          </a:xfrm>
          <a:custGeom>
            <a:avLst/>
            <a:gdLst>
              <a:gd name="connsiteX0" fmla="*/ 0 w 4560454"/>
              <a:gd name="connsiteY0" fmla="*/ 0 h 6858000"/>
              <a:gd name="connsiteX1" fmla="*/ 4560454 w 4560454"/>
              <a:gd name="connsiteY1" fmla="*/ 0 h 6858000"/>
              <a:gd name="connsiteX2" fmla="*/ 4560454 w 4560454"/>
              <a:gd name="connsiteY2" fmla="*/ 6858000 h 6858000"/>
              <a:gd name="connsiteX3" fmla="*/ 0 w 45604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0454" h="6858000">
                <a:moveTo>
                  <a:pt x="0" y="0"/>
                </a:moveTo>
                <a:lnTo>
                  <a:pt x="4560454" y="0"/>
                </a:lnTo>
                <a:lnTo>
                  <a:pt x="456045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57368" y="1978488"/>
            <a:ext cx="6418935" cy="42855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156010" y="6343955"/>
            <a:ext cx="336490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030713" y="6343955"/>
            <a:ext cx="2060808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47096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71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2168" y="474177"/>
            <a:ext cx="6950232" cy="93268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402336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32168" y="1627632"/>
            <a:ext cx="6950232" cy="468622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632168" y="6343955"/>
            <a:ext cx="342290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945699" y="6343955"/>
            <a:ext cx="2150873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47096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22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475488"/>
            <a:ext cx="6858000" cy="93268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627632"/>
            <a:ext cx="6858000" cy="453537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2647" y="6346870"/>
            <a:ext cx="28054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115853" y="6346870"/>
            <a:ext cx="2925587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346870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91732" y="0"/>
            <a:ext cx="4100267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65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9" y="420623"/>
            <a:ext cx="4494189" cy="132588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1975104"/>
            <a:ext cx="4494063" cy="41569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776" y="6343955"/>
            <a:ext cx="209862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13651" y="6343955"/>
            <a:ext cx="1573037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96658" y="6343955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658928" y="0"/>
            <a:ext cx="6533072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2521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697" y="429768"/>
            <a:ext cx="3657600" cy="166722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5823" y="2315569"/>
            <a:ext cx="3657600" cy="38148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5697" y="6343955"/>
            <a:ext cx="163733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03447" y="6343955"/>
            <a:ext cx="949766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653213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95088" y="0"/>
            <a:ext cx="7296912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8986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8061" y="929554"/>
            <a:ext cx="2699254" cy="185894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5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A946DA-5AE8-39E2-3ADD-B8F06308C1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8326323" cy="6858000"/>
          </a:xfrm>
          <a:custGeom>
            <a:avLst/>
            <a:gdLst>
              <a:gd name="connsiteX0" fmla="*/ 0 w 8326323"/>
              <a:gd name="connsiteY0" fmla="*/ 0 h 6858000"/>
              <a:gd name="connsiteX1" fmla="*/ 8326323 w 8326323"/>
              <a:gd name="connsiteY1" fmla="*/ 0 h 6858000"/>
              <a:gd name="connsiteX2" fmla="*/ 8326323 w 8326323"/>
              <a:gd name="connsiteY2" fmla="*/ 6858000 h 6858000"/>
              <a:gd name="connsiteX3" fmla="*/ 0 w 83263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6323" h="6858000">
                <a:moveTo>
                  <a:pt x="0" y="0"/>
                </a:moveTo>
                <a:lnTo>
                  <a:pt x="8326323" y="0"/>
                </a:lnTo>
                <a:lnTo>
                  <a:pt x="8326323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89055" y="3011335"/>
            <a:ext cx="2693346" cy="265625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88061" y="6343955"/>
            <a:ext cx="14044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92522" y="6343955"/>
            <a:ext cx="85457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7096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38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4162318"/>
            <a:ext cx="3044954" cy="1892808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5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92000" cy="377827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22370" y="4162318"/>
            <a:ext cx="7460029" cy="20915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82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59341"/>
            <a:ext cx="10969753" cy="93268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912398"/>
            <a:ext cx="4637269" cy="420769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2647" y="6343955"/>
            <a:ext cx="264293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C8422D5-19BC-1CA0-FD0B-D86260BAA3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737221" y="1912938"/>
            <a:ext cx="5741992" cy="4224337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686595" y="6343955"/>
            <a:ext cx="1449697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36293" y="6343955"/>
            <a:ext cx="443060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442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706802"/>
            <a:ext cx="4672584" cy="126948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0468" y="2173850"/>
            <a:ext cx="4564763" cy="3963682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05563" y="732155"/>
            <a:ext cx="5676838" cy="540537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038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199" y="4893733"/>
            <a:ext cx="9762068" cy="1059806"/>
          </a:xfrm>
        </p:spPr>
        <p:txBody>
          <a:bodyPr anchor="ctr">
            <a:normAutofit/>
          </a:bodyPr>
          <a:lstStyle>
            <a:lvl1pPr algn="ctr">
              <a:lnSpc>
                <a:spcPct val="110000"/>
              </a:lnSpc>
              <a:defRPr sz="26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484094"/>
            <a:ext cx="10543032" cy="453614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7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7" y="1709862"/>
            <a:ext cx="10963656" cy="45137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113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914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264" y="42335"/>
            <a:ext cx="11517039" cy="6172200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buNone/>
              <a:defRPr sz="8000" b="1"/>
            </a:lvl1pPr>
            <a:lvl2pPr marL="228600" indent="0">
              <a:lnSpc>
                <a:spcPct val="90000"/>
              </a:lnSpc>
              <a:buNone/>
              <a:defRPr sz="7200" b="1"/>
            </a:lvl2pPr>
            <a:lvl3pPr marL="457200" indent="0">
              <a:lnSpc>
                <a:spcPct val="90000"/>
              </a:lnSpc>
              <a:buNone/>
              <a:defRPr sz="6600" b="1"/>
            </a:lvl3pPr>
            <a:lvl4pPr marL="685800" indent="0">
              <a:lnSpc>
                <a:spcPct val="90000"/>
              </a:lnSpc>
              <a:buNone/>
              <a:defRPr sz="6000" b="1"/>
            </a:lvl4pPr>
            <a:lvl5pPr marL="914400" indent="0">
              <a:lnSpc>
                <a:spcPct val="90000"/>
              </a:lnSpc>
              <a:buNone/>
              <a:defRPr sz="5400" b="1"/>
            </a:lvl5pPr>
          </a:lstStyle>
          <a:p>
            <a:pPr lvl="0"/>
            <a:r>
              <a:rPr lang="en-US" dirty="0"/>
              <a:t>Click to edit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12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9616" y="5029200"/>
            <a:ext cx="9198864" cy="640080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000" spc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188720"/>
            <a:ext cx="9198864" cy="333248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800">
                <a:latin typeface="+mj-lt"/>
              </a:defRPr>
            </a:lvl1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8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12064"/>
            <a:ext cx="10741152" cy="96926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27D5A5-84C3-7EDE-A8EB-2DE057DE46A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2775" y="1825625"/>
            <a:ext cx="507492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54150AE-A7C6-D328-35D7-F5B840930E3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78563" y="1825625"/>
            <a:ext cx="5075237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65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2064"/>
            <a:ext cx="10745788" cy="96926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07492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6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6AAF7-C632-FCD0-6A60-E0EA4A52F22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9600" y="2387600"/>
            <a:ext cx="5075238" cy="37861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0468" y="1685735"/>
            <a:ext cx="507492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6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D998360-6973-27D8-8B08-ACAE10572B3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79832" y="2387600"/>
            <a:ext cx="5075556" cy="37861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24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12064"/>
            <a:ext cx="10963656" cy="96926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283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717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" y="89808"/>
            <a:ext cx="11462003" cy="2514600"/>
          </a:xfrm>
        </p:spPr>
        <p:txBody>
          <a:bodyPr anchor="t">
            <a:normAutofit/>
          </a:bodyPr>
          <a:lstStyle>
            <a:lvl1pPr>
              <a:defRPr sz="7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118757"/>
            <a:ext cx="10963528" cy="2620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42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1627318"/>
            <a:ext cx="8430767" cy="1842020"/>
          </a:xfrm>
        </p:spPr>
        <p:txBody>
          <a:bodyPr anchor="b">
            <a:noAutofit/>
          </a:bodyPr>
          <a:lstStyle>
            <a:lvl1pPr>
              <a:defRPr sz="7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3622674"/>
            <a:ext cx="8430639" cy="160800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4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537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85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6390" y="1411358"/>
            <a:ext cx="3888410" cy="284556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44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6388" y="4403039"/>
            <a:ext cx="3888410" cy="112312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lvl="0"/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1A639AF-317A-79DF-3175-64C726EA3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7424272" cy="6858000"/>
          </a:xfrm>
          <a:custGeom>
            <a:avLst/>
            <a:gdLst>
              <a:gd name="connsiteX0" fmla="*/ 0 w 7195675"/>
              <a:gd name="connsiteY0" fmla="*/ 0 h 6858000"/>
              <a:gd name="connsiteX1" fmla="*/ 7195675 w 7195675"/>
              <a:gd name="connsiteY1" fmla="*/ 0 h 6858000"/>
              <a:gd name="connsiteX2" fmla="*/ 7195675 w 7195675"/>
              <a:gd name="connsiteY2" fmla="*/ 6858000 h 6858000"/>
              <a:gd name="connsiteX3" fmla="*/ 0 w 71956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5675" h="6858000">
                <a:moveTo>
                  <a:pt x="0" y="0"/>
                </a:moveTo>
                <a:lnTo>
                  <a:pt x="7195675" y="0"/>
                </a:lnTo>
                <a:lnTo>
                  <a:pt x="719567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46388" y="6343955"/>
            <a:ext cx="210048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767853" y="6343955"/>
            <a:ext cx="147516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6066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8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7" y="1143000"/>
            <a:ext cx="8683753" cy="309514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60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7" y="4498848"/>
            <a:ext cx="6881457" cy="101498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lvl="0"/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647" y="6343955"/>
            <a:ext cx="28054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1509" y="6343955"/>
            <a:ext cx="2875064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29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AC53C90-8C33-0C80-CBD4-B3BEE604E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58" y="1869103"/>
            <a:ext cx="9337042" cy="4906929"/>
          </a:xfrm>
        </p:spPr>
        <p:txBody>
          <a:bodyPr>
            <a:normAutofit/>
          </a:bodyPr>
          <a:lstStyle>
            <a:lvl1pPr>
              <a:defRPr sz="7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647" y="137388"/>
            <a:ext cx="28054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893929" y="137388"/>
            <a:ext cx="2202644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7096" y="137388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75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111" y="105196"/>
            <a:ext cx="9023561" cy="2113392"/>
          </a:xfrm>
        </p:spPr>
        <p:txBody>
          <a:bodyPr anchor="t">
            <a:normAutofit/>
          </a:bodyPr>
          <a:lstStyle>
            <a:lvl1pPr>
              <a:defRPr sz="7200"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484255"/>
            <a:ext cx="8467558" cy="3539514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1800"/>
            </a:lvl1pPr>
            <a:lvl2pPr marL="685800" indent="-457200">
              <a:buFont typeface="+mj-lt"/>
              <a:buAutoNum type="arabicPeriod"/>
              <a:defRPr sz="1600"/>
            </a:lvl2pPr>
            <a:lvl3pPr marL="800100" indent="-342900">
              <a:buFont typeface="+mj-lt"/>
              <a:buAutoNum type="arabicPeriod"/>
              <a:defRPr sz="1400"/>
            </a:lvl3pPr>
            <a:lvl4pPr marL="1028700" indent="-342900">
              <a:buFont typeface="+mj-lt"/>
              <a:buAutoNum type="arabicPeriod"/>
              <a:defRPr sz="14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3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1011" y="73742"/>
            <a:ext cx="6863496" cy="2220726"/>
          </a:xfrm>
        </p:spPr>
        <p:txBody>
          <a:bodyPr anchor="t">
            <a:normAutofit/>
          </a:bodyPr>
          <a:lstStyle>
            <a:lvl1pPr>
              <a:defRPr sz="7200"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D26684C-23E4-F6A1-5A03-70AE7BEA72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4565591" cy="6858000"/>
          </a:xfrm>
          <a:custGeom>
            <a:avLst/>
            <a:gdLst>
              <a:gd name="connsiteX0" fmla="*/ 0 w 4565591"/>
              <a:gd name="connsiteY0" fmla="*/ 0 h 6858000"/>
              <a:gd name="connsiteX1" fmla="*/ 4565591 w 4565591"/>
              <a:gd name="connsiteY1" fmla="*/ 0 h 6858000"/>
              <a:gd name="connsiteX2" fmla="*/ 4565591 w 4565591"/>
              <a:gd name="connsiteY2" fmla="*/ 6858000 h 6858000"/>
              <a:gd name="connsiteX3" fmla="*/ 0 w 45655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5591" h="6858000">
                <a:moveTo>
                  <a:pt x="0" y="0"/>
                </a:moveTo>
                <a:lnTo>
                  <a:pt x="4565591" y="0"/>
                </a:lnTo>
                <a:lnTo>
                  <a:pt x="45655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88000" y="2726267"/>
            <a:ext cx="5916507" cy="343678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88000" y="6343955"/>
            <a:ext cx="2985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535886" y="6343955"/>
            <a:ext cx="1553108" cy="365125"/>
          </a:xfrm>
        </p:spPr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47096" y="6343955"/>
            <a:ext cx="429207" cy="365125"/>
          </a:xfrm>
        </p:spPr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22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388700"/>
            <a:ext cx="3923455" cy="408358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6011" y="1389134"/>
            <a:ext cx="6045390" cy="40835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4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707549"/>
            <a:ext cx="3349754" cy="2721451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500" dirty="0"/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48200" y="708184"/>
            <a:ext cx="6928103" cy="55148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19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14649"/>
            <a:ext cx="10963655" cy="9723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09862"/>
            <a:ext cx="10963656" cy="4513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647" y="6343955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93929" y="6343955"/>
            <a:ext cx="2202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C26E28E-4157-A344-AC9C-D71E52DFCE38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7096" y="634395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7105BB0-9A13-344A-B4E9-089BF8C93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  <p:sldLayoutId id="2147483909" r:id="rId13"/>
    <p:sldLayoutId id="2147483910" r:id="rId14"/>
    <p:sldLayoutId id="2147483911" r:id="rId15"/>
    <p:sldLayoutId id="2147483912" r:id="rId16"/>
    <p:sldLayoutId id="2147483913" r:id="rId17"/>
    <p:sldLayoutId id="2147483914" r:id="rId18"/>
    <p:sldLayoutId id="2147483915" r:id="rId19"/>
    <p:sldLayoutId id="2147483916" r:id="rId20"/>
    <p:sldLayoutId id="2147483917" r:id="rId21"/>
    <p:sldLayoutId id="2147483918" r:id="rId22"/>
    <p:sldLayoutId id="2147483919" r:id="rId23"/>
    <p:sldLayoutId id="2147483920" r:id="rId24"/>
    <p:sldLayoutId id="2147483921" r:id="rId25"/>
    <p:sldLayoutId id="2147483922" r:id="rId26"/>
    <p:sldLayoutId id="2147483923" r:id="rId27"/>
    <p:sldLayoutId id="2147483924" r:id="rId28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800" b="1" kern="1200" spc="-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7296">
          <p15:clr>
            <a:srgbClr val="F26B43"/>
          </p15:clr>
        </p15:guide>
        <p15:guide id="10" pos="3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9F18B0-C5CB-59E0-1829-13672FC15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57515"/>
            <a:ext cx="12191999" cy="10598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dirty="0"/>
              <a:t>20/08/26 										Josie McGarrigle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CB2AE1-0E89-C42B-3550-A533F04092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2960" y="236750"/>
            <a:ext cx="10543032" cy="4536141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en-US" sz="10800" b="1" kern="1200" dirty="0">
                <a:latin typeface="+mj-lt"/>
                <a:ea typeface="+mn-ea"/>
                <a:cs typeface="+mn-cs"/>
              </a:rPr>
              <a:t>SCAPA/ELI/</a:t>
            </a:r>
          </a:p>
          <a:p>
            <a:r>
              <a:rPr lang="en-US" sz="10800" b="1" kern="1200" dirty="0">
                <a:latin typeface="+mj-lt"/>
                <a:ea typeface="+mn-ea"/>
                <a:cs typeface="+mn-cs"/>
              </a:rPr>
              <a:t>POPLAR UPDATE</a:t>
            </a: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D01A2A2E-4D3F-0369-C887-5E9A26A2A01F}"/>
              </a:ext>
            </a:extLst>
          </p:cNvPr>
          <p:cNvSpPr/>
          <p:nvPr/>
        </p:nvSpPr>
        <p:spPr>
          <a:xfrm>
            <a:off x="934570" y="4772891"/>
            <a:ext cx="10319812" cy="1227168"/>
          </a:xfrm>
          <a:prstGeom prst="rect">
            <a:avLst/>
          </a:prstGeom>
          <a:solidFill>
            <a:schemeClr val="tx1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0F172A"/>
                </a:solidFill>
              </a:rPr>
              <a:t>Characterising proton source spectra &amp; plans for the </a:t>
            </a:r>
            <a:r>
              <a:rPr lang="en-US" sz="3000" b="1" dirty="0" err="1">
                <a:solidFill>
                  <a:srgbClr val="0F172A"/>
                </a:solidFill>
              </a:rPr>
              <a:t>PoPLaR</a:t>
            </a:r>
            <a:r>
              <a:rPr lang="en-US" sz="3000" b="1" dirty="0">
                <a:solidFill>
                  <a:srgbClr val="0F172A"/>
                </a:solidFill>
              </a:rPr>
              <a:t> beamline</a:t>
            </a:r>
          </a:p>
        </p:txBody>
      </p:sp>
    </p:spTree>
    <p:extLst>
      <p:ext uri="{BB962C8B-B14F-4D97-AF65-F5344CB8AC3E}">
        <p14:creationId xmlns:p14="http://schemas.microsoft.com/office/powerpoint/2010/main" val="4064323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1CD75-7F2D-BE2F-5F09-5A46E5BA6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0C94AB9C-3B47-DCB9-49D5-6333F6713D20}"/>
              </a:ext>
            </a:extLst>
          </p:cNvPr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B19E9148-7A81-5237-6221-ABB630DAB927}"/>
              </a:ext>
            </a:extLst>
          </p:cNvPr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12F569C-29C9-71A8-D97B-F6B94D48FABF}"/>
              </a:ext>
            </a:extLst>
          </p:cNvPr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SCAPA: trialing a vertical arc- </a:t>
            </a:r>
            <a:r>
              <a:rPr lang="en-US" sz="270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optimising</a:t>
            </a: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dipoles 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6">
            <a:extLst>
              <a:ext uri="{FF2B5EF4-FFF2-40B4-BE49-F238E27FC236}">
                <a16:creationId xmlns:a16="http://schemas.microsoft.com/office/drawing/2014/main" id="{51D2E799-6FDA-9791-B743-B6837C51B2D5}"/>
              </a:ext>
            </a:extLst>
          </p:cNvPr>
          <p:cNvSpPr/>
          <p:nvPr/>
        </p:nvSpPr>
        <p:spPr>
          <a:xfrm>
            <a:off x="9654645" y="5541264"/>
            <a:ext cx="54864" cy="658368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CE003937-6D1C-041B-32AD-B973CB1521AA}"/>
              </a:ext>
            </a:extLst>
          </p:cNvPr>
          <p:cNvSpPr/>
          <p:nvPr/>
        </p:nvSpPr>
        <p:spPr>
          <a:xfrm>
            <a:off x="9837525" y="5641848"/>
            <a:ext cx="2514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r>
              <a:rPr lang="en-US" sz="22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= ~ 0.71%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0D2E306A-0006-C565-919F-2C987E1E6A12}"/>
              </a:ext>
            </a:extLst>
          </p:cNvPr>
          <p:cNvSpPr/>
          <p:nvPr/>
        </p:nvSpPr>
        <p:spPr>
          <a:xfrm>
            <a:off x="9837525" y="5952744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2 quad 2 dipole set up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A393A2-3D66-9BF0-5E73-65CE8F496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67" y="1115568"/>
            <a:ext cx="7377392" cy="55059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CA3E52-6404-FFEB-F00F-954FC9B872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93" r="3689"/>
          <a:stretch>
            <a:fillRect/>
          </a:stretch>
        </p:blipFill>
        <p:spPr>
          <a:xfrm>
            <a:off x="8932335" y="1900672"/>
            <a:ext cx="2448559" cy="17835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ECFF42-A2D1-A0FA-68D9-DEAB6B1CE51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92" t="4257" r="8532"/>
          <a:stretch>
            <a:fillRect/>
          </a:stretch>
        </p:blipFill>
        <p:spPr>
          <a:xfrm>
            <a:off x="8932335" y="3674079"/>
            <a:ext cx="2514600" cy="1647283"/>
          </a:xfrm>
          <a:prstGeom prst="rect">
            <a:avLst/>
          </a:prstGeom>
        </p:spPr>
      </p:pic>
      <p:sp>
        <p:nvSpPr>
          <p:cNvPr id="16" name="Text 7">
            <a:extLst>
              <a:ext uri="{FF2B5EF4-FFF2-40B4-BE49-F238E27FC236}">
                <a16:creationId xmlns:a16="http://schemas.microsoft.com/office/drawing/2014/main" id="{6A6B7862-F5FF-A7D4-DA69-7307609B66D8}"/>
              </a:ext>
            </a:extLst>
          </p:cNvPr>
          <p:cNvSpPr/>
          <p:nvPr/>
        </p:nvSpPr>
        <p:spPr>
          <a:xfrm>
            <a:off x="9071187" y="1246404"/>
            <a:ext cx="2934545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Dipoles- 1.6 T/m, 0.2m length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6">
            <a:extLst>
              <a:ext uri="{FF2B5EF4-FFF2-40B4-BE49-F238E27FC236}">
                <a16:creationId xmlns:a16="http://schemas.microsoft.com/office/drawing/2014/main" id="{C08132C4-469F-7E02-1A9A-8A30A425D4E5}"/>
              </a:ext>
            </a:extLst>
          </p:cNvPr>
          <p:cNvSpPr/>
          <p:nvPr/>
        </p:nvSpPr>
        <p:spPr>
          <a:xfrm>
            <a:off x="8932335" y="1096264"/>
            <a:ext cx="54864" cy="658368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304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596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765387" y="1891792"/>
            <a:ext cx="54864" cy="475488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914400" y="1891792"/>
            <a:ext cx="10607040" cy="56692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ELI and SCAPA now have a reproducible source-temperature </a:t>
            </a:r>
            <a:r>
              <a:rPr lang="en-US" sz="155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characterisation</a:t>
            </a:r>
            <a:r>
              <a:rPr lang="en-US" sz="15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workflow, dipole arc has been trialed as a potential for a vertical beam.</a:t>
            </a:r>
            <a:endParaRPr lang="en-US" sz="1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914400" y="3331464"/>
            <a:ext cx="292608" cy="292608"/>
          </a:xfrm>
          <a:prstGeom prst="rect">
            <a:avLst/>
          </a:prstGeom>
          <a:solidFill>
            <a:srgbClr val="2563EB"/>
          </a:solidFill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68552" y="3368040"/>
            <a:ext cx="47274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ELI-Beamlines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60704" y="4251960"/>
            <a:ext cx="47274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171450" indent="-171450">
              <a:buFontTx/>
              <a:buChar char="-"/>
            </a:pPr>
            <a:r>
              <a:rPr lang="en-US" sz="14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information about low energy beamline after the source.</a:t>
            </a:r>
          </a:p>
          <a:p>
            <a:pPr marL="171450" indent="-171450">
              <a:buFontTx/>
              <a:buChar char="-"/>
            </a:pPr>
            <a:endParaRPr lang="en-US" sz="1400" dirty="0">
              <a:solidFill>
                <a:srgbClr val="4755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sz="14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Simulate the set up, try to recreate measurements/plots. </a:t>
            </a:r>
          </a:p>
          <a:p>
            <a:pPr marL="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6400800" y="3331464"/>
            <a:ext cx="292608" cy="292608"/>
          </a:xfrm>
          <a:prstGeom prst="rect">
            <a:avLst/>
          </a:prstGeom>
          <a:solidFill>
            <a:srgbClr val="E11D48"/>
          </a:solidFill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6839712" y="3404616"/>
            <a:ext cx="47274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44CB1135-070D-C2CA-5B3E-9D63382E6C9C}"/>
              </a:ext>
            </a:extLst>
          </p:cNvPr>
          <p:cNvSpPr/>
          <p:nvPr/>
        </p:nvSpPr>
        <p:spPr>
          <a:xfrm>
            <a:off x="6547104" y="4179825"/>
            <a:ext cx="47274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171450" indent="-171450">
              <a:buFontTx/>
              <a:buChar char="-"/>
            </a:pPr>
            <a:r>
              <a:rPr lang="en-US" sz="1400" dirty="0" err="1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Optimise</a:t>
            </a:r>
            <a:r>
              <a:rPr lang="en-US" sz="14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dipole set-up after fixed line (add quads? move transmission calculation point?) </a:t>
            </a:r>
          </a:p>
          <a:p>
            <a:pPr marL="171450" indent="-171450">
              <a:buFontTx/>
              <a:buChar char="-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sz="1400" dirty="0" err="1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Optimise</a:t>
            </a:r>
            <a:r>
              <a:rPr lang="en-US" sz="14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existing setup and vertical arc together.</a:t>
            </a:r>
          </a:p>
          <a:p>
            <a:pPr marL="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596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Characterisation</a:t>
            </a: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sources (SCAPA &amp; ELI)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85800" y="1417320"/>
            <a:ext cx="292608" cy="292608"/>
          </a:xfrm>
          <a:prstGeom prst="rect">
            <a:avLst/>
          </a:prstGeom>
          <a:solidFill>
            <a:srgbClr val="059669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124712" y="1399032"/>
            <a:ext cx="303580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Measured spectra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124712" y="1728216"/>
            <a:ext cx="303580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valid experimental shots, remove missing diagnostics and interpolate onto one common energy grid.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685800" y="2697480"/>
            <a:ext cx="292608" cy="292608"/>
          </a:xfrm>
          <a:prstGeom prst="rect">
            <a:avLst/>
          </a:prstGeom>
          <a:solidFill>
            <a:srgbClr val="2563EB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124712" y="2679192"/>
            <a:ext cx="303580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Proton- Energy plot analysis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24712" y="3008376"/>
            <a:ext cx="303580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spectra to predict </a:t>
            </a:r>
            <a:r>
              <a:rPr lang="en-US" sz="1100" dirty="0" err="1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range, find </a:t>
            </a:r>
            <a:r>
              <a:rPr lang="en-US" sz="1100" dirty="0" err="1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Kmin</a:t>
            </a: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100" dirty="0" err="1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Kax</a:t>
            </a: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before the fall off region.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685800" y="3977640"/>
            <a:ext cx="292608" cy="292608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1124712" y="3959352"/>
            <a:ext cx="303580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Normalise and compare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124712" y="4288536"/>
            <a:ext cx="303580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 each simulation, normalise to the measured data, and compute goodness of fit.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685800" y="5257800"/>
            <a:ext cx="292608" cy="292608"/>
          </a:xfrm>
          <a:prstGeom prst="rect">
            <a:avLst/>
          </a:prstGeom>
          <a:solidFill>
            <a:srgbClr val="E11D48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124712" y="5239512"/>
            <a:ext cx="303580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Validate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1124712" y="5568696"/>
            <a:ext cx="303580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Inspect the minimum, the overlay, and the residuals before quoting a source Te.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FF0E306-FF24-E7BC-1678-34902EA9A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896" y="1399032"/>
            <a:ext cx="6834504" cy="45242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CHARACTERISATION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SCAPA: source with different </a:t>
            </a:r>
            <a:r>
              <a:rPr lang="en-US" sz="270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 around the predicted value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/mnt/data/TE_comparison-3.5-10_fu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400" y="1565914"/>
            <a:ext cx="6583680" cy="412444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473960" y="5998464"/>
            <a:ext cx="658368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Run 27: simulated source spectra across Te = 3.5–10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VALIDATION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validation: residuals support the selected source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/mnt/data/TE_comparison-3.5-10_bes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226" y="1207008"/>
            <a:ext cx="5990508" cy="488289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94360" y="6144768"/>
            <a:ext cx="649224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best-fit overlay: Te = 5.5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1" descr="/mnt/data/TE_comparison-3.5-10_chi2h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90" y="2459736"/>
            <a:ext cx="3835084" cy="237744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371832" y="4910328"/>
            <a:ext cx="411480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χ² scan: minimum at 5.5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563E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 CHARACTERISATION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ELI: source with different </a:t>
            </a:r>
            <a:r>
              <a:rPr lang="en-US" sz="270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 around the predicted value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/mnt/data/TE_comparison-h-0.2to0.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680" y="1577090"/>
            <a:ext cx="6583680" cy="412444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788920" y="5998464"/>
            <a:ext cx="658368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 Run 128: simulated source spectra across Te = 0.20–0.30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2563EB"/>
          </a:solidFill>
          <a:ln w="12700">
            <a:solidFill>
              <a:srgbClr val="2563EB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563E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 VALIDATION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 validation: overlay, residuals and minimum agree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/mnt/data/test_bes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670" y="1188720"/>
            <a:ext cx="5989899" cy="48463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36600" y="6126480"/>
            <a:ext cx="6446520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 best-fit overlay: Te = 0.25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1" descr="/mnt/data/test_chi2h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490" y="2286000"/>
            <a:ext cx="3844827" cy="237744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470648" y="4736592"/>
            <a:ext cx="4096512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χ² scan: minimum at 0.25 MeV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F172A"/>
          </a:solidFill>
          <a:ln w="12700">
            <a:solidFill>
              <a:srgbClr val="0F172A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COMBINED RESULT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Side-by-side outcome: both sources are now parameterised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/mnt/data/test_bes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257822"/>
            <a:ext cx="5321808" cy="430577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94360" y="5687568"/>
            <a:ext cx="532180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ELI-Beamlines Run 128 best fit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1" descr="/mnt/data/TE_comparison-3.5-10_be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8" y="1241795"/>
            <a:ext cx="5321808" cy="433783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236208" y="5687568"/>
            <a:ext cx="532180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6474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Run 27 best fit</a:t>
            </a:r>
            <a:endParaRPr lang="en-US" sz="9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822960" y="5961888"/>
            <a:ext cx="480060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2563E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ELI: best Te = 0.25 MeV; χ²/ndof ≈ 0.97</a:t>
            </a:r>
            <a:endParaRPr lang="en-US" sz="1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6492240" y="5961888"/>
            <a:ext cx="480060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SCAPA: best Te = 5.5 MeV; Kmax ≈ 14.2 MeV</a:t>
            </a:r>
            <a:endParaRPr lang="en-US" sz="1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FD825-BBB5-F4A0-E029-78124624A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BB5E39BA-B45B-AF1C-45AF-C4F0C5B193F6}"/>
              </a:ext>
            </a:extLst>
          </p:cNvPr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AC16D705-FDC7-2213-5E0C-3611F68E97E9}"/>
              </a:ext>
            </a:extLst>
          </p:cNvPr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7DD0FDBE-A93A-B058-8DCC-0222AD7C9D33}"/>
              </a:ext>
            </a:extLst>
          </p:cNvPr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SCAPA: updated source with </a:t>
            </a:r>
            <a:r>
              <a:rPr lang="en-US" sz="2700" b="1" dirty="0" err="1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PoPLaR</a:t>
            </a: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set up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93E0C8-A4AE-39BD-F1AA-43D5AD3C8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00" y="1207008"/>
            <a:ext cx="7172960" cy="5379720"/>
          </a:xfrm>
          <a:prstGeom prst="rect">
            <a:avLst/>
          </a:prstGeom>
        </p:spPr>
      </p:pic>
      <p:sp>
        <p:nvSpPr>
          <p:cNvPr id="11" name="Shape 6">
            <a:extLst>
              <a:ext uri="{FF2B5EF4-FFF2-40B4-BE49-F238E27FC236}">
                <a16:creationId xmlns:a16="http://schemas.microsoft.com/office/drawing/2014/main" id="{BB559CB4-0FF4-008C-94C1-29B125E79D58}"/>
              </a:ext>
            </a:extLst>
          </p:cNvPr>
          <p:cNvSpPr/>
          <p:nvPr/>
        </p:nvSpPr>
        <p:spPr>
          <a:xfrm>
            <a:off x="9661215" y="5541264"/>
            <a:ext cx="54864" cy="658368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1CC0FB74-B85B-C894-9DC1-351E90140D40}"/>
              </a:ext>
            </a:extLst>
          </p:cNvPr>
          <p:cNvSpPr/>
          <p:nvPr/>
        </p:nvSpPr>
        <p:spPr>
          <a:xfrm>
            <a:off x="9844095" y="5641848"/>
            <a:ext cx="2514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= ~ 4%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DBD7CA00-5D84-DE11-A681-71BFC0C60198}"/>
              </a:ext>
            </a:extLst>
          </p:cNvPr>
          <p:cNvSpPr/>
          <p:nvPr/>
        </p:nvSpPr>
        <p:spPr>
          <a:xfrm>
            <a:off x="9844095" y="5952744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475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 2 quad set up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CCFDE3-FEB1-B7D8-1D87-24F621111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1801" y="1171711"/>
            <a:ext cx="3026773" cy="192471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2B01571-B5BB-069D-8B03-8F1A21602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1001" y="3224525"/>
            <a:ext cx="3088861" cy="195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6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BCDC0-2339-4814-E1A6-21FD96678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BDFD4828-0FBF-A5C5-673F-A04FFEB340B2}"/>
              </a:ext>
            </a:extLst>
          </p:cNvPr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A7020041-5004-97DE-DFDB-A247A2EE40A1}"/>
              </a:ext>
            </a:extLst>
          </p:cNvPr>
          <p:cNvSpPr/>
          <p:nvPr/>
        </p:nvSpPr>
        <p:spPr>
          <a:xfrm>
            <a:off x="594360" y="347472"/>
            <a:ext cx="10789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E11D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88DDBF41-090F-A3C5-F8ED-1219570DABD0}"/>
              </a:ext>
            </a:extLst>
          </p:cNvPr>
          <p:cNvSpPr/>
          <p:nvPr/>
        </p:nvSpPr>
        <p:spPr>
          <a:xfrm>
            <a:off x="594360" y="658368"/>
            <a:ext cx="109728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700" b="1" dirty="0">
                <a:solidFill>
                  <a:srgbClr val="0F17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SCAPA: trialing a vertical arc- first trial</a:t>
            </a: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6">
            <a:extLst>
              <a:ext uri="{FF2B5EF4-FFF2-40B4-BE49-F238E27FC236}">
                <a16:creationId xmlns:a16="http://schemas.microsoft.com/office/drawing/2014/main" id="{C454A2B7-A387-A8EC-E2BD-104741FCE16A}"/>
              </a:ext>
            </a:extLst>
          </p:cNvPr>
          <p:cNvSpPr/>
          <p:nvPr/>
        </p:nvSpPr>
        <p:spPr>
          <a:xfrm>
            <a:off x="9654645" y="5541264"/>
            <a:ext cx="54864" cy="658368"/>
          </a:xfrm>
          <a:prstGeom prst="rect">
            <a:avLst/>
          </a:prstGeom>
          <a:solidFill>
            <a:srgbClr val="E11D48"/>
          </a:solidFill>
          <a:ln w="12700">
            <a:solidFill>
              <a:srgbClr val="E11D48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E9D46F58-B8B0-814A-9DB5-E201776947D4}"/>
              </a:ext>
            </a:extLst>
          </p:cNvPr>
          <p:cNvSpPr/>
          <p:nvPr/>
        </p:nvSpPr>
        <p:spPr>
          <a:xfrm>
            <a:off x="9837525" y="5641848"/>
            <a:ext cx="2514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F172A"/>
                </a:solidFill>
              </a:rPr>
              <a:t>T = ~ 0.4%</a:t>
            </a:r>
            <a:endParaRPr lang="en-US" sz="2200" dirty="0"/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ECB397FF-6222-0F26-D199-E60628C18014}"/>
              </a:ext>
            </a:extLst>
          </p:cNvPr>
          <p:cNvSpPr/>
          <p:nvPr/>
        </p:nvSpPr>
        <p:spPr>
          <a:xfrm>
            <a:off x="9837525" y="5952744"/>
            <a:ext cx="2514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475569"/>
                </a:solidFill>
              </a:rPr>
              <a:t>SCAPA 2 quad 2 dipole set up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E807FA-4E24-43DB-19F3-B6A9A5B41A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3" r="150" b="321"/>
          <a:stretch>
            <a:fillRect/>
          </a:stretch>
        </p:blipFill>
        <p:spPr>
          <a:xfrm>
            <a:off x="1127760" y="1082107"/>
            <a:ext cx="7527290" cy="56448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D2EA18-2F59-DD87-BF5F-8D4EC1BA90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830"/>
          <a:stretch>
            <a:fillRect/>
          </a:stretch>
        </p:blipFill>
        <p:spPr>
          <a:xfrm>
            <a:off x="9158874" y="1588008"/>
            <a:ext cx="2408286" cy="16247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315C96-9FE0-F3F0-719B-EE6F6FF0DE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940" y="3458127"/>
            <a:ext cx="2649220" cy="16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71124"/>
      </p:ext>
    </p:extLst>
  </p:cSld>
  <p:clrMapOvr>
    <a:masterClrMapping/>
  </p:clrMapOvr>
</p:sld>
</file>

<file path=ppt/theme/theme1.xml><?xml version="1.0" encoding="utf-8"?>
<a:theme xmlns:a="http://schemas.openxmlformats.org/drawingml/2006/main" name="Helena">
  <a:themeElements>
    <a:clrScheme name="Helen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lena" id="{83B93026-B8A4-4FE9-8E48-8009734911E7}" vid="{E43B60F7-EC4F-4A08-AFF5-BDC94162E5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Helena</Template>
  <TotalTime>163</TotalTime>
  <Words>420</Words>
  <Application>Microsoft Macintosh PowerPoint</Application>
  <PresentationFormat>Widescreen</PresentationFormat>
  <Paragraphs>74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Arial</vt:lpstr>
      <vt:lpstr>Neue Haas Grotesk Text Pro</vt:lpstr>
      <vt:lpstr>Helena</vt:lpstr>
      <vt:lpstr>20/08/26           Josie McGarrigle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McGarrigle, Josie M</dc:creator>
  <cp:lastModifiedBy>McGarrigle, Josie M</cp:lastModifiedBy>
  <cp:revision>2</cp:revision>
  <dcterms:created xsi:type="dcterms:W3CDTF">2026-08-20T10:17:36Z</dcterms:created>
  <dcterms:modified xsi:type="dcterms:W3CDTF">2026-08-20T13:00:45Z</dcterms:modified>
</cp:coreProperties>
</file>