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141306-CFBB-48BD-902D-5F4B2F1BA43D}" v="5" dt="2026-08-10T14:59:17.2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4658"/>
  </p:normalViewPr>
  <p:slideViewPr>
    <p:cSldViewPr snapToGrid="0">
      <p:cViewPr varScale="1">
        <p:scale>
          <a:sx n="119" d="100"/>
          <a:sy n="119" d="100"/>
        </p:scale>
        <p:origin x="2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B75B6-DA06-00D8-A711-39FA6551C2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5176BB-1A28-4D4A-645D-CCF26574BC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ABA483-CB60-64EF-FAB4-3EE66525B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D0835-937C-D7E7-8056-05A080675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47C52-634C-CB38-B79B-0F9C485A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6402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61870-504B-AA96-C0D2-7B0782B21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6BF0C5-C4CD-0C67-4D45-699D5D8158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A41D7-FAC3-A768-E8D9-BA44D9505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50DC8-9BF3-E80A-44CD-4F9835D05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39659-9036-6311-E354-F9DA63177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3256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BE1629-6E41-CEA7-5570-F34C7969AB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A5B6DE-71AD-99C3-685A-C7DB733EA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006F59-1029-FCF6-F4D7-56B042144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E9262-23BC-73A0-1D28-4990C3B19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028AD6-E3CD-4D9B-7C0D-1CD406B96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5935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F7929-0764-1EC6-DF9D-35CFC495A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9C96C-7651-7F53-A109-7EA7ED420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802AD9-4EF8-270B-FF6E-F902EDE67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A5D3CD-8D52-5DB6-72E3-CE201DE89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82C10-2CB0-9C55-B5E9-2A0022CE7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693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11E38-EA1F-D618-AFC9-79D12CFA1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BD4902-F005-540A-3323-70F1976619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9FA6F-8F76-D12F-7E34-E48C59708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74AF1-11E2-5C85-6D60-DCE8DCAC1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DD96ED-FD2A-B730-D54D-05DE5C303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4344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F1B9B-174E-3F51-4741-B88DF2141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5356B-E4FB-E0B4-4E7F-E2BA1CC25E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DE04A6-7079-4D1E-2CE4-5D5C064BA5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040D11-A6B2-CA1A-588A-477A51419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D419C9-0C10-D78B-6AAB-3CE8915A0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F781CF-01A7-2AFA-5702-6BB6189FD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0513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DD4BC-FDC2-950A-53BD-A0B19BCD2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E25197-B979-0303-DC64-3CD4D042E1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C34506-B31C-2FE2-F538-47F3912879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70C485-D069-B78C-1788-4741D45464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5E19E4-7C45-14CF-6760-A6632141B5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D90974-94F2-A628-4716-E98FB3853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53231B-EA55-9C32-01EF-1BD2FBC66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60EF52-68C0-8928-BCD0-074485AA8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552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EF89D-2B06-65E6-041F-EE48A1717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29458B-BB40-6BC0-339C-D832AC52F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0A270B-EA7F-619F-FF77-B0F45CEBE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2EDA48-2CB8-E419-35F9-950DD8682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767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E317F7-9524-8DF2-4752-340BCE53B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92F9CA-1373-952A-F78E-07891D11C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01F488-A153-C5F3-8695-054EDCBC9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4114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203F8-6A31-7D64-1D45-F2CB6911B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32A77-15D4-10F5-6467-F6907AAC51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E355F8-628D-6800-E807-BEBF754ACD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E208C1-EE11-640C-DA08-2C224943A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9C7688-8E8F-705C-19A2-54E96A43E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C3C6E0-65BC-EB65-44CF-598E6BD4F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217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AD73F-18E2-C412-B4A5-B55112F3A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D681A1-010C-B75F-92AD-9651895FEC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FBD79E-E120-D8B5-E046-59CCAA310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CAC231-38B1-86B9-13D9-B82C50F61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096528-DC94-E636-61CC-9F8FD4ABA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913D1F-B0E8-AC66-667C-288E77485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216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A2B561-1212-2BE4-1BD4-B52845BA9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FAB5D2-3C80-1099-BBB5-EF10EE4F0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0E1433-513D-7ED6-2558-1952BB780D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CA7B6C-D299-4C43-A43D-3CC5076F7E62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409FCA-0B3B-1DA5-3ACF-4759EE83F9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C67147-EC4E-16BD-C94B-E1E027B34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DAB562-78AB-42F2-8C31-BE2E96B00E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148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shersci.co.uk/shop/products/nunc-polycarbonate-membrane-inserts-multidishes/1038752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rmo Scientific Nunc Polycarbonate Cell Culture Inserts in Multi-Well  Plates 0.4 μm | Buy Online | Thermo Scientific™ | Fisher Scientific">
            <a:extLst>
              <a:ext uri="{FF2B5EF4-FFF2-40B4-BE49-F238E27FC236}">
                <a16:creationId xmlns:a16="http://schemas.microsoft.com/office/drawing/2014/main" id="{9EBBBAD6-746C-77A8-8887-24F8F1C49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30" y="537237"/>
            <a:ext cx="1983051" cy="19830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692E6C-B625-F050-F6A1-1BC344749502}"/>
              </a:ext>
            </a:extLst>
          </p:cNvPr>
          <p:cNvSpPr txBox="1"/>
          <p:nvPr/>
        </p:nvSpPr>
        <p:spPr>
          <a:xfrm>
            <a:off x="3071813" y="537237"/>
            <a:ext cx="69437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3"/>
              </a:rPr>
              <a:t>https://www.fishersci.co.uk/shop/products/nunc-polycarbonate-membrane-inserts-multidishes/10387523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/>
              <a:t>Available for 6, 12 or 24-well plates</a:t>
            </a:r>
          </a:p>
          <a:p>
            <a:r>
              <a:rPr lang="en-GB" dirty="0"/>
              <a:t>Membrane that cells attach on to is reported to be around 10</a:t>
            </a:r>
            <a:r>
              <a:rPr lang="en-GB" dirty="0">
                <a:latin typeface="Symbol" panose="05050102010706020507" pitchFamily="18" charset="2"/>
              </a:rPr>
              <a:t>m</a:t>
            </a:r>
            <a:r>
              <a:rPr lang="en-GB" dirty="0"/>
              <a:t>m thick</a:t>
            </a:r>
          </a:p>
        </p:txBody>
      </p:sp>
      <p:pic>
        <p:nvPicPr>
          <p:cNvPr id="6" name="Picture 5" descr="Fig_1.tif">
            <a:extLst>
              <a:ext uri="{FF2B5EF4-FFF2-40B4-BE49-F238E27FC236}">
                <a16:creationId xmlns:a16="http://schemas.microsoft.com/office/drawing/2014/main" id="{B323D71B-C3A9-97BF-25FC-8CE953F1640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1021" b="13983"/>
          <a:stretch>
            <a:fillRect/>
          </a:stretch>
        </p:blipFill>
        <p:spPr>
          <a:xfrm>
            <a:off x="508113" y="3346187"/>
            <a:ext cx="3778138" cy="19830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9FDA6D-3F16-F09F-9B21-5D499DD7F5D6}"/>
              </a:ext>
            </a:extLst>
          </p:cNvPr>
          <p:cNvSpPr txBox="1"/>
          <p:nvPr/>
        </p:nvSpPr>
        <p:spPr>
          <a:xfrm>
            <a:off x="4552950" y="3966273"/>
            <a:ext cx="6943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Seed cells on to membrane and grow in media as usual until required.  Then we can remove for beam treatment before re-culturing in fresh media to allow colonies to form.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3502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7BBE8-587B-3150-EDAE-D37D34E35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experimental set-up: vertical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E203103-0D66-2ECA-8BC3-1F287A161FFD}"/>
              </a:ext>
            </a:extLst>
          </p:cNvPr>
          <p:cNvCxnSpPr>
            <a:cxnSpLocks/>
          </p:cNvCxnSpPr>
          <p:nvPr/>
        </p:nvCxnSpPr>
        <p:spPr>
          <a:xfrm>
            <a:off x="1057275" y="2128838"/>
            <a:ext cx="1428750" cy="0"/>
          </a:xfrm>
          <a:prstGeom prst="line">
            <a:avLst/>
          </a:prstGeom>
          <a:ln w="635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FA7FFE-39D5-342B-BABF-17C55B2B0751}"/>
              </a:ext>
            </a:extLst>
          </p:cNvPr>
          <p:cNvCxnSpPr>
            <a:cxnSpLocks/>
          </p:cNvCxnSpPr>
          <p:nvPr/>
        </p:nvCxnSpPr>
        <p:spPr>
          <a:xfrm>
            <a:off x="1057275" y="3524269"/>
            <a:ext cx="1428750" cy="0"/>
          </a:xfrm>
          <a:prstGeom prst="line">
            <a:avLst/>
          </a:prstGeom>
          <a:ln w="635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240DE6E-2E5E-2ED6-5B01-54D704A7AA09}"/>
              </a:ext>
            </a:extLst>
          </p:cNvPr>
          <p:cNvCxnSpPr>
            <a:cxnSpLocks/>
          </p:cNvCxnSpPr>
          <p:nvPr/>
        </p:nvCxnSpPr>
        <p:spPr>
          <a:xfrm flipV="1">
            <a:off x="1081087" y="2102802"/>
            <a:ext cx="0" cy="1461783"/>
          </a:xfrm>
          <a:prstGeom prst="line">
            <a:avLst/>
          </a:prstGeom>
          <a:ln w="635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A9A586C-11AD-8F26-5A73-72A2D70CB1DB}"/>
              </a:ext>
            </a:extLst>
          </p:cNvPr>
          <p:cNvGrpSpPr/>
          <p:nvPr/>
        </p:nvGrpSpPr>
        <p:grpSpPr>
          <a:xfrm>
            <a:off x="1081087" y="2138367"/>
            <a:ext cx="300032" cy="428622"/>
            <a:chOff x="5143500" y="3000375"/>
            <a:chExt cx="300032" cy="428622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403C3265-6F68-FE4F-07B1-042538F49C97}"/>
                </a:ext>
              </a:extLst>
            </p:cNvPr>
            <p:cNvSpPr/>
            <p:nvPr/>
          </p:nvSpPr>
          <p:spPr>
            <a:xfrm>
              <a:off x="5143500" y="3000375"/>
              <a:ext cx="300032" cy="42862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9F4BA0C-4E9D-B978-4673-15D12F11DA16}"/>
                </a:ext>
              </a:extLst>
            </p:cNvPr>
            <p:cNvSpPr/>
            <p:nvPr/>
          </p:nvSpPr>
          <p:spPr>
            <a:xfrm>
              <a:off x="5186359" y="3136105"/>
              <a:ext cx="214313" cy="157162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E4BA2F-6CFC-3D2E-5D01-04460B067E14}"/>
              </a:ext>
            </a:extLst>
          </p:cNvPr>
          <p:cNvGrpSpPr/>
          <p:nvPr/>
        </p:nvGrpSpPr>
        <p:grpSpPr>
          <a:xfrm>
            <a:off x="1081087" y="2595569"/>
            <a:ext cx="300032" cy="428622"/>
            <a:chOff x="5143500" y="3000375"/>
            <a:chExt cx="300032" cy="428622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9812B7C-DCF4-0DD6-D6C7-366F05876086}"/>
                </a:ext>
              </a:extLst>
            </p:cNvPr>
            <p:cNvSpPr/>
            <p:nvPr/>
          </p:nvSpPr>
          <p:spPr>
            <a:xfrm>
              <a:off x="5143500" y="3000375"/>
              <a:ext cx="300032" cy="42862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D0868B9-5FE2-A5E3-43C7-650BA0C7548F}"/>
                </a:ext>
              </a:extLst>
            </p:cNvPr>
            <p:cNvSpPr/>
            <p:nvPr/>
          </p:nvSpPr>
          <p:spPr>
            <a:xfrm>
              <a:off x="5186359" y="3136105"/>
              <a:ext cx="214313" cy="157162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21FC57D-8BE4-2E63-B3FF-06873F182A48}"/>
              </a:ext>
            </a:extLst>
          </p:cNvPr>
          <p:cNvGrpSpPr/>
          <p:nvPr/>
        </p:nvGrpSpPr>
        <p:grpSpPr>
          <a:xfrm>
            <a:off x="1081087" y="3052771"/>
            <a:ext cx="300032" cy="428622"/>
            <a:chOff x="5143500" y="3000375"/>
            <a:chExt cx="300032" cy="428622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B48B9EA-625B-3B5A-6281-E1EA59C341C3}"/>
                </a:ext>
              </a:extLst>
            </p:cNvPr>
            <p:cNvSpPr/>
            <p:nvPr/>
          </p:nvSpPr>
          <p:spPr>
            <a:xfrm>
              <a:off x="5143500" y="3000375"/>
              <a:ext cx="300032" cy="42862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8926A4E-9FA1-B73C-50A9-9422B6200E16}"/>
                </a:ext>
              </a:extLst>
            </p:cNvPr>
            <p:cNvSpPr/>
            <p:nvPr/>
          </p:nvSpPr>
          <p:spPr>
            <a:xfrm>
              <a:off x="5186359" y="3136105"/>
              <a:ext cx="214313" cy="157162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B31AEF2F-61E7-4F78-A29C-018E236D5C2A}"/>
              </a:ext>
            </a:extLst>
          </p:cNvPr>
          <p:cNvSpPr/>
          <p:nvPr/>
        </p:nvSpPr>
        <p:spPr>
          <a:xfrm>
            <a:off x="852488" y="1820370"/>
            <a:ext cx="157161" cy="19933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85B2E7-33BF-CBB1-30A1-A830E8DBD67B}"/>
              </a:ext>
            </a:extLst>
          </p:cNvPr>
          <p:cNvSpPr txBox="1"/>
          <p:nvPr/>
        </p:nvSpPr>
        <p:spPr>
          <a:xfrm>
            <a:off x="85725" y="4876823"/>
            <a:ext cx="16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RDF film</a:t>
            </a:r>
          </a:p>
        </p:txBody>
      </p:sp>
      <p:sp>
        <p:nvSpPr>
          <p:cNvPr id="20" name="Arrow: Up 19">
            <a:extLst>
              <a:ext uri="{FF2B5EF4-FFF2-40B4-BE49-F238E27FC236}">
                <a16:creationId xmlns:a16="http://schemas.microsoft.com/office/drawing/2014/main" id="{2E4986E1-3C8B-068B-7FCB-FDBC0D834B22}"/>
              </a:ext>
            </a:extLst>
          </p:cNvPr>
          <p:cNvSpPr/>
          <p:nvPr/>
        </p:nvSpPr>
        <p:spPr>
          <a:xfrm>
            <a:off x="804862" y="3779184"/>
            <a:ext cx="242887" cy="978408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19E30E8-BA93-FB5F-1E2B-9A047A42F621}"/>
              </a:ext>
            </a:extLst>
          </p:cNvPr>
          <p:cNvSpPr/>
          <p:nvPr/>
        </p:nvSpPr>
        <p:spPr>
          <a:xfrm>
            <a:off x="1433514" y="2160987"/>
            <a:ext cx="1052511" cy="1131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2D839F7-A688-4528-6327-22BF7566549E}"/>
              </a:ext>
            </a:extLst>
          </p:cNvPr>
          <p:cNvSpPr/>
          <p:nvPr/>
        </p:nvSpPr>
        <p:spPr>
          <a:xfrm>
            <a:off x="1409694" y="3390909"/>
            <a:ext cx="1052511" cy="1131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B1B7E95-AD25-19AB-D105-645AD2F1B2DD}"/>
              </a:ext>
            </a:extLst>
          </p:cNvPr>
          <p:cNvSpPr txBox="1"/>
          <p:nvPr/>
        </p:nvSpPr>
        <p:spPr>
          <a:xfrm>
            <a:off x="1338259" y="4790151"/>
            <a:ext cx="23550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Sterile absorbent paper on inside of </a:t>
            </a:r>
            <a:r>
              <a:rPr lang="en-GB" b="1" dirty="0" err="1"/>
              <a:t>transwell</a:t>
            </a:r>
            <a:r>
              <a:rPr lang="en-GB" b="1" dirty="0"/>
              <a:t> impregnated with media to stop cell dehydration during experiment</a:t>
            </a:r>
          </a:p>
        </p:txBody>
      </p:sp>
      <p:sp>
        <p:nvSpPr>
          <p:cNvPr id="29" name="Arrow: Up 28">
            <a:extLst>
              <a:ext uri="{FF2B5EF4-FFF2-40B4-BE49-F238E27FC236}">
                <a16:creationId xmlns:a16="http://schemas.microsoft.com/office/drawing/2014/main" id="{0FD2AEFA-6650-270E-C2F0-047A7F536136}"/>
              </a:ext>
            </a:extLst>
          </p:cNvPr>
          <p:cNvSpPr/>
          <p:nvPr/>
        </p:nvSpPr>
        <p:spPr>
          <a:xfrm>
            <a:off x="1974054" y="3779184"/>
            <a:ext cx="242887" cy="978408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D2DCF65-E9E2-9F49-F2D3-ED08147CF1BA}"/>
              </a:ext>
            </a:extLst>
          </p:cNvPr>
          <p:cNvGrpSpPr/>
          <p:nvPr/>
        </p:nvGrpSpPr>
        <p:grpSpPr>
          <a:xfrm>
            <a:off x="1023937" y="1887427"/>
            <a:ext cx="7135276" cy="1859198"/>
            <a:chOff x="1023937" y="1887427"/>
            <a:chExt cx="7135276" cy="185919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8098D93-BFF9-E2D8-1DA6-48F919ADC10E}"/>
                </a:ext>
              </a:extLst>
            </p:cNvPr>
            <p:cNvSpPr/>
            <p:nvPr/>
          </p:nvSpPr>
          <p:spPr>
            <a:xfrm>
              <a:off x="1023937" y="1887427"/>
              <a:ext cx="5943604" cy="185919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Arrow: Up 29">
              <a:extLst>
                <a:ext uri="{FF2B5EF4-FFF2-40B4-BE49-F238E27FC236}">
                  <a16:creationId xmlns:a16="http://schemas.microsoft.com/office/drawing/2014/main" id="{65C94E98-D9FB-3D80-86C6-8ECBE227DF9A}"/>
                </a:ext>
              </a:extLst>
            </p:cNvPr>
            <p:cNvSpPr/>
            <p:nvPr/>
          </p:nvSpPr>
          <p:spPr>
            <a:xfrm rot="16200000">
              <a:off x="7427693" y="2327822"/>
              <a:ext cx="484632" cy="978408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EAA79ECC-97BA-1475-EAE7-36F88483B66B}"/>
              </a:ext>
            </a:extLst>
          </p:cNvPr>
          <p:cNvSpPr txBox="1"/>
          <p:nvPr/>
        </p:nvSpPr>
        <p:spPr>
          <a:xfrm>
            <a:off x="8360571" y="2654859"/>
            <a:ext cx="16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Beam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17899F0-A6BB-D5E5-3EC3-4BAD35381ED3}"/>
              </a:ext>
            </a:extLst>
          </p:cNvPr>
          <p:cNvSpPr txBox="1"/>
          <p:nvPr/>
        </p:nvSpPr>
        <p:spPr>
          <a:xfrm>
            <a:off x="2616991" y="4146532"/>
            <a:ext cx="975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Cell exposure (Gy) = RDF external diameter (Gy) – RDF internal diameter blank control (Gy) 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F111B96-9B99-A0DC-0E87-A6714CEAE870}"/>
              </a:ext>
            </a:extLst>
          </p:cNvPr>
          <p:cNvGrpSpPr/>
          <p:nvPr/>
        </p:nvGrpSpPr>
        <p:grpSpPr>
          <a:xfrm>
            <a:off x="4886323" y="4757592"/>
            <a:ext cx="2081217" cy="1873557"/>
            <a:chOff x="4886323" y="4757592"/>
            <a:chExt cx="2081217" cy="1873557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A2C6ABA-A226-90FE-FFFF-2D7D3AFA75F0}"/>
                </a:ext>
              </a:extLst>
            </p:cNvPr>
            <p:cNvSpPr/>
            <p:nvPr/>
          </p:nvSpPr>
          <p:spPr>
            <a:xfrm>
              <a:off x="4886323" y="4757592"/>
              <a:ext cx="2081217" cy="1873557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92284AA-F753-F30D-D7DA-CBF7B5FDE5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7087" y="5118370"/>
              <a:ext cx="1279687" cy="1152000"/>
            </a:xfrm>
            <a:prstGeom prst="ellipse">
              <a:avLst/>
            </a:prstGeom>
            <a:solidFill>
              <a:srgbClr val="00B0F0">
                <a:alpha val="50000"/>
              </a:srgbClr>
            </a:solidFill>
            <a:ln>
              <a:solidFill>
                <a:schemeClr val="accent1">
                  <a:shade val="15000"/>
                  <a:alpha val="9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15F4A88A-01A8-ABDC-DB41-FABB184EC5C6}"/>
              </a:ext>
            </a:extLst>
          </p:cNvPr>
          <p:cNvSpPr txBox="1"/>
          <p:nvPr/>
        </p:nvSpPr>
        <p:spPr>
          <a:xfrm>
            <a:off x="5126830" y="4812840"/>
            <a:ext cx="16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RDF film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22C04D0-DB75-4047-6A29-4A94A48AA41A}"/>
              </a:ext>
            </a:extLst>
          </p:cNvPr>
          <p:cNvSpPr txBox="1"/>
          <p:nvPr/>
        </p:nvSpPr>
        <p:spPr>
          <a:xfrm>
            <a:off x="5126829" y="5509704"/>
            <a:ext cx="16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Cells</a:t>
            </a:r>
          </a:p>
        </p:txBody>
      </p:sp>
    </p:spTree>
    <p:extLst>
      <p:ext uri="{BB962C8B-B14F-4D97-AF65-F5344CB8AC3E}">
        <p14:creationId xmlns:p14="http://schemas.microsoft.com/office/powerpoint/2010/main" val="621412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6E4C4-C23C-B145-CA3E-B632464C6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263" y="236538"/>
            <a:ext cx="10515600" cy="1325563"/>
          </a:xfrm>
        </p:spPr>
        <p:txBody>
          <a:bodyPr/>
          <a:lstStyle/>
          <a:p>
            <a:r>
              <a:rPr lang="en-GB" dirty="0"/>
              <a:t>Experimental system: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C09E1-B403-6A2B-1B31-0228F9BB6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562101"/>
            <a:ext cx="10515600" cy="4351338"/>
          </a:xfrm>
        </p:spPr>
        <p:txBody>
          <a:bodyPr/>
          <a:lstStyle/>
          <a:p>
            <a:r>
              <a:rPr lang="en-GB" dirty="0"/>
              <a:t>Can correct for flux variation so we can group inserts by a dose range</a:t>
            </a:r>
          </a:p>
          <a:p>
            <a:r>
              <a:rPr lang="en-GB" dirty="0"/>
              <a:t>High throughput if we have some way of automatically drawing through beam (if required)</a:t>
            </a:r>
          </a:p>
          <a:p>
            <a:r>
              <a:rPr lang="en-GB" dirty="0"/>
              <a:t>We can account for how much the well set up potentially blocks beam</a:t>
            </a:r>
          </a:p>
          <a:p>
            <a:r>
              <a:rPr lang="en-GB" dirty="0"/>
              <a:t>Controls under same conditions so good for clonogenic reproducibility</a:t>
            </a:r>
          </a:p>
        </p:txBody>
      </p:sp>
    </p:spTree>
    <p:extLst>
      <p:ext uri="{BB962C8B-B14F-4D97-AF65-F5344CB8AC3E}">
        <p14:creationId xmlns:p14="http://schemas.microsoft.com/office/powerpoint/2010/main" val="1562063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174</Words>
  <Application>Microsoft Macintosh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Symbol</vt:lpstr>
      <vt:lpstr>Office Theme</vt:lpstr>
      <vt:lpstr>PowerPoint Presentation</vt:lpstr>
      <vt:lpstr>Proposed experimental set-up: vertical</vt:lpstr>
      <vt:lpstr>Experimental system: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Alexander Mullen</dc:creator>
  <cp:lastModifiedBy>Calvin Dyson</cp:lastModifiedBy>
  <cp:revision>2</cp:revision>
  <dcterms:created xsi:type="dcterms:W3CDTF">2026-08-10T14:35:56Z</dcterms:created>
  <dcterms:modified xsi:type="dcterms:W3CDTF">2026-08-20T15:40:20Z</dcterms:modified>
</cp:coreProperties>
</file>